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5341600" cy="10477500"/>
  <p:notesSz cx="15341600" cy="104775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058" autoAdjust="0"/>
  </p:normalViewPr>
  <p:slideViewPr>
    <p:cSldViewPr>
      <p:cViewPr>
        <p:scale>
          <a:sx n="66" d="100"/>
          <a:sy n="66" d="100"/>
        </p:scale>
        <p:origin x="-810" y="22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181096"/>
            <a:ext cx="12856845" cy="215493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746496"/>
            <a:ext cx="10587990" cy="2565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SimSun"/>
                <a:cs typeface="SimSun"/>
              </a:defRPr>
            </a:lvl1pPr>
          </a:lstStyle>
          <a:p>
            <a:pPr marL="12700">
              <a:lnSpc>
                <a:spcPct val="100000"/>
              </a:lnSpc>
              <a:spcBef>
                <a:spcPts val="80"/>
              </a:spcBef>
            </a:pPr>
            <a:r>
              <a:rPr spc="320" dirty="0"/>
              <a:t>PAGE</a:t>
            </a:r>
            <a:r>
              <a:rPr spc="-225" dirty="0"/>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0" i="0">
                <a:solidFill>
                  <a:srgbClr val="004A9E"/>
                </a:solidFill>
                <a:latin typeface="SimSun"/>
                <a:cs typeface="SimSu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SimSun"/>
                <a:cs typeface="SimSun"/>
              </a:defRPr>
            </a:lvl1pPr>
          </a:lstStyle>
          <a:p>
            <a:pPr marL="12700">
              <a:lnSpc>
                <a:spcPct val="100000"/>
              </a:lnSpc>
              <a:spcBef>
                <a:spcPts val="80"/>
              </a:spcBef>
            </a:pPr>
            <a:r>
              <a:rPr spc="320" dirty="0"/>
              <a:t>PAGE</a:t>
            </a:r>
            <a:r>
              <a:rPr spc="-225" dirty="0"/>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0" i="0">
                <a:solidFill>
                  <a:srgbClr val="004A9E"/>
                </a:solidFill>
                <a:latin typeface="SimSun"/>
                <a:cs typeface="SimSun"/>
              </a:defRPr>
            </a:lvl1pPr>
          </a:lstStyle>
          <a:p>
            <a:endParaRPr/>
          </a:p>
        </p:txBody>
      </p:sp>
      <p:sp>
        <p:nvSpPr>
          <p:cNvPr id="3" name="Holder 3"/>
          <p:cNvSpPr>
            <a:spLocks noGrp="1"/>
          </p:cNvSpPr>
          <p:nvPr>
            <p:ph sz="half" idx="2"/>
          </p:nvPr>
        </p:nvSpPr>
        <p:spPr>
          <a:xfrm>
            <a:off x="756285" y="2360168"/>
            <a:ext cx="6579679" cy="677265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360168"/>
            <a:ext cx="6579679" cy="677265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SimSun"/>
                <a:cs typeface="SimSun"/>
              </a:defRPr>
            </a:lvl1pPr>
          </a:lstStyle>
          <a:p>
            <a:pPr marL="12700">
              <a:lnSpc>
                <a:spcPct val="100000"/>
              </a:lnSpc>
              <a:spcBef>
                <a:spcPts val="80"/>
              </a:spcBef>
            </a:pPr>
            <a:r>
              <a:rPr spc="320" dirty="0"/>
              <a:t>PAGE</a:t>
            </a:r>
            <a:r>
              <a:rPr spc="-225" dirty="0"/>
              <a:t> </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0" i="0">
                <a:solidFill>
                  <a:srgbClr val="004A9E"/>
                </a:solidFill>
                <a:latin typeface="SimSun"/>
                <a:cs typeface="SimSun"/>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SimSun"/>
                <a:cs typeface="SimSun"/>
              </a:defRPr>
            </a:lvl1pPr>
          </a:lstStyle>
          <a:p>
            <a:pPr marL="12700">
              <a:lnSpc>
                <a:spcPct val="100000"/>
              </a:lnSpc>
              <a:spcBef>
                <a:spcPts val="80"/>
              </a:spcBef>
            </a:pPr>
            <a:r>
              <a:rPr spc="320" dirty="0"/>
              <a:t>PAGE</a:t>
            </a:r>
            <a:r>
              <a:rPr spc="-225" dirty="0"/>
              <a:t> </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SimSun"/>
                <a:cs typeface="SimSun"/>
              </a:defRPr>
            </a:lvl1pPr>
          </a:lstStyle>
          <a:p>
            <a:pPr marL="12700">
              <a:lnSpc>
                <a:spcPct val="100000"/>
              </a:lnSpc>
              <a:spcBef>
                <a:spcPts val="80"/>
              </a:spcBef>
            </a:pPr>
            <a:r>
              <a:rPr spc="320" dirty="0"/>
              <a:t>PAGE</a:t>
            </a:r>
            <a:r>
              <a:rPr spc="-225" dirty="0"/>
              <a:t> </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54172" y="1831160"/>
            <a:ext cx="10217355" cy="607060"/>
          </a:xfrm>
          <a:prstGeom prst="rect">
            <a:avLst/>
          </a:prstGeom>
        </p:spPr>
        <p:txBody>
          <a:bodyPr wrap="square" lIns="0" tIns="0" rIns="0" bIns="0">
            <a:spAutoFit/>
          </a:bodyPr>
          <a:lstStyle>
            <a:lvl1pPr>
              <a:defRPr sz="2350" b="0" i="0">
                <a:solidFill>
                  <a:srgbClr val="004A9E"/>
                </a:solidFill>
                <a:latin typeface="SimSun"/>
                <a:cs typeface="SimSun"/>
              </a:defRPr>
            </a:lvl1pPr>
          </a:lstStyle>
          <a:p>
            <a:endParaRPr/>
          </a:p>
        </p:txBody>
      </p:sp>
      <p:sp>
        <p:nvSpPr>
          <p:cNvPr id="3" name="Holder 3"/>
          <p:cNvSpPr>
            <a:spLocks noGrp="1"/>
          </p:cNvSpPr>
          <p:nvPr>
            <p:ph type="body" idx="1"/>
          </p:nvPr>
        </p:nvSpPr>
        <p:spPr>
          <a:xfrm>
            <a:off x="519751" y="1586447"/>
            <a:ext cx="6518909" cy="43611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31093" y="9664420"/>
            <a:ext cx="479425" cy="186690"/>
          </a:xfrm>
          <a:prstGeom prst="rect">
            <a:avLst/>
          </a:prstGeom>
        </p:spPr>
        <p:txBody>
          <a:bodyPr wrap="square" lIns="0" tIns="0" rIns="0" bIns="0">
            <a:spAutoFit/>
          </a:bodyPr>
          <a:lstStyle>
            <a:lvl1pPr>
              <a:defRPr sz="1000" b="0" i="0">
                <a:solidFill>
                  <a:schemeClr val="bg1"/>
                </a:solidFill>
                <a:latin typeface="SimSun"/>
                <a:cs typeface="SimSun"/>
              </a:defRPr>
            </a:lvl1pPr>
          </a:lstStyle>
          <a:p>
            <a:pPr marL="12700">
              <a:lnSpc>
                <a:spcPct val="100000"/>
              </a:lnSpc>
              <a:spcBef>
                <a:spcPts val="80"/>
              </a:spcBef>
            </a:pPr>
            <a:r>
              <a:rPr spc="320" dirty="0"/>
              <a:t>PAGE</a:t>
            </a:r>
            <a:r>
              <a:rPr spc="-225" dirty="0"/>
              <a:t> </a:t>
            </a:r>
          </a:p>
        </p:txBody>
      </p:sp>
      <p:sp>
        <p:nvSpPr>
          <p:cNvPr id="5" name="Holder 5"/>
          <p:cNvSpPr>
            <a:spLocks noGrp="1"/>
          </p:cNvSpPr>
          <p:nvPr>
            <p:ph type="dt" sz="half" idx="6"/>
          </p:nvPr>
        </p:nvSpPr>
        <p:spPr>
          <a:xfrm>
            <a:off x="756285" y="9543288"/>
            <a:ext cx="3478911" cy="5130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2/23/2023</a:t>
            </a:fld>
            <a:endParaRPr lang="en-US"/>
          </a:p>
        </p:txBody>
      </p:sp>
      <p:sp>
        <p:nvSpPr>
          <p:cNvPr id="6" name="Holder 6"/>
          <p:cNvSpPr>
            <a:spLocks noGrp="1"/>
          </p:cNvSpPr>
          <p:nvPr>
            <p:ph type="sldNum" sz="quarter" idx="7"/>
          </p:nvPr>
        </p:nvSpPr>
        <p:spPr>
          <a:xfrm>
            <a:off x="10890504" y="9543288"/>
            <a:ext cx="3478911" cy="5130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9" Type="http://schemas.openxmlformats.org/officeDocument/2006/relationships/image" Target="../media/image76.png"/><Relationship Id="rId3" Type="http://schemas.openxmlformats.org/officeDocument/2006/relationships/image" Target="../media/image40.png"/><Relationship Id="rId21" Type="http://schemas.openxmlformats.org/officeDocument/2006/relationships/image" Target="../media/image58.png"/><Relationship Id="rId34" Type="http://schemas.openxmlformats.org/officeDocument/2006/relationships/image" Target="../media/image71.png"/><Relationship Id="rId42" Type="http://schemas.openxmlformats.org/officeDocument/2006/relationships/image" Target="../media/image79.png"/><Relationship Id="rId47" Type="http://schemas.openxmlformats.org/officeDocument/2006/relationships/image" Target="../media/image84.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5.png"/><Relationship Id="rId46" Type="http://schemas.openxmlformats.org/officeDocument/2006/relationships/image" Target="../media/image83.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6.png"/><Relationship Id="rId41"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png"/><Relationship Id="rId40" Type="http://schemas.openxmlformats.org/officeDocument/2006/relationships/image" Target="../media/image77.png"/><Relationship Id="rId45" Type="http://schemas.openxmlformats.org/officeDocument/2006/relationships/image" Target="../media/image82.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73.png"/><Relationship Id="rId49" Type="http://schemas.openxmlformats.org/officeDocument/2006/relationships/image" Target="../media/image86.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4" Type="http://schemas.openxmlformats.org/officeDocument/2006/relationships/image" Target="../media/image81.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png"/><Relationship Id="rId43" Type="http://schemas.openxmlformats.org/officeDocument/2006/relationships/image" Target="../media/image80.png"/><Relationship Id="rId48" Type="http://schemas.openxmlformats.org/officeDocument/2006/relationships/image" Target="../media/image85.png"/><Relationship Id="rId8"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905874"/>
            <a:ext cx="15119985" cy="2694940"/>
            <a:chOff x="0" y="2905874"/>
            <a:chExt cx="15119985" cy="2694940"/>
          </a:xfrm>
        </p:grpSpPr>
        <p:pic>
          <p:nvPicPr>
            <p:cNvPr id="3" name="object 3"/>
            <p:cNvPicPr/>
            <p:nvPr/>
          </p:nvPicPr>
          <p:blipFill>
            <a:blip r:embed="rId2" cstate="email"/>
            <a:stretch>
              <a:fillRect/>
            </a:stretch>
          </p:blipFill>
          <p:spPr>
            <a:xfrm>
              <a:off x="3999110" y="2905874"/>
              <a:ext cx="11120875" cy="2694825"/>
            </a:xfrm>
            <a:prstGeom prst="rect">
              <a:avLst/>
            </a:prstGeom>
          </p:spPr>
        </p:pic>
        <p:pic>
          <p:nvPicPr>
            <p:cNvPr id="4" name="object 4"/>
            <p:cNvPicPr/>
            <p:nvPr/>
          </p:nvPicPr>
          <p:blipFill>
            <a:blip r:embed="rId3" cstate="email"/>
            <a:stretch>
              <a:fillRect/>
            </a:stretch>
          </p:blipFill>
          <p:spPr>
            <a:xfrm>
              <a:off x="0" y="2905874"/>
              <a:ext cx="11121009" cy="269482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530764" y="1497162"/>
            <a:ext cx="6238240" cy="3858895"/>
            <a:chOff x="530764" y="1497162"/>
            <a:chExt cx="6238240" cy="3858895"/>
          </a:xfrm>
        </p:grpSpPr>
        <p:pic>
          <p:nvPicPr>
            <p:cNvPr id="4" name="object 4"/>
            <p:cNvPicPr/>
            <p:nvPr/>
          </p:nvPicPr>
          <p:blipFill>
            <a:blip r:embed="rId2" cstate="email"/>
            <a:stretch>
              <a:fillRect/>
            </a:stretch>
          </p:blipFill>
          <p:spPr>
            <a:xfrm>
              <a:off x="546646" y="1513039"/>
              <a:ext cx="6206058" cy="3826929"/>
            </a:xfrm>
            <a:prstGeom prst="rect">
              <a:avLst/>
            </a:prstGeom>
          </p:spPr>
        </p:pic>
        <p:sp>
          <p:nvSpPr>
            <p:cNvPr id="5" name="object 5"/>
            <p:cNvSpPr/>
            <p:nvPr/>
          </p:nvSpPr>
          <p:spPr>
            <a:xfrm>
              <a:off x="546639" y="1513037"/>
              <a:ext cx="6206490" cy="3827145"/>
            </a:xfrm>
            <a:custGeom>
              <a:avLst/>
              <a:gdLst/>
              <a:ahLst/>
              <a:cxnLst/>
              <a:rect l="l" t="t" r="r" b="b"/>
              <a:pathLst>
                <a:path w="6206490" h="3827145">
                  <a:moveTo>
                    <a:pt x="6206070" y="3646932"/>
                  </a:moveTo>
                  <a:lnTo>
                    <a:pt x="6192889" y="3714661"/>
                  </a:lnTo>
                  <a:lnTo>
                    <a:pt x="6153353" y="3774198"/>
                  </a:lnTo>
                  <a:lnTo>
                    <a:pt x="6093804" y="3813752"/>
                  </a:lnTo>
                  <a:lnTo>
                    <a:pt x="6026073" y="3826941"/>
                  </a:lnTo>
                  <a:lnTo>
                    <a:pt x="180009" y="3826941"/>
                  </a:lnTo>
                  <a:lnTo>
                    <a:pt x="112269" y="3813752"/>
                  </a:lnTo>
                  <a:lnTo>
                    <a:pt x="52730" y="3774198"/>
                  </a:lnTo>
                  <a:lnTo>
                    <a:pt x="13182" y="3714661"/>
                  </a:lnTo>
                  <a:lnTo>
                    <a:pt x="0" y="3646932"/>
                  </a:lnTo>
                  <a:lnTo>
                    <a:pt x="0" y="180009"/>
                  </a:lnTo>
                  <a:lnTo>
                    <a:pt x="13182" y="112269"/>
                  </a:lnTo>
                  <a:lnTo>
                    <a:pt x="52730" y="52730"/>
                  </a:lnTo>
                  <a:lnTo>
                    <a:pt x="112269" y="13182"/>
                  </a:lnTo>
                  <a:lnTo>
                    <a:pt x="180009" y="0"/>
                  </a:lnTo>
                  <a:lnTo>
                    <a:pt x="6026073" y="0"/>
                  </a:lnTo>
                  <a:lnTo>
                    <a:pt x="6093804" y="13182"/>
                  </a:lnTo>
                  <a:lnTo>
                    <a:pt x="6153353" y="52730"/>
                  </a:lnTo>
                  <a:lnTo>
                    <a:pt x="6192889" y="112269"/>
                  </a:lnTo>
                  <a:lnTo>
                    <a:pt x="6206070" y="180009"/>
                  </a:lnTo>
                  <a:lnTo>
                    <a:pt x="6206070" y="3646932"/>
                  </a:lnTo>
                  <a:close/>
                </a:path>
              </a:pathLst>
            </a:custGeom>
            <a:ln w="31750">
              <a:solidFill>
                <a:srgbClr val="B5B6B6"/>
              </a:solidFill>
            </a:ln>
          </p:spPr>
          <p:txBody>
            <a:bodyPr wrap="square" lIns="0" tIns="0" rIns="0" bIns="0" rtlCol="0"/>
            <a:lstStyle/>
            <a:p>
              <a:endParaRPr/>
            </a:p>
          </p:txBody>
        </p:sp>
        <p:sp>
          <p:nvSpPr>
            <p:cNvPr id="6" name="object 6"/>
            <p:cNvSpPr/>
            <p:nvPr/>
          </p:nvSpPr>
          <p:spPr>
            <a:xfrm>
              <a:off x="560405" y="2800355"/>
              <a:ext cx="6175375" cy="0"/>
            </a:xfrm>
            <a:custGeom>
              <a:avLst/>
              <a:gdLst/>
              <a:ahLst/>
              <a:cxnLst/>
              <a:rect l="l" t="t" r="r" b="b"/>
              <a:pathLst>
                <a:path w="6175375">
                  <a:moveTo>
                    <a:pt x="0" y="0"/>
                  </a:moveTo>
                  <a:lnTo>
                    <a:pt x="6175375" y="0"/>
                  </a:lnTo>
                </a:path>
              </a:pathLst>
            </a:custGeom>
            <a:ln w="12700">
              <a:solidFill>
                <a:srgbClr val="FFFFFF"/>
              </a:solidFill>
            </a:ln>
          </p:spPr>
          <p:txBody>
            <a:bodyPr wrap="square" lIns="0" tIns="0" rIns="0" bIns="0" rtlCol="0"/>
            <a:lstStyle/>
            <a:p>
              <a:endParaRPr/>
            </a:p>
          </p:txBody>
        </p:sp>
        <p:sp>
          <p:nvSpPr>
            <p:cNvPr id="7" name="object 7"/>
            <p:cNvSpPr/>
            <p:nvPr/>
          </p:nvSpPr>
          <p:spPr>
            <a:xfrm>
              <a:off x="560405" y="4057655"/>
              <a:ext cx="6175375" cy="0"/>
            </a:xfrm>
            <a:custGeom>
              <a:avLst/>
              <a:gdLst/>
              <a:ahLst/>
              <a:cxnLst/>
              <a:rect l="l" t="t" r="r" b="b"/>
              <a:pathLst>
                <a:path w="6175375">
                  <a:moveTo>
                    <a:pt x="0" y="0"/>
                  </a:moveTo>
                  <a:lnTo>
                    <a:pt x="6175375" y="0"/>
                  </a:lnTo>
                </a:path>
              </a:pathLst>
            </a:custGeom>
            <a:ln w="12700">
              <a:solidFill>
                <a:srgbClr val="FFFFFF"/>
              </a:solidFill>
            </a:ln>
          </p:spPr>
          <p:txBody>
            <a:bodyPr wrap="square" lIns="0" tIns="0" rIns="0" bIns="0" rtlCol="0"/>
            <a:lstStyle/>
            <a:p>
              <a:endParaRPr/>
            </a:p>
          </p:txBody>
        </p:sp>
        <p:sp>
          <p:nvSpPr>
            <p:cNvPr id="8" name="object 8"/>
            <p:cNvSpPr/>
            <p:nvPr/>
          </p:nvSpPr>
          <p:spPr>
            <a:xfrm>
              <a:off x="3098817"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9" name="object 9"/>
            <p:cNvSpPr/>
            <p:nvPr/>
          </p:nvSpPr>
          <p:spPr>
            <a:xfrm>
              <a:off x="1841517"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10" name="object 10"/>
            <p:cNvSpPr/>
            <p:nvPr/>
          </p:nvSpPr>
          <p:spPr>
            <a:xfrm>
              <a:off x="5600719"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11" name="object 11"/>
            <p:cNvSpPr/>
            <p:nvPr/>
          </p:nvSpPr>
          <p:spPr>
            <a:xfrm>
              <a:off x="4343419"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grpSp>
      <p:grpSp>
        <p:nvGrpSpPr>
          <p:cNvPr id="15" name="object 15"/>
          <p:cNvGrpSpPr/>
          <p:nvPr/>
        </p:nvGrpSpPr>
        <p:grpSpPr>
          <a:xfrm>
            <a:off x="9851012" y="7737761"/>
            <a:ext cx="1538605" cy="1198245"/>
            <a:chOff x="9851012" y="7737761"/>
            <a:chExt cx="1538605" cy="1198245"/>
          </a:xfrm>
        </p:grpSpPr>
        <p:pic>
          <p:nvPicPr>
            <p:cNvPr id="16" name="object 16"/>
            <p:cNvPicPr/>
            <p:nvPr/>
          </p:nvPicPr>
          <p:blipFill>
            <a:blip r:embed="rId3" cstate="email"/>
            <a:stretch>
              <a:fillRect/>
            </a:stretch>
          </p:blipFill>
          <p:spPr>
            <a:xfrm>
              <a:off x="9882771" y="7779207"/>
              <a:ext cx="1474851" cy="1114920"/>
            </a:xfrm>
            <a:prstGeom prst="rect">
              <a:avLst/>
            </a:prstGeom>
          </p:spPr>
        </p:pic>
        <p:sp>
          <p:nvSpPr>
            <p:cNvPr id="17" name="object 17"/>
            <p:cNvSpPr/>
            <p:nvPr/>
          </p:nvSpPr>
          <p:spPr>
            <a:xfrm>
              <a:off x="9882762" y="7769511"/>
              <a:ext cx="1475105" cy="1134745"/>
            </a:xfrm>
            <a:custGeom>
              <a:avLst/>
              <a:gdLst/>
              <a:ahLst/>
              <a:cxnLst/>
              <a:rect l="l" t="t" r="r" b="b"/>
              <a:pathLst>
                <a:path w="1475104" h="1134745">
                  <a:moveTo>
                    <a:pt x="1474863" y="1020699"/>
                  </a:moveTo>
                  <a:lnTo>
                    <a:pt x="1466542" y="1063444"/>
                  </a:lnTo>
                  <a:lnTo>
                    <a:pt x="1441589" y="1101026"/>
                  </a:lnTo>
                  <a:lnTo>
                    <a:pt x="1404007" y="1125989"/>
                  </a:lnTo>
                  <a:lnTo>
                    <a:pt x="1361262" y="1134313"/>
                  </a:lnTo>
                  <a:lnTo>
                    <a:pt x="113614" y="1134313"/>
                  </a:lnTo>
                  <a:lnTo>
                    <a:pt x="70858" y="1125989"/>
                  </a:lnTo>
                  <a:lnTo>
                    <a:pt x="33273" y="1101026"/>
                  </a:lnTo>
                  <a:lnTo>
                    <a:pt x="8316" y="1063444"/>
                  </a:lnTo>
                  <a:lnTo>
                    <a:pt x="0" y="1020699"/>
                  </a:lnTo>
                  <a:lnTo>
                    <a:pt x="0" y="113614"/>
                  </a:lnTo>
                  <a:lnTo>
                    <a:pt x="8316" y="70869"/>
                  </a:lnTo>
                  <a:lnTo>
                    <a:pt x="33273" y="33286"/>
                  </a:lnTo>
                  <a:lnTo>
                    <a:pt x="70858" y="8323"/>
                  </a:lnTo>
                  <a:lnTo>
                    <a:pt x="113614" y="0"/>
                  </a:lnTo>
                  <a:lnTo>
                    <a:pt x="1361262" y="0"/>
                  </a:lnTo>
                  <a:lnTo>
                    <a:pt x="1404007" y="8323"/>
                  </a:lnTo>
                  <a:lnTo>
                    <a:pt x="1441589" y="33286"/>
                  </a:lnTo>
                  <a:lnTo>
                    <a:pt x="1466542" y="70869"/>
                  </a:lnTo>
                  <a:lnTo>
                    <a:pt x="1474863" y="113614"/>
                  </a:lnTo>
                  <a:lnTo>
                    <a:pt x="1474863" y="1020699"/>
                  </a:lnTo>
                  <a:close/>
                </a:path>
              </a:pathLst>
            </a:custGeom>
            <a:ln w="63500">
              <a:solidFill>
                <a:srgbClr val="BFC0C0"/>
              </a:solidFill>
            </a:ln>
          </p:spPr>
          <p:txBody>
            <a:bodyPr wrap="square" lIns="0" tIns="0" rIns="0" bIns="0" rtlCol="0"/>
            <a:lstStyle/>
            <a:p>
              <a:endParaRPr/>
            </a:p>
          </p:txBody>
        </p:sp>
      </p:grpSp>
      <p:grpSp>
        <p:nvGrpSpPr>
          <p:cNvPr id="18" name="object 18"/>
          <p:cNvGrpSpPr/>
          <p:nvPr/>
        </p:nvGrpSpPr>
        <p:grpSpPr>
          <a:xfrm>
            <a:off x="11476612" y="7737761"/>
            <a:ext cx="1538605" cy="1198245"/>
            <a:chOff x="11476612" y="7737761"/>
            <a:chExt cx="1538605" cy="1198245"/>
          </a:xfrm>
        </p:grpSpPr>
        <p:pic>
          <p:nvPicPr>
            <p:cNvPr id="19" name="object 19"/>
            <p:cNvPicPr/>
            <p:nvPr/>
          </p:nvPicPr>
          <p:blipFill>
            <a:blip r:embed="rId4" cstate="email"/>
            <a:stretch>
              <a:fillRect/>
            </a:stretch>
          </p:blipFill>
          <p:spPr>
            <a:xfrm>
              <a:off x="11508358" y="7769517"/>
              <a:ext cx="1474863" cy="1134313"/>
            </a:xfrm>
            <a:prstGeom prst="rect">
              <a:avLst/>
            </a:prstGeom>
          </p:spPr>
        </p:pic>
        <p:sp>
          <p:nvSpPr>
            <p:cNvPr id="20" name="object 20"/>
            <p:cNvSpPr/>
            <p:nvPr/>
          </p:nvSpPr>
          <p:spPr>
            <a:xfrm>
              <a:off x="11508362" y="7769511"/>
              <a:ext cx="1475105" cy="1134745"/>
            </a:xfrm>
            <a:custGeom>
              <a:avLst/>
              <a:gdLst/>
              <a:ahLst/>
              <a:cxnLst/>
              <a:rect l="l" t="t" r="r" b="b"/>
              <a:pathLst>
                <a:path w="1475104" h="1134745">
                  <a:moveTo>
                    <a:pt x="1474863" y="1020699"/>
                  </a:moveTo>
                  <a:lnTo>
                    <a:pt x="1466542" y="1063444"/>
                  </a:lnTo>
                  <a:lnTo>
                    <a:pt x="1441589" y="1101026"/>
                  </a:lnTo>
                  <a:lnTo>
                    <a:pt x="1404007" y="1125989"/>
                  </a:lnTo>
                  <a:lnTo>
                    <a:pt x="1361262" y="1134313"/>
                  </a:lnTo>
                  <a:lnTo>
                    <a:pt x="113614" y="1134313"/>
                  </a:lnTo>
                  <a:lnTo>
                    <a:pt x="70858" y="1125989"/>
                  </a:lnTo>
                  <a:lnTo>
                    <a:pt x="33273" y="1101026"/>
                  </a:lnTo>
                  <a:lnTo>
                    <a:pt x="8316" y="1063444"/>
                  </a:lnTo>
                  <a:lnTo>
                    <a:pt x="0" y="1020699"/>
                  </a:lnTo>
                  <a:lnTo>
                    <a:pt x="0" y="113614"/>
                  </a:lnTo>
                  <a:lnTo>
                    <a:pt x="8316" y="70869"/>
                  </a:lnTo>
                  <a:lnTo>
                    <a:pt x="33273" y="33286"/>
                  </a:lnTo>
                  <a:lnTo>
                    <a:pt x="70858" y="8323"/>
                  </a:lnTo>
                  <a:lnTo>
                    <a:pt x="113614" y="0"/>
                  </a:lnTo>
                  <a:lnTo>
                    <a:pt x="1361262" y="0"/>
                  </a:lnTo>
                  <a:lnTo>
                    <a:pt x="1404007" y="8323"/>
                  </a:lnTo>
                  <a:lnTo>
                    <a:pt x="1441589" y="33286"/>
                  </a:lnTo>
                  <a:lnTo>
                    <a:pt x="1466542" y="70869"/>
                  </a:lnTo>
                  <a:lnTo>
                    <a:pt x="1474863" y="113614"/>
                  </a:lnTo>
                  <a:lnTo>
                    <a:pt x="1474863" y="1020699"/>
                  </a:lnTo>
                  <a:close/>
                </a:path>
              </a:pathLst>
            </a:custGeom>
            <a:ln w="63500">
              <a:solidFill>
                <a:srgbClr val="BFC0C0"/>
              </a:solidFill>
            </a:ln>
          </p:spPr>
          <p:txBody>
            <a:bodyPr wrap="square" lIns="0" tIns="0" rIns="0" bIns="0" rtlCol="0"/>
            <a:lstStyle/>
            <a:p>
              <a:endParaRPr/>
            </a:p>
          </p:txBody>
        </p:sp>
      </p:grpSp>
      <p:sp>
        <p:nvSpPr>
          <p:cNvPr id="21" name="object 21"/>
          <p:cNvSpPr txBox="1"/>
          <p:nvPr/>
        </p:nvSpPr>
        <p:spPr>
          <a:xfrm>
            <a:off x="752394" y="6041750"/>
            <a:ext cx="5970905" cy="2880276"/>
          </a:xfrm>
          <a:prstGeom prst="rect">
            <a:avLst/>
          </a:prstGeom>
        </p:spPr>
        <p:txBody>
          <a:bodyPr vert="horz" wrap="square" lIns="0" tIns="12700" rIns="0" bIns="0" rtlCol="0">
            <a:spAutoFit/>
          </a:bodyPr>
          <a:lstStyle/>
          <a:p>
            <a:pPr marL="12700" algn="just">
              <a:lnSpc>
                <a:spcPct val="100000"/>
              </a:lnSpc>
              <a:spcBef>
                <a:spcPts val="100"/>
              </a:spcBef>
            </a:pPr>
            <a:r>
              <a:rPr sz="900" smtClean="0">
                <a:solidFill>
                  <a:srgbClr val="221815"/>
                </a:solidFill>
                <a:latin typeface="SimSun"/>
                <a:cs typeface="SimSun"/>
              </a:rPr>
              <a:t>。</a:t>
            </a:r>
            <a:endParaRPr sz="900">
              <a:latin typeface="SimSun"/>
              <a:cs typeface="SimSun"/>
            </a:endParaRPr>
          </a:p>
          <a:p>
            <a:pPr algn="just">
              <a:lnSpc>
                <a:spcPct val="100000"/>
              </a:lnSpc>
              <a:spcBef>
                <a:spcPts val="55"/>
              </a:spcBef>
            </a:pPr>
            <a:endParaRPr sz="1250">
              <a:latin typeface="SimSun"/>
              <a:cs typeface="SimSun"/>
            </a:endParaRPr>
          </a:p>
          <a:p>
            <a:pPr marL="12700" algn="just">
              <a:lnSpc>
                <a:spcPct val="100000"/>
              </a:lnSpc>
            </a:pPr>
            <a:r>
              <a:rPr lang="ru-RU" sz="1600" b="1" spc="-15" dirty="0" smtClean="0">
                <a:solidFill>
                  <a:srgbClr val="221815"/>
                </a:solidFill>
                <a:cs typeface="SimSun"/>
              </a:rPr>
              <a:t>Технология осушения трубопроводов</a:t>
            </a:r>
          </a:p>
          <a:p>
            <a:pPr marL="12700" algn="just">
              <a:lnSpc>
                <a:spcPct val="100000"/>
              </a:lnSpc>
            </a:pPr>
            <a:r>
              <a:rPr lang="ru-RU" sz="1600" spc="-15" dirty="0" smtClean="0">
                <a:solidFill>
                  <a:srgbClr val="221815"/>
                </a:solidFill>
                <a:cs typeface="SimSun"/>
              </a:rPr>
              <a:t>Для удаления остаточной воды внутри трубопровода используется воздух или азот с низкой точкой росы. У нас есть десятки установок для сушки трубопроводов с высококачественными мобильными воздушными компрессорами </a:t>
            </a:r>
            <a:r>
              <a:rPr lang="ru-RU" sz="1600" spc="-15" dirty="0" err="1" smtClean="0">
                <a:solidFill>
                  <a:srgbClr val="221815"/>
                </a:solidFill>
                <a:cs typeface="SimSun"/>
              </a:rPr>
              <a:t>Altas</a:t>
            </a:r>
            <a:r>
              <a:rPr lang="ru-RU" sz="1600" spc="-15" dirty="0" smtClean="0">
                <a:solidFill>
                  <a:srgbClr val="221815"/>
                </a:solidFill>
                <a:cs typeface="SimSun"/>
              </a:rPr>
              <a:t>, гарантирующими качество </a:t>
            </a:r>
            <a:r>
              <a:rPr lang="ru-RU" sz="1600" spc="-15" dirty="0" err="1" smtClean="0">
                <a:solidFill>
                  <a:srgbClr val="221815"/>
                </a:solidFill>
                <a:cs typeface="SimSun"/>
              </a:rPr>
              <a:t>проектов.Компания</a:t>
            </a:r>
            <a:r>
              <a:rPr lang="ru-RU" sz="1600" spc="-15" dirty="0" smtClean="0">
                <a:solidFill>
                  <a:srgbClr val="221815"/>
                </a:solidFill>
                <a:cs typeface="SimSun"/>
              </a:rPr>
              <a:t> является пионером в области очистки и сушки трубопроводов большой протяженности в Китае. Мы успешно завершили очистку и сушку тысяч километров трубопроводов большой протяженности в рамках проекта по транспортировке природного газа с запада на восток Китая.</a:t>
            </a:r>
            <a:endParaRPr lang="ru-RU" sz="1600" spc="-15" dirty="0">
              <a:solidFill>
                <a:srgbClr val="221815"/>
              </a:solidFill>
              <a:cs typeface="SimSun"/>
            </a:endParaRPr>
          </a:p>
        </p:txBody>
      </p:sp>
      <p:sp>
        <p:nvSpPr>
          <p:cNvPr id="22" name="object 22"/>
          <p:cNvSpPr txBox="1"/>
          <p:nvPr/>
        </p:nvSpPr>
        <p:spPr>
          <a:xfrm>
            <a:off x="8204200" y="1733550"/>
            <a:ext cx="3548379" cy="3044423"/>
          </a:xfrm>
          <a:prstGeom prst="rect">
            <a:avLst/>
          </a:prstGeom>
        </p:spPr>
        <p:txBody>
          <a:bodyPr vert="horz" wrap="square" lIns="0" tIns="119380" rIns="0" bIns="0" rtlCol="0">
            <a:spAutoFit/>
          </a:bodyPr>
          <a:lstStyle/>
          <a:p>
            <a:pPr marL="12700">
              <a:lnSpc>
                <a:spcPct val="100000"/>
              </a:lnSpc>
              <a:spcBef>
                <a:spcPts val="940"/>
              </a:spcBef>
            </a:pPr>
            <a:r>
              <a:rPr lang="ru-RU" sz="1600" b="1" spc="-15" dirty="0" smtClean="0">
                <a:solidFill>
                  <a:srgbClr val="221815"/>
                </a:solidFill>
                <a:cs typeface="SimSun"/>
              </a:rPr>
              <a:t>Особенности</a:t>
            </a:r>
          </a:p>
          <a:p>
            <a:pPr marL="12700">
              <a:lnSpc>
                <a:spcPct val="100000"/>
              </a:lnSpc>
              <a:spcBef>
                <a:spcPts val="940"/>
              </a:spcBef>
            </a:pPr>
            <a:r>
              <a:rPr lang="ru-RU" sz="1600" spc="-15" dirty="0" smtClean="0">
                <a:solidFill>
                  <a:srgbClr val="221815"/>
                </a:solidFill>
                <a:cs typeface="SimSun"/>
              </a:rPr>
              <a:t>Хорошее сушильное воздействие, точка росы может быть ниже -40℃ (стандартная атмосфера).  </a:t>
            </a:r>
          </a:p>
          <a:p>
            <a:pPr marL="12700">
              <a:lnSpc>
                <a:spcPct val="100000"/>
              </a:lnSpc>
              <a:spcBef>
                <a:spcPts val="940"/>
              </a:spcBef>
            </a:pPr>
            <a:r>
              <a:rPr lang="ru-RU" sz="1600" spc="-15" dirty="0" smtClean="0">
                <a:solidFill>
                  <a:srgbClr val="221815"/>
                </a:solidFill>
                <a:cs typeface="SimSun"/>
              </a:rPr>
              <a:t>Высокая скорость сушки, короткий период эксплуатации.</a:t>
            </a:r>
          </a:p>
          <a:p>
            <a:pPr marL="12700">
              <a:lnSpc>
                <a:spcPct val="100000"/>
              </a:lnSpc>
              <a:spcBef>
                <a:spcPts val="940"/>
              </a:spcBef>
            </a:pPr>
            <a:r>
              <a:rPr lang="ru-RU" sz="1600" spc="-15" dirty="0" smtClean="0">
                <a:solidFill>
                  <a:srgbClr val="221815"/>
                </a:solidFill>
                <a:cs typeface="SimSun"/>
              </a:rPr>
              <a:t>Более низкая стоимость по сравнению с другими методами.  </a:t>
            </a:r>
          </a:p>
          <a:p>
            <a:pPr marL="12700">
              <a:lnSpc>
                <a:spcPct val="100000"/>
              </a:lnSpc>
              <a:spcBef>
                <a:spcPts val="940"/>
              </a:spcBef>
            </a:pPr>
            <a:r>
              <a:rPr lang="ru-RU" sz="1600" spc="-15" dirty="0" smtClean="0">
                <a:solidFill>
                  <a:srgbClr val="221815"/>
                </a:solidFill>
                <a:cs typeface="SimSun"/>
              </a:rPr>
              <a:t>Легкий процесс управления, с непрерывным контролем.</a:t>
            </a:r>
            <a:endParaRPr sz="1000">
              <a:cs typeface="SimSun"/>
            </a:endParaRPr>
          </a:p>
        </p:txBody>
      </p:sp>
      <p:sp>
        <p:nvSpPr>
          <p:cNvPr id="25" name="object 25"/>
          <p:cNvSpPr/>
          <p:nvPr/>
        </p:nvSpPr>
        <p:spPr>
          <a:xfrm>
            <a:off x="0" y="0"/>
            <a:ext cx="15120619" cy="10260330"/>
          </a:xfrm>
          <a:custGeom>
            <a:avLst/>
            <a:gdLst/>
            <a:ahLst/>
            <a:cxnLst/>
            <a:rect l="l" t="t" r="r" b="b"/>
            <a:pathLst>
              <a:path w="15120619" h="10260330">
                <a:moveTo>
                  <a:pt x="15119997" y="10259949"/>
                </a:moveTo>
                <a:lnTo>
                  <a:pt x="0" y="10259949"/>
                </a:lnTo>
                <a:lnTo>
                  <a:pt x="0" y="0"/>
                </a:lnTo>
                <a:lnTo>
                  <a:pt x="15119997" y="0"/>
                </a:lnTo>
                <a:lnTo>
                  <a:pt x="15119997" y="10259949"/>
                </a:lnTo>
                <a:close/>
              </a:path>
            </a:pathLst>
          </a:custGeom>
          <a:ln w="12700">
            <a:solidFill>
              <a:srgbClr val="221815"/>
            </a:solidFill>
          </a:ln>
        </p:spPr>
        <p:txBody>
          <a:bodyPr wrap="square" lIns="0" tIns="0" rIns="0" bIns="0" rtlCol="0"/>
          <a:lstStyle/>
          <a:p>
            <a:endParaRPr/>
          </a:p>
        </p:txBody>
      </p:sp>
      <p:sp>
        <p:nvSpPr>
          <p:cNvPr id="34" name="object 34"/>
          <p:cNvSpPr txBox="1">
            <a:spLocks noGrp="1"/>
          </p:cNvSpPr>
          <p:nvPr>
            <p:ph type="title"/>
          </p:nvPr>
        </p:nvSpPr>
        <p:spPr>
          <a:xfrm>
            <a:off x="657541" y="577017"/>
            <a:ext cx="5234940" cy="505267"/>
          </a:xfrm>
          <a:prstGeom prst="rect">
            <a:avLst/>
          </a:prstGeom>
        </p:spPr>
        <p:txBody>
          <a:bodyPr vert="horz" wrap="square" lIns="0" tIns="12700" rIns="0" bIns="0" rtlCol="0">
            <a:spAutoFit/>
          </a:bodyPr>
          <a:lstStyle/>
          <a:p>
            <a:pPr marL="12700">
              <a:lnSpc>
                <a:spcPct val="100000"/>
              </a:lnSpc>
              <a:spcBef>
                <a:spcPts val="100"/>
              </a:spcBef>
            </a:pPr>
            <a:r>
              <a:rPr sz="4800" b="1" baseline="5787" smtClean="0">
                <a:solidFill>
                  <a:srgbClr val="0093D4"/>
                </a:solidFill>
                <a:latin typeface="+mn-lt"/>
              </a:rPr>
              <a:t> </a:t>
            </a:r>
            <a:r>
              <a:rPr lang="ru-RU" sz="1800" b="1" dirty="0" smtClean="0">
                <a:solidFill>
                  <a:srgbClr val="0093D4"/>
                </a:solidFill>
                <a:latin typeface="+mn-lt"/>
              </a:rPr>
              <a:t>ОЧИСТКА И СУШКА ТРУБОПРОВОДОВ</a:t>
            </a:r>
            <a:endParaRPr sz="1800" b="1">
              <a:latin typeface="+mn-lt"/>
            </a:endParaRPr>
          </a:p>
        </p:txBody>
      </p:sp>
      <p:grpSp>
        <p:nvGrpSpPr>
          <p:cNvPr id="35" name="object 35"/>
          <p:cNvGrpSpPr/>
          <p:nvPr/>
        </p:nvGrpSpPr>
        <p:grpSpPr>
          <a:xfrm>
            <a:off x="1858429" y="1533089"/>
            <a:ext cx="12692479" cy="3783766"/>
            <a:chOff x="1858429" y="1533089"/>
            <a:chExt cx="12692479" cy="3783766"/>
          </a:xfrm>
        </p:grpSpPr>
        <p:pic>
          <p:nvPicPr>
            <p:cNvPr id="40" name="object 40"/>
            <p:cNvPicPr/>
            <p:nvPr/>
          </p:nvPicPr>
          <p:blipFill>
            <a:blip r:embed="rId5" cstate="email"/>
            <a:stretch>
              <a:fillRect/>
            </a:stretch>
          </p:blipFill>
          <p:spPr>
            <a:xfrm>
              <a:off x="12013437" y="1738083"/>
              <a:ext cx="2536888" cy="1758022"/>
            </a:xfrm>
            <a:prstGeom prst="rect">
              <a:avLst/>
            </a:prstGeom>
          </p:spPr>
        </p:pic>
        <p:sp>
          <p:nvSpPr>
            <p:cNvPr id="41" name="object 41"/>
            <p:cNvSpPr/>
            <p:nvPr/>
          </p:nvSpPr>
          <p:spPr>
            <a:xfrm>
              <a:off x="12013448" y="1718569"/>
              <a:ext cx="2537460" cy="1797050"/>
            </a:xfrm>
            <a:custGeom>
              <a:avLst/>
              <a:gdLst/>
              <a:ahLst/>
              <a:cxnLst/>
              <a:rect l="l" t="t" r="r" b="b"/>
              <a:pathLst>
                <a:path w="2537459" h="1797050">
                  <a:moveTo>
                    <a:pt x="2536888" y="1617040"/>
                  </a:moveTo>
                  <a:lnTo>
                    <a:pt x="2522575" y="1684769"/>
                  </a:lnTo>
                  <a:lnTo>
                    <a:pt x="2479649" y="1744306"/>
                  </a:lnTo>
                  <a:lnTo>
                    <a:pt x="2448985" y="1767378"/>
                  </a:lnTo>
                  <a:lnTo>
                    <a:pt x="2378783" y="1793752"/>
                  </a:lnTo>
                  <a:lnTo>
                    <a:pt x="2341460" y="1797050"/>
                  </a:lnTo>
                  <a:lnTo>
                    <a:pt x="195427" y="1797050"/>
                  </a:lnTo>
                  <a:lnTo>
                    <a:pt x="121889" y="1783861"/>
                  </a:lnTo>
                  <a:lnTo>
                    <a:pt x="57238" y="1744306"/>
                  </a:lnTo>
                  <a:lnTo>
                    <a:pt x="14308" y="1684769"/>
                  </a:lnTo>
                  <a:lnTo>
                    <a:pt x="0" y="1617040"/>
                  </a:lnTo>
                  <a:lnTo>
                    <a:pt x="0" y="180009"/>
                  </a:lnTo>
                  <a:lnTo>
                    <a:pt x="14308" y="112268"/>
                  </a:lnTo>
                  <a:lnTo>
                    <a:pt x="57238" y="52717"/>
                  </a:lnTo>
                  <a:lnTo>
                    <a:pt x="87898" y="29655"/>
                  </a:lnTo>
                  <a:lnTo>
                    <a:pt x="158103" y="3295"/>
                  </a:lnTo>
                  <a:lnTo>
                    <a:pt x="195427" y="0"/>
                  </a:lnTo>
                  <a:lnTo>
                    <a:pt x="2341460" y="0"/>
                  </a:lnTo>
                  <a:lnTo>
                    <a:pt x="2414993" y="13181"/>
                  </a:lnTo>
                  <a:lnTo>
                    <a:pt x="2479649" y="52717"/>
                  </a:lnTo>
                  <a:lnTo>
                    <a:pt x="2522575" y="112268"/>
                  </a:lnTo>
                  <a:lnTo>
                    <a:pt x="2536888" y="180009"/>
                  </a:lnTo>
                  <a:lnTo>
                    <a:pt x="2536888" y="1617040"/>
                  </a:lnTo>
                  <a:close/>
                </a:path>
              </a:pathLst>
            </a:custGeom>
            <a:ln w="76200">
              <a:solidFill>
                <a:srgbClr val="BFC0C0"/>
              </a:solidFill>
            </a:ln>
          </p:spPr>
          <p:txBody>
            <a:bodyPr wrap="square" lIns="0" tIns="0" rIns="0" bIns="0" rtlCol="0"/>
            <a:lstStyle/>
            <a:p>
              <a:endParaRPr/>
            </a:p>
          </p:txBody>
        </p:sp>
        <p:sp>
          <p:nvSpPr>
            <p:cNvPr id="42" name="object 42"/>
            <p:cNvSpPr/>
            <p:nvPr/>
          </p:nvSpPr>
          <p:spPr>
            <a:xfrm>
              <a:off x="3111512" y="4057650"/>
              <a:ext cx="1210310" cy="1259205"/>
            </a:xfrm>
            <a:custGeom>
              <a:avLst/>
              <a:gdLst/>
              <a:ahLst/>
              <a:cxnLst/>
              <a:rect l="l" t="t" r="r" b="b"/>
              <a:pathLst>
                <a:path w="1210310" h="1259204">
                  <a:moveTo>
                    <a:pt x="1210094" y="0"/>
                  </a:moveTo>
                  <a:lnTo>
                    <a:pt x="0" y="0"/>
                  </a:lnTo>
                  <a:lnTo>
                    <a:pt x="0" y="1258887"/>
                  </a:lnTo>
                  <a:lnTo>
                    <a:pt x="1210094" y="1258887"/>
                  </a:lnTo>
                  <a:lnTo>
                    <a:pt x="1210094" y="0"/>
                  </a:lnTo>
                  <a:close/>
                </a:path>
              </a:pathLst>
            </a:custGeom>
            <a:solidFill>
              <a:srgbClr val="933386">
                <a:alpha val="14999"/>
              </a:srgbClr>
            </a:solidFill>
          </p:spPr>
          <p:txBody>
            <a:bodyPr wrap="square" lIns="0" tIns="0" rIns="0" bIns="0" rtlCol="0"/>
            <a:lstStyle/>
            <a:p>
              <a:endParaRPr/>
            </a:p>
          </p:txBody>
        </p:sp>
        <p:sp>
          <p:nvSpPr>
            <p:cNvPr id="43" name="object 43"/>
            <p:cNvSpPr/>
            <p:nvPr/>
          </p:nvSpPr>
          <p:spPr>
            <a:xfrm>
              <a:off x="5593550" y="1533089"/>
              <a:ext cx="1159510" cy="1259205"/>
            </a:xfrm>
            <a:custGeom>
              <a:avLst/>
              <a:gdLst/>
              <a:ahLst/>
              <a:cxnLst/>
              <a:rect l="l" t="t" r="r" b="b"/>
              <a:pathLst>
                <a:path w="1159509" h="1259205">
                  <a:moveTo>
                    <a:pt x="985939" y="0"/>
                  </a:moveTo>
                  <a:lnTo>
                    <a:pt x="0" y="0"/>
                  </a:lnTo>
                  <a:lnTo>
                    <a:pt x="0" y="1258887"/>
                  </a:lnTo>
                  <a:lnTo>
                    <a:pt x="1159154" y="1258887"/>
                  </a:lnTo>
                  <a:lnTo>
                    <a:pt x="1159154" y="173228"/>
                  </a:lnTo>
                  <a:lnTo>
                    <a:pt x="1152967" y="127177"/>
                  </a:lnTo>
                  <a:lnTo>
                    <a:pt x="1135506" y="85797"/>
                  </a:lnTo>
                  <a:lnTo>
                    <a:pt x="1108422" y="50738"/>
                  </a:lnTo>
                  <a:lnTo>
                    <a:pt x="1073366" y="23651"/>
                  </a:lnTo>
                  <a:lnTo>
                    <a:pt x="1031988" y="6188"/>
                  </a:lnTo>
                  <a:lnTo>
                    <a:pt x="985939" y="0"/>
                  </a:lnTo>
                  <a:close/>
                </a:path>
              </a:pathLst>
            </a:custGeom>
            <a:solidFill>
              <a:srgbClr val="1D2088">
                <a:alpha val="14999"/>
              </a:srgbClr>
            </a:solidFill>
          </p:spPr>
          <p:txBody>
            <a:bodyPr wrap="square" lIns="0" tIns="0" rIns="0" bIns="0" rtlCol="0"/>
            <a:lstStyle/>
            <a:p>
              <a:endParaRPr/>
            </a:p>
          </p:txBody>
        </p:sp>
        <p:sp>
          <p:nvSpPr>
            <p:cNvPr id="44" name="object 44"/>
            <p:cNvSpPr/>
            <p:nvPr/>
          </p:nvSpPr>
          <p:spPr>
            <a:xfrm>
              <a:off x="1858429" y="2820022"/>
              <a:ext cx="1210310" cy="1259205"/>
            </a:xfrm>
            <a:custGeom>
              <a:avLst/>
              <a:gdLst/>
              <a:ahLst/>
              <a:cxnLst/>
              <a:rect l="l" t="t" r="r" b="b"/>
              <a:pathLst>
                <a:path w="1210310" h="1259204">
                  <a:moveTo>
                    <a:pt x="1210094" y="0"/>
                  </a:moveTo>
                  <a:lnTo>
                    <a:pt x="0" y="0"/>
                  </a:lnTo>
                  <a:lnTo>
                    <a:pt x="0" y="1258887"/>
                  </a:lnTo>
                  <a:lnTo>
                    <a:pt x="1210094" y="1258887"/>
                  </a:lnTo>
                  <a:lnTo>
                    <a:pt x="1210094" y="0"/>
                  </a:lnTo>
                  <a:close/>
                </a:path>
              </a:pathLst>
            </a:custGeom>
            <a:solidFill>
              <a:srgbClr val="B5B6B6">
                <a:alpha val="29998"/>
              </a:srgbClr>
            </a:solidFill>
          </p:spPr>
          <p:txBody>
            <a:bodyPr wrap="square" lIns="0" tIns="0" rIns="0" bIns="0" rtlCol="0"/>
            <a:lstStyle/>
            <a:p>
              <a:endParaRPr/>
            </a:p>
          </p:txBody>
        </p:sp>
      </p:grpSp>
      <p:sp>
        <p:nvSpPr>
          <p:cNvPr id="45" name="object 45"/>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48" name="object 48"/>
          <p:cNvSpPr txBox="1"/>
          <p:nvPr/>
        </p:nvSpPr>
        <p:spPr>
          <a:xfrm>
            <a:off x="14016893" y="9664420"/>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641535" y="564313"/>
            <a:ext cx="5890260" cy="505267"/>
          </a:xfrm>
          <a:prstGeom prst="rect">
            <a:avLst/>
          </a:prstGeom>
        </p:spPr>
        <p:txBody>
          <a:bodyPr vert="horz" wrap="square" lIns="0" tIns="12700" rIns="0" bIns="0" rtlCol="0">
            <a:spAutoFit/>
          </a:bodyPr>
          <a:lstStyle/>
          <a:p>
            <a:pPr marL="12700">
              <a:lnSpc>
                <a:spcPct val="100000"/>
              </a:lnSpc>
              <a:spcBef>
                <a:spcPts val="100"/>
              </a:spcBef>
            </a:pPr>
            <a:r>
              <a:rPr sz="4800" b="1" baseline="5787" smtClean="0">
                <a:solidFill>
                  <a:srgbClr val="0093D4"/>
                </a:solidFill>
                <a:cs typeface="Times New Roman"/>
              </a:rPr>
              <a:t> </a:t>
            </a:r>
            <a:r>
              <a:rPr lang="ru-RU" b="1" dirty="0" smtClean="0">
                <a:solidFill>
                  <a:srgbClr val="0093D4"/>
                </a:solidFill>
                <a:cs typeface="SimSun"/>
              </a:rPr>
              <a:t>ТЕХНОЛОГИЯ МОРСКОЙ ОЧИСТКИ</a:t>
            </a:r>
            <a:endParaRPr b="1">
              <a:cs typeface="SimSun"/>
            </a:endParaRPr>
          </a:p>
        </p:txBody>
      </p:sp>
      <p:grpSp>
        <p:nvGrpSpPr>
          <p:cNvPr id="8" name="object 8"/>
          <p:cNvGrpSpPr/>
          <p:nvPr/>
        </p:nvGrpSpPr>
        <p:grpSpPr>
          <a:xfrm>
            <a:off x="0" y="0"/>
            <a:ext cx="15120619" cy="10260330"/>
            <a:chOff x="0" y="0"/>
            <a:chExt cx="15120619" cy="10260330"/>
          </a:xfrm>
        </p:grpSpPr>
        <p:sp>
          <p:nvSpPr>
            <p:cNvPr id="13" name="object 13"/>
            <p:cNvSpPr/>
            <p:nvPr/>
          </p:nvSpPr>
          <p:spPr>
            <a:xfrm>
              <a:off x="0" y="0"/>
              <a:ext cx="15120619" cy="10260330"/>
            </a:xfrm>
            <a:custGeom>
              <a:avLst/>
              <a:gdLst/>
              <a:ahLst/>
              <a:cxnLst/>
              <a:rect l="l" t="t" r="r" b="b"/>
              <a:pathLst>
                <a:path w="15120619" h="10260330">
                  <a:moveTo>
                    <a:pt x="15119997" y="10259949"/>
                  </a:moveTo>
                  <a:lnTo>
                    <a:pt x="0" y="10259949"/>
                  </a:lnTo>
                  <a:lnTo>
                    <a:pt x="0" y="0"/>
                  </a:lnTo>
                  <a:lnTo>
                    <a:pt x="15119997" y="0"/>
                  </a:lnTo>
                  <a:lnTo>
                    <a:pt x="15119997" y="10259949"/>
                  </a:lnTo>
                  <a:close/>
                </a:path>
              </a:pathLst>
            </a:custGeom>
            <a:ln w="12700">
              <a:solidFill>
                <a:srgbClr val="221815"/>
              </a:solidFill>
            </a:ln>
          </p:spPr>
          <p:txBody>
            <a:bodyPr wrap="square" lIns="0" tIns="0" rIns="0" bIns="0" rtlCol="0"/>
            <a:lstStyle/>
            <a:p>
              <a:endParaRPr/>
            </a:p>
          </p:txBody>
        </p:sp>
        <p:pic>
          <p:nvPicPr>
            <p:cNvPr id="14" name="object 14"/>
            <p:cNvPicPr/>
            <p:nvPr/>
          </p:nvPicPr>
          <p:blipFill>
            <a:blip r:embed="rId2" cstate="print"/>
            <a:stretch>
              <a:fillRect/>
            </a:stretch>
          </p:blipFill>
          <p:spPr>
            <a:xfrm>
              <a:off x="507390" y="1487634"/>
              <a:ext cx="6270155" cy="3874592"/>
            </a:xfrm>
            <a:prstGeom prst="rect">
              <a:avLst/>
            </a:prstGeom>
          </p:spPr>
        </p:pic>
        <p:sp>
          <p:nvSpPr>
            <p:cNvPr id="15" name="object 15"/>
            <p:cNvSpPr/>
            <p:nvPr/>
          </p:nvSpPr>
          <p:spPr>
            <a:xfrm>
              <a:off x="520085" y="1500334"/>
              <a:ext cx="6245225" cy="3849370"/>
            </a:xfrm>
            <a:custGeom>
              <a:avLst/>
              <a:gdLst/>
              <a:ahLst/>
              <a:cxnLst/>
              <a:rect l="l" t="t" r="r" b="b"/>
              <a:pathLst>
                <a:path w="6245225" h="3849370">
                  <a:moveTo>
                    <a:pt x="6244755" y="3696792"/>
                  </a:moveTo>
                  <a:lnTo>
                    <a:pt x="6236986" y="3744960"/>
                  </a:lnTo>
                  <a:lnTo>
                    <a:pt x="6215352" y="3786795"/>
                  </a:lnTo>
                  <a:lnTo>
                    <a:pt x="6182363" y="3819786"/>
                  </a:lnTo>
                  <a:lnTo>
                    <a:pt x="6140528" y="3841422"/>
                  </a:lnTo>
                  <a:lnTo>
                    <a:pt x="6092355" y="3849192"/>
                  </a:lnTo>
                  <a:lnTo>
                    <a:pt x="152400" y="3849192"/>
                  </a:lnTo>
                  <a:lnTo>
                    <a:pt x="104231" y="3841422"/>
                  </a:lnTo>
                  <a:lnTo>
                    <a:pt x="62396" y="3819786"/>
                  </a:lnTo>
                  <a:lnTo>
                    <a:pt x="29405" y="3786795"/>
                  </a:lnTo>
                  <a:lnTo>
                    <a:pt x="7769" y="3744960"/>
                  </a:lnTo>
                  <a:lnTo>
                    <a:pt x="0" y="3696792"/>
                  </a:lnTo>
                  <a:lnTo>
                    <a:pt x="0" y="152400"/>
                  </a:lnTo>
                  <a:lnTo>
                    <a:pt x="7769" y="104231"/>
                  </a:lnTo>
                  <a:lnTo>
                    <a:pt x="29405" y="62396"/>
                  </a:lnTo>
                  <a:lnTo>
                    <a:pt x="62396" y="29405"/>
                  </a:lnTo>
                  <a:lnTo>
                    <a:pt x="104231" y="7769"/>
                  </a:lnTo>
                  <a:lnTo>
                    <a:pt x="152400" y="0"/>
                  </a:lnTo>
                  <a:lnTo>
                    <a:pt x="6092355" y="0"/>
                  </a:lnTo>
                  <a:lnTo>
                    <a:pt x="6140528" y="7769"/>
                  </a:lnTo>
                  <a:lnTo>
                    <a:pt x="6182363" y="29405"/>
                  </a:lnTo>
                  <a:lnTo>
                    <a:pt x="6215352" y="62396"/>
                  </a:lnTo>
                  <a:lnTo>
                    <a:pt x="6236986" y="104231"/>
                  </a:lnTo>
                  <a:lnTo>
                    <a:pt x="6244755" y="152400"/>
                  </a:lnTo>
                  <a:lnTo>
                    <a:pt x="6244755" y="3696792"/>
                  </a:lnTo>
                  <a:close/>
                </a:path>
              </a:pathLst>
            </a:custGeom>
            <a:ln w="25400">
              <a:solidFill>
                <a:srgbClr val="C9CACA"/>
              </a:solidFill>
            </a:ln>
          </p:spPr>
          <p:txBody>
            <a:bodyPr wrap="square" lIns="0" tIns="0" rIns="0" bIns="0" rtlCol="0"/>
            <a:lstStyle/>
            <a:p>
              <a:endParaRPr/>
            </a:p>
          </p:txBody>
        </p:sp>
        <p:sp>
          <p:nvSpPr>
            <p:cNvPr id="16" name="object 16"/>
            <p:cNvSpPr/>
            <p:nvPr/>
          </p:nvSpPr>
          <p:spPr>
            <a:xfrm>
              <a:off x="524501" y="3426512"/>
              <a:ext cx="6210935" cy="0"/>
            </a:xfrm>
            <a:custGeom>
              <a:avLst/>
              <a:gdLst/>
              <a:ahLst/>
              <a:cxnLst/>
              <a:rect l="l" t="t" r="r" b="b"/>
              <a:pathLst>
                <a:path w="6210934">
                  <a:moveTo>
                    <a:pt x="6210528" y="0"/>
                  </a:moveTo>
                  <a:lnTo>
                    <a:pt x="0" y="0"/>
                  </a:lnTo>
                </a:path>
              </a:pathLst>
            </a:custGeom>
            <a:solidFill>
              <a:srgbClr val="C9CACA"/>
            </a:solidFill>
          </p:spPr>
          <p:txBody>
            <a:bodyPr wrap="square" lIns="0" tIns="0" rIns="0" bIns="0" rtlCol="0"/>
            <a:lstStyle/>
            <a:p>
              <a:endParaRPr/>
            </a:p>
          </p:txBody>
        </p:sp>
        <p:sp>
          <p:nvSpPr>
            <p:cNvPr id="17" name="object 17"/>
            <p:cNvSpPr/>
            <p:nvPr/>
          </p:nvSpPr>
          <p:spPr>
            <a:xfrm>
              <a:off x="524501" y="3426512"/>
              <a:ext cx="6210935" cy="0"/>
            </a:xfrm>
            <a:custGeom>
              <a:avLst/>
              <a:gdLst/>
              <a:ahLst/>
              <a:cxnLst/>
              <a:rect l="l" t="t" r="r" b="b"/>
              <a:pathLst>
                <a:path w="6210934">
                  <a:moveTo>
                    <a:pt x="0" y="0"/>
                  </a:moveTo>
                  <a:lnTo>
                    <a:pt x="6210528" y="0"/>
                  </a:lnTo>
                </a:path>
              </a:pathLst>
            </a:custGeom>
            <a:ln w="12700">
              <a:solidFill>
                <a:srgbClr val="C9CACA"/>
              </a:solidFill>
            </a:ln>
          </p:spPr>
          <p:txBody>
            <a:bodyPr wrap="square" lIns="0" tIns="0" rIns="0" bIns="0" rtlCol="0"/>
            <a:lstStyle/>
            <a:p>
              <a:endParaRPr/>
            </a:p>
          </p:txBody>
        </p:sp>
        <p:sp>
          <p:nvSpPr>
            <p:cNvPr id="18" name="object 18"/>
            <p:cNvSpPr/>
            <p:nvPr/>
          </p:nvSpPr>
          <p:spPr>
            <a:xfrm>
              <a:off x="529487" y="2383741"/>
              <a:ext cx="6210935" cy="0"/>
            </a:xfrm>
            <a:custGeom>
              <a:avLst/>
              <a:gdLst/>
              <a:ahLst/>
              <a:cxnLst/>
              <a:rect l="l" t="t" r="r" b="b"/>
              <a:pathLst>
                <a:path w="6210934">
                  <a:moveTo>
                    <a:pt x="6210528" y="0"/>
                  </a:moveTo>
                  <a:lnTo>
                    <a:pt x="0" y="0"/>
                  </a:lnTo>
                </a:path>
              </a:pathLst>
            </a:custGeom>
            <a:solidFill>
              <a:srgbClr val="C9CACA"/>
            </a:solidFill>
          </p:spPr>
          <p:txBody>
            <a:bodyPr wrap="square" lIns="0" tIns="0" rIns="0" bIns="0" rtlCol="0"/>
            <a:lstStyle/>
            <a:p>
              <a:endParaRPr/>
            </a:p>
          </p:txBody>
        </p:sp>
        <p:sp>
          <p:nvSpPr>
            <p:cNvPr id="19" name="object 19"/>
            <p:cNvSpPr/>
            <p:nvPr/>
          </p:nvSpPr>
          <p:spPr>
            <a:xfrm>
              <a:off x="529487" y="2383741"/>
              <a:ext cx="6210935" cy="0"/>
            </a:xfrm>
            <a:custGeom>
              <a:avLst/>
              <a:gdLst/>
              <a:ahLst/>
              <a:cxnLst/>
              <a:rect l="l" t="t" r="r" b="b"/>
              <a:pathLst>
                <a:path w="6210934">
                  <a:moveTo>
                    <a:pt x="0" y="0"/>
                  </a:moveTo>
                  <a:lnTo>
                    <a:pt x="6210528" y="0"/>
                  </a:lnTo>
                </a:path>
              </a:pathLst>
            </a:custGeom>
            <a:ln w="12700">
              <a:solidFill>
                <a:srgbClr val="C9CACA"/>
              </a:solidFill>
            </a:ln>
          </p:spPr>
          <p:txBody>
            <a:bodyPr wrap="square" lIns="0" tIns="0" rIns="0" bIns="0" rtlCol="0"/>
            <a:lstStyle/>
            <a:p>
              <a:endParaRPr/>
            </a:p>
          </p:txBody>
        </p:sp>
        <p:sp>
          <p:nvSpPr>
            <p:cNvPr id="20" name="object 20"/>
            <p:cNvSpPr/>
            <p:nvPr/>
          </p:nvSpPr>
          <p:spPr>
            <a:xfrm>
              <a:off x="537201" y="4463491"/>
              <a:ext cx="6210935" cy="0"/>
            </a:xfrm>
            <a:custGeom>
              <a:avLst/>
              <a:gdLst/>
              <a:ahLst/>
              <a:cxnLst/>
              <a:rect l="l" t="t" r="r" b="b"/>
              <a:pathLst>
                <a:path w="6210934">
                  <a:moveTo>
                    <a:pt x="6210528" y="0"/>
                  </a:moveTo>
                  <a:lnTo>
                    <a:pt x="0" y="0"/>
                  </a:lnTo>
                </a:path>
              </a:pathLst>
            </a:custGeom>
            <a:solidFill>
              <a:srgbClr val="C9CACA"/>
            </a:solidFill>
          </p:spPr>
          <p:txBody>
            <a:bodyPr wrap="square" lIns="0" tIns="0" rIns="0" bIns="0" rtlCol="0"/>
            <a:lstStyle/>
            <a:p>
              <a:endParaRPr/>
            </a:p>
          </p:txBody>
        </p:sp>
        <p:sp>
          <p:nvSpPr>
            <p:cNvPr id="21" name="object 21"/>
            <p:cNvSpPr/>
            <p:nvPr/>
          </p:nvSpPr>
          <p:spPr>
            <a:xfrm>
              <a:off x="537201" y="4463491"/>
              <a:ext cx="6210935" cy="0"/>
            </a:xfrm>
            <a:custGeom>
              <a:avLst/>
              <a:gdLst/>
              <a:ahLst/>
              <a:cxnLst/>
              <a:rect l="l" t="t" r="r" b="b"/>
              <a:pathLst>
                <a:path w="6210934">
                  <a:moveTo>
                    <a:pt x="0" y="0"/>
                  </a:moveTo>
                  <a:lnTo>
                    <a:pt x="6210528" y="0"/>
                  </a:lnTo>
                </a:path>
              </a:pathLst>
            </a:custGeom>
            <a:ln w="12700">
              <a:solidFill>
                <a:srgbClr val="C9CACA"/>
              </a:solidFill>
            </a:ln>
          </p:spPr>
          <p:txBody>
            <a:bodyPr wrap="square" lIns="0" tIns="0" rIns="0" bIns="0" rtlCol="0"/>
            <a:lstStyle/>
            <a:p>
              <a:endParaRPr/>
            </a:p>
          </p:txBody>
        </p:sp>
        <p:sp>
          <p:nvSpPr>
            <p:cNvPr id="22" name="object 22"/>
            <p:cNvSpPr/>
            <p:nvPr/>
          </p:nvSpPr>
          <p:spPr>
            <a:xfrm>
              <a:off x="3642462" y="1500334"/>
              <a:ext cx="0" cy="3849370"/>
            </a:xfrm>
            <a:custGeom>
              <a:avLst/>
              <a:gdLst/>
              <a:ahLst/>
              <a:cxnLst/>
              <a:rect l="l" t="t" r="r" b="b"/>
              <a:pathLst>
                <a:path h="3849370">
                  <a:moveTo>
                    <a:pt x="0" y="0"/>
                  </a:moveTo>
                  <a:lnTo>
                    <a:pt x="0" y="3849192"/>
                  </a:lnTo>
                </a:path>
              </a:pathLst>
            </a:custGeom>
            <a:ln w="12700">
              <a:solidFill>
                <a:srgbClr val="C9CACA"/>
              </a:solidFill>
            </a:ln>
          </p:spPr>
          <p:txBody>
            <a:bodyPr wrap="square" lIns="0" tIns="0" rIns="0" bIns="0" rtlCol="0"/>
            <a:lstStyle/>
            <a:p>
              <a:endParaRPr/>
            </a:p>
          </p:txBody>
        </p:sp>
        <p:sp>
          <p:nvSpPr>
            <p:cNvPr id="23" name="object 23"/>
            <p:cNvSpPr/>
            <p:nvPr/>
          </p:nvSpPr>
          <p:spPr>
            <a:xfrm>
              <a:off x="2050305" y="1501915"/>
              <a:ext cx="0" cy="3849370"/>
            </a:xfrm>
            <a:custGeom>
              <a:avLst/>
              <a:gdLst/>
              <a:ahLst/>
              <a:cxnLst/>
              <a:rect l="l" t="t" r="r" b="b"/>
              <a:pathLst>
                <a:path h="3849370">
                  <a:moveTo>
                    <a:pt x="0" y="0"/>
                  </a:moveTo>
                  <a:lnTo>
                    <a:pt x="0" y="3849192"/>
                  </a:lnTo>
                </a:path>
              </a:pathLst>
            </a:custGeom>
            <a:ln w="12700">
              <a:solidFill>
                <a:srgbClr val="C9CACA"/>
              </a:solidFill>
            </a:ln>
          </p:spPr>
          <p:txBody>
            <a:bodyPr wrap="square" lIns="0" tIns="0" rIns="0" bIns="0" rtlCol="0"/>
            <a:lstStyle/>
            <a:p>
              <a:endParaRPr/>
            </a:p>
          </p:txBody>
        </p:sp>
        <p:sp>
          <p:nvSpPr>
            <p:cNvPr id="24" name="object 24"/>
            <p:cNvSpPr/>
            <p:nvPr/>
          </p:nvSpPr>
          <p:spPr>
            <a:xfrm>
              <a:off x="5222502" y="1500328"/>
              <a:ext cx="0" cy="3849370"/>
            </a:xfrm>
            <a:custGeom>
              <a:avLst/>
              <a:gdLst/>
              <a:ahLst/>
              <a:cxnLst/>
              <a:rect l="l" t="t" r="r" b="b"/>
              <a:pathLst>
                <a:path h="3849370">
                  <a:moveTo>
                    <a:pt x="0" y="0"/>
                  </a:moveTo>
                  <a:lnTo>
                    <a:pt x="0" y="3849192"/>
                  </a:lnTo>
                </a:path>
              </a:pathLst>
            </a:custGeom>
            <a:ln w="12700">
              <a:solidFill>
                <a:srgbClr val="C9CACA"/>
              </a:solidFill>
            </a:ln>
          </p:spPr>
          <p:txBody>
            <a:bodyPr wrap="square" lIns="0" tIns="0" rIns="0" bIns="0" rtlCol="0"/>
            <a:lstStyle/>
            <a:p>
              <a:endParaRPr/>
            </a:p>
          </p:txBody>
        </p:sp>
        <p:pic>
          <p:nvPicPr>
            <p:cNvPr id="25" name="object 25"/>
            <p:cNvPicPr/>
            <p:nvPr/>
          </p:nvPicPr>
          <p:blipFill>
            <a:blip r:embed="rId3" cstate="email"/>
            <a:stretch>
              <a:fillRect/>
            </a:stretch>
          </p:blipFill>
          <p:spPr>
            <a:xfrm>
              <a:off x="11646713" y="8358809"/>
              <a:ext cx="2135758" cy="1219187"/>
            </a:xfrm>
            <a:prstGeom prst="rect">
              <a:avLst/>
            </a:prstGeom>
          </p:spPr>
        </p:pic>
        <p:sp>
          <p:nvSpPr>
            <p:cNvPr id="26" name="object 26"/>
            <p:cNvSpPr/>
            <p:nvPr/>
          </p:nvSpPr>
          <p:spPr>
            <a:xfrm>
              <a:off x="11646711" y="8358807"/>
              <a:ext cx="2136140" cy="1219200"/>
            </a:xfrm>
            <a:custGeom>
              <a:avLst/>
              <a:gdLst/>
              <a:ahLst/>
              <a:cxnLst/>
              <a:rect l="l" t="t" r="r" b="b"/>
              <a:pathLst>
                <a:path w="2136140" h="1219200">
                  <a:moveTo>
                    <a:pt x="2135758" y="1139253"/>
                  </a:moveTo>
                  <a:lnTo>
                    <a:pt x="2131349" y="1170374"/>
                  </a:lnTo>
                  <a:lnTo>
                    <a:pt x="2119320" y="1195785"/>
                  </a:lnTo>
                  <a:lnTo>
                    <a:pt x="2101474" y="1212918"/>
                  </a:lnTo>
                  <a:lnTo>
                    <a:pt x="2079612" y="1219199"/>
                  </a:lnTo>
                  <a:lnTo>
                    <a:pt x="56146" y="1219199"/>
                  </a:lnTo>
                  <a:lnTo>
                    <a:pt x="34289" y="1212918"/>
                  </a:lnTo>
                  <a:lnTo>
                    <a:pt x="16443" y="1195785"/>
                  </a:lnTo>
                  <a:lnTo>
                    <a:pt x="4411" y="1170374"/>
                  </a:lnTo>
                  <a:lnTo>
                    <a:pt x="0" y="1139253"/>
                  </a:lnTo>
                  <a:lnTo>
                    <a:pt x="0" y="79946"/>
                  </a:lnTo>
                  <a:lnTo>
                    <a:pt x="4411" y="48831"/>
                  </a:lnTo>
                  <a:lnTo>
                    <a:pt x="16443" y="23418"/>
                  </a:lnTo>
                  <a:lnTo>
                    <a:pt x="34289" y="6283"/>
                  </a:lnTo>
                  <a:lnTo>
                    <a:pt x="56146" y="0"/>
                  </a:lnTo>
                  <a:lnTo>
                    <a:pt x="2079612" y="0"/>
                  </a:lnTo>
                  <a:lnTo>
                    <a:pt x="2101474" y="6283"/>
                  </a:lnTo>
                  <a:lnTo>
                    <a:pt x="2119320" y="23418"/>
                  </a:lnTo>
                  <a:lnTo>
                    <a:pt x="2131349" y="48831"/>
                  </a:lnTo>
                  <a:lnTo>
                    <a:pt x="2135758" y="79946"/>
                  </a:lnTo>
                  <a:lnTo>
                    <a:pt x="2135758" y="1139253"/>
                  </a:lnTo>
                  <a:close/>
                </a:path>
              </a:pathLst>
            </a:custGeom>
            <a:ln w="38100">
              <a:solidFill>
                <a:srgbClr val="C9CACA"/>
              </a:solidFill>
            </a:ln>
          </p:spPr>
          <p:txBody>
            <a:bodyPr wrap="square" lIns="0" tIns="0" rIns="0" bIns="0" rtlCol="0"/>
            <a:lstStyle/>
            <a:p>
              <a:endParaRPr/>
            </a:p>
          </p:txBody>
        </p:sp>
        <p:pic>
          <p:nvPicPr>
            <p:cNvPr id="27" name="object 27"/>
            <p:cNvPicPr/>
            <p:nvPr/>
          </p:nvPicPr>
          <p:blipFill>
            <a:blip r:embed="rId4" cstate="email"/>
            <a:stretch>
              <a:fillRect/>
            </a:stretch>
          </p:blipFill>
          <p:spPr>
            <a:xfrm>
              <a:off x="11663413" y="6958063"/>
              <a:ext cx="2119058" cy="1231211"/>
            </a:xfrm>
            <a:prstGeom prst="rect">
              <a:avLst/>
            </a:prstGeom>
          </p:spPr>
        </p:pic>
        <p:sp>
          <p:nvSpPr>
            <p:cNvPr id="28" name="object 28"/>
            <p:cNvSpPr/>
            <p:nvPr/>
          </p:nvSpPr>
          <p:spPr>
            <a:xfrm>
              <a:off x="11646711" y="6958062"/>
              <a:ext cx="2136140" cy="1231265"/>
            </a:xfrm>
            <a:custGeom>
              <a:avLst/>
              <a:gdLst/>
              <a:ahLst/>
              <a:cxnLst/>
              <a:rect l="l" t="t" r="r" b="b"/>
              <a:pathLst>
                <a:path w="2136140" h="1231265">
                  <a:moveTo>
                    <a:pt x="2135758" y="1129182"/>
                  </a:moveTo>
                  <a:lnTo>
                    <a:pt x="2127517" y="1168899"/>
                  </a:lnTo>
                  <a:lnTo>
                    <a:pt x="2105037" y="1201335"/>
                  </a:lnTo>
                  <a:lnTo>
                    <a:pt x="2071690" y="1223206"/>
                  </a:lnTo>
                  <a:lnTo>
                    <a:pt x="2030844" y="1231226"/>
                  </a:lnTo>
                  <a:lnTo>
                    <a:pt x="104914" y="1231226"/>
                  </a:lnTo>
                  <a:lnTo>
                    <a:pt x="64074" y="1223206"/>
                  </a:lnTo>
                  <a:lnTo>
                    <a:pt x="30726" y="1201335"/>
                  </a:lnTo>
                  <a:lnTo>
                    <a:pt x="8243" y="1168899"/>
                  </a:lnTo>
                  <a:lnTo>
                    <a:pt x="0" y="1129182"/>
                  </a:lnTo>
                  <a:lnTo>
                    <a:pt x="0" y="102044"/>
                  </a:lnTo>
                  <a:lnTo>
                    <a:pt x="8243" y="62327"/>
                  </a:lnTo>
                  <a:lnTo>
                    <a:pt x="30726" y="29891"/>
                  </a:lnTo>
                  <a:lnTo>
                    <a:pt x="64074" y="8020"/>
                  </a:lnTo>
                  <a:lnTo>
                    <a:pt x="104914" y="0"/>
                  </a:lnTo>
                  <a:lnTo>
                    <a:pt x="2030844" y="0"/>
                  </a:lnTo>
                  <a:lnTo>
                    <a:pt x="2071690" y="8020"/>
                  </a:lnTo>
                  <a:lnTo>
                    <a:pt x="2105037" y="29891"/>
                  </a:lnTo>
                  <a:lnTo>
                    <a:pt x="2127517" y="62327"/>
                  </a:lnTo>
                  <a:lnTo>
                    <a:pt x="2135758" y="102044"/>
                  </a:lnTo>
                  <a:lnTo>
                    <a:pt x="2135758" y="1129182"/>
                  </a:lnTo>
                  <a:close/>
                </a:path>
              </a:pathLst>
            </a:custGeom>
            <a:ln w="38100">
              <a:solidFill>
                <a:srgbClr val="C9CACA"/>
              </a:solidFill>
            </a:ln>
          </p:spPr>
          <p:txBody>
            <a:bodyPr wrap="square" lIns="0" tIns="0" rIns="0" bIns="0" rtlCol="0"/>
            <a:lstStyle/>
            <a:p>
              <a:endParaRPr/>
            </a:p>
          </p:txBody>
        </p:sp>
        <p:sp>
          <p:nvSpPr>
            <p:cNvPr id="29" name="object 29"/>
            <p:cNvSpPr/>
            <p:nvPr/>
          </p:nvSpPr>
          <p:spPr>
            <a:xfrm>
              <a:off x="529488" y="2396439"/>
              <a:ext cx="1497330" cy="1019810"/>
            </a:xfrm>
            <a:custGeom>
              <a:avLst/>
              <a:gdLst/>
              <a:ahLst/>
              <a:cxnLst/>
              <a:rect l="l" t="t" r="r" b="b"/>
              <a:pathLst>
                <a:path w="1497330" h="1019810">
                  <a:moveTo>
                    <a:pt x="1496910" y="0"/>
                  </a:moveTo>
                  <a:lnTo>
                    <a:pt x="0" y="0"/>
                  </a:lnTo>
                  <a:lnTo>
                    <a:pt x="0" y="1019555"/>
                  </a:lnTo>
                  <a:lnTo>
                    <a:pt x="1496910" y="1019555"/>
                  </a:lnTo>
                  <a:lnTo>
                    <a:pt x="1496910" y="0"/>
                  </a:lnTo>
                  <a:close/>
                </a:path>
              </a:pathLst>
            </a:custGeom>
            <a:solidFill>
              <a:srgbClr val="FFFFFF">
                <a:alpha val="14999"/>
              </a:srgbClr>
            </a:solidFill>
          </p:spPr>
          <p:txBody>
            <a:bodyPr wrap="square" lIns="0" tIns="0" rIns="0" bIns="0" rtlCol="0"/>
            <a:lstStyle/>
            <a:p>
              <a:endParaRPr/>
            </a:p>
          </p:txBody>
        </p:sp>
        <p:sp>
          <p:nvSpPr>
            <p:cNvPr id="30" name="object 30"/>
            <p:cNvSpPr/>
            <p:nvPr/>
          </p:nvSpPr>
          <p:spPr>
            <a:xfrm>
              <a:off x="2054009" y="2393797"/>
              <a:ext cx="1573530" cy="1019810"/>
            </a:xfrm>
            <a:custGeom>
              <a:avLst/>
              <a:gdLst/>
              <a:ahLst/>
              <a:cxnLst/>
              <a:rect l="l" t="t" r="r" b="b"/>
              <a:pathLst>
                <a:path w="1573529" h="1019810">
                  <a:moveTo>
                    <a:pt x="1573530" y="0"/>
                  </a:moveTo>
                  <a:lnTo>
                    <a:pt x="0" y="0"/>
                  </a:lnTo>
                  <a:lnTo>
                    <a:pt x="0" y="1019555"/>
                  </a:lnTo>
                  <a:lnTo>
                    <a:pt x="1573530" y="1019555"/>
                  </a:lnTo>
                  <a:lnTo>
                    <a:pt x="1573530" y="0"/>
                  </a:lnTo>
                  <a:close/>
                </a:path>
              </a:pathLst>
            </a:custGeom>
            <a:solidFill>
              <a:srgbClr val="00A0E9">
                <a:alpha val="14999"/>
              </a:srgbClr>
            </a:solidFill>
          </p:spPr>
          <p:txBody>
            <a:bodyPr wrap="square" lIns="0" tIns="0" rIns="0" bIns="0" rtlCol="0"/>
            <a:lstStyle/>
            <a:p>
              <a:endParaRPr/>
            </a:p>
          </p:txBody>
        </p:sp>
        <p:sp>
          <p:nvSpPr>
            <p:cNvPr id="31" name="object 31"/>
            <p:cNvSpPr/>
            <p:nvPr/>
          </p:nvSpPr>
          <p:spPr>
            <a:xfrm>
              <a:off x="5220195" y="4467643"/>
              <a:ext cx="1515110" cy="885825"/>
            </a:xfrm>
            <a:custGeom>
              <a:avLst/>
              <a:gdLst/>
              <a:ahLst/>
              <a:cxnLst/>
              <a:rect l="l" t="t" r="r" b="b"/>
              <a:pathLst>
                <a:path w="1515109" h="885825">
                  <a:moveTo>
                    <a:pt x="1514830" y="0"/>
                  </a:moveTo>
                  <a:lnTo>
                    <a:pt x="0" y="0"/>
                  </a:lnTo>
                  <a:lnTo>
                    <a:pt x="0" y="885596"/>
                  </a:lnTo>
                  <a:lnTo>
                    <a:pt x="1514830" y="885596"/>
                  </a:lnTo>
                  <a:lnTo>
                    <a:pt x="1514830" y="0"/>
                  </a:lnTo>
                  <a:close/>
                </a:path>
              </a:pathLst>
            </a:custGeom>
            <a:solidFill>
              <a:srgbClr val="FFFFFF">
                <a:alpha val="19999"/>
              </a:srgbClr>
            </a:solidFill>
          </p:spPr>
          <p:txBody>
            <a:bodyPr wrap="square" lIns="0" tIns="0" rIns="0" bIns="0" rtlCol="0"/>
            <a:lstStyle/>
            <a:p>
              <a:endParaRPr/>
            </a:p>
          </p:txBody>
        </p:sp>
        <p:sp>
          <p:nvSpPr>
            <p:cNvPr id="32" name="object 32"/>
            <p:cNvSpPr/>
            <p:nvPr/>
          </p:nvSpPr>
          <p:spPr>
            <a:xfrm>
              <a:off x="531126" y="3431476"/>
              <a:ext cx="1520825" cy="1017905"/>
            </a:xfrm>
            <a:custGeom>
              <a:avLst/>
              <a:gdLst/>
              <a:ahLst/>
              <a:cxnLst/>
              <a:rect l="l" t="t" r="r" b="b"/>
              <a:pathLst>
                <a:path w="1520825" h="1017904">
                  <a:moveTo>
                    <a:pt x="1520672" y="0"/>
                  </a:moveTo>
                  <a:lnTo>
                    <a:pt x="0" y="0"/>
                  </a:lnTo>
                  <a:lnTo>
                    <a:pt x="0" y="1017346"/>
                  </a:lnTo>
                  <a:lnTo>
                    <a:pt x="1520672" y="1017346"/>
                  </a:lnTo>
                  <a:lnTo>
                    <a:pt x="1520672" y="0"/>
                  </a:lnTo>
                  <a:close/>
                </a:path>
              </a:pathLst>
            </a:custGeom>
            <a:solidFill>
              <a:srgbClr val="036EB8">
                <a:alpha val="14999"/>
              </a:srgbClr>
            </a:solidFill>
          </p:spPr>
          <p:txBody>
            <a:bodyPr wrap="square" lIns="0" tIns="0" rIns="0" bIns="0" rtlCol="0"/>
            <a:lstStyle/>
            <a:p>
              <a:endParaRPr/>
            </a:p>
          </p:txBody>
        </p:sp>
        <p:sp>
          <p:nvSpPr>
            <p:cNvPr id="33" name="object 33"/>
            <p:cNvSpPr/>
            <p:nvPr/>
          </p:nvSpPr>
          <p:spPr>
            <a:xfrm>
              <a:off x="3627094" y="1488757"/>
              <a:ext cx="3147695" cy="2960370"/>
            </a:xfrm>
            <a:custGeom>
              <a:avLst/>
              <a:gdLst/>
              <a:ahLst/>
              <a:cxnLst/>
              <a:rect l="l" t="t" r="r" b="b"/>
              <a:pathLst>
                <a:path w="3147695" h="2960370">
                  <a:moveTo>
                    <a:pt x="1573517" y="0"/>
                  </a:moveTo>
                  <a:lnTo>
                    <a:pt x="0" y="0"/>
                  </a:lnTo>
                  <a:lnTo>
                    <a:pt x="0" y="891870"/>
                  </a:lnTo>
                  <a:lnTo>
                    <a:pt x="1573517" y="891870"/>
                  </a:lnTo>
                  <a:lnTo>
                    <a:pt x="1573517" y="0"/>
                  </a:lnTo>
                  <a:close/>
                </a:path>
                <a:path w="3147695" h="2960370">
                  <a:moveTo>
                    <a:pt x="3147136" y="1928114"/>
                  </a:moveTo>
                  <a:lnTo>
                    <a:pt x="1608937" y="1928114"/>
                  </a:lnTo>
                  <a:lnTo>
                    <a:pt x="1608937" y="2960065"/>
                  </a:lnTo>
                  <a:lnTo>
                    <a:pt x="3147136" y="2960065"/>
                  </a:lnTo>
                  <a:lnTo>
                    <a:pt x="3147136" y="1928114"/>
                  </a:lnTo>
                  <a:close/>
                </a:path>
              </a:pathLst>
            </a:custGeom>
            <a:solidFill>
              <a:srgbClr val="FFFFFF">
                <a:alpha val="14999"/>
              </a:srgbClr>
            </a:solidFill>
          </p:spPr>
          <p:txBody>
            <a:bodyPr wrap="square" lIns="0" tIns="0" rIns="0" bIns="0" rtlCol="0"/>
            <a:lstStyle/>
            <a:p>
              <a:endParaRPr/>
            </a:p>
          </p:txBody>
        </p:sp>
        <p:sp>
          <p:nvSpPr>
            <p:cNvPr id="34" name="object 34"/>
            <p:cNvSpPr/>
            <p:nvPr/>
          </p:nvSpPr>
          <p:spPr>
            <a:xfrm>
              <a:off x="2054009" y="1504632"/>
              <a:ext cx="3159760" cy="1910714"/>
            </a:xfrm>
            <a:custGeom>
              <a:avLst/>
              <a:gdLst/>
              <a:ahLst/>
              <a:cxnLst/>
              <a:rect l="l" t="t" r="r" b="b"/>
              <a:pathLst>
                <a:path w="3159760" h="1910714">
                  <a:moveTo>
                    <a:pt x="1573530" y="0"/>
                  </a:moveTo>
                  <a:lnTo>
                    <a:pt x="0" y="0"/>
                  </a:lnTo>
                  <a:lnTo>
                    <a:pt x="0" y="853567"/>
                  </a:lnTo>
                  <a:lnTo>
                    <a:pt x="1573530" y="853567"/>
                  </a:lnTo>
                  <a:lnTo>
                    <a:pt x="1573530" y="0"/>
                  </a:lnTo>
                  <a:close/>
                </a:path>
                <a:path w="3159760" h="1910714">
                  <a:moveTo>
                    <a:pt x="3159429" y="890727"/>
                  </a:moveTo>
                  <a:lnTo>
                    <a:pt x="1585912" y="890727"/>
                  </a:lnTo>
                  <a:lnTo>
                    <a:pt x="1585912" y="1910283"/>
                  </a:lnTo>
                  <a:lnTo>
                    <a:pt x="3159429" y="1910283"/>
                  </a:lnTo>
                  <a:lnTo>
                    <a:pt x="3159429" y="890727"/>
                  </a:lnTo>
                  <a:close/>
                </a:path>
              </a:pathLst>
            </a:custGeom>
            <a:solidFill>
              <a:srgbClr val="221815">
                <a:alpha val="19999"/>
              </a:srgbClr>
            </a:solidFill>
          </p:spPr>
          <p:txBody>
            <a:bodyPr wrap="square" lIns="0" tIns="0" rIns="0" bIns="0" rtlCol="0"/>
            <a:lstStyle/>
            <a:p>
              <a:endParaRPr/>
            </a:p>
          </p:txBody>
        </p:sp>
        <p:sp>
          <p:nvSpPr>
            <p:cNvPr id="37" name="object 37"/>
            <p:cNvSpPr/>
            <p:nvPr/>
          </p:nvSpPr>
          <p:spPr>
            <a:xfrm>
              <a:off x="3647452" y="1513027"/>
              <a:ext cx="1573530" cy="845185"/>
            </a:xfrm>
            <a:custGeom>
              <a:avLst/>
              <a:gdLst/>
              <a:ahLst/>
              <a:cxnLst/>
              <a:rect l="l" t="t" r="r" b="b"/>
              <a:pathLst>
                <a:path w="1573529" h="845185">
                  <a:moveTo>
                    <a:pt x="1573529" y="0"/>
                  </a:moveTo>
                  <a:lnTo>
                    <a:pt x="0" y="0"/>
                  </a:lnTo>
                  <a:lnTo>
                    <a:pt x="0" y="845172"/>
                  </a:lnTo>
                  <a:lnTo>
                    <a:pt x="1573529" y="845172"/>
                  </a:lnTo>
                  <a:lnTo>
                    <a:pt x="1573529" y="0"/>
                  </a:lnTo>
                  <a:close/>
                </a:path>
              </a:pathLst>
            </a:custGeom>
            <a:solidFill>
              <a:srgbClr val="00A0E9">
                <a:alpha val="14999"/>
              </a:srgbClr>
            </a:solidFill>
          </p:spPr>
          <p:txBody>
            <a:bodyPr wrap="square" lIns="0" tIns="0" rIns="0" bIns="0" rtlCol="0"/>
            <a:lstStyle/>
            <a:p>
              <a:endParaRPr/>
            </a:p>
          </p:txBody>
        </p:sp>
      </p:grpSp>
      <p:graphicFrame>
        <p:nvGraphicFramePr>
          <p:cNvPr id="38" name="object 38"/>
          <p:cNvGraphicFramePr>
            <a:graphicFrameLocks noGrp="1"/>
          </p:cNvGraphicFramePr>
          <p:nvPr/>
        </p:nvGraphicFramePr>
        <p:xfrm>
          <a:off x="8311027" y="1488286"/>
          <a:ext cx="6258560" cy="5048807"/>
        </p:xfrm>
        <a:graphic>
          <a:graphicData uri="http://schemas.openxmlformats.org/drawingml/2006/table">
            <a:tbl>
              <a:tblPr firstRow="1" bandRow="1">
                <a:tableStyleId>{2D5ABB26-0587-4C30-8999-92F81FD0307C}</a:tableStyleId>
              </a:tblPr>
              <a:tblGrid>
                <a:gridCol w="1346200"/>
                <a:gridCol w="4912360"/>
              </a:tblGrid>
              <a:tr h="800100">
                <a:tc>
                  <a:txBody>
                    <a:bodyPr/>
                    <a:lstStyle/>
                    <a:p>
                      <a:pPr marL="92710" marR="186055">
                        <a:lnSpc>
                          <a:spcPct val="111100"/>
                        </a:lnSpc>
                      </a:pPr>
                      <a:r>
                        <a:rPr lang="ru-RU" sz="1000" spc="0" baseline="0" dirty="0" smtClean="0">
                          <a:solidFill>
                            <a:srgbClr val="221815"/>
                          </a:solidFill>
                          <a:latin typeface="+mn-lt"/>
                          <a:ea typeface="+mn-ea"/>
                          <a:cs typeface="SimSun"/>
                        </a:rPr>
                        <a:t>Испытание на утечку и испытание на критическую </a:t>
                      </a:r>
                      <a:r>
                        <a:rPr lang="ru-RU" sz="1000" spc="0" baseline="0" smtClean="0">
                          <a:solidFill>
                            <a:srgbClr val="221815"/>
                          </a:solidFill>
                          <a:latin typeface="+mn-lt"/>
                          <a:ea typeface="+mn-ea"/>
                          <a:cs typeface="SimSun"/>
                        </a:rPr>
                        <a:t>герметичность клапана</a:t>
                      </a:r>
                      <a:endParaRPr lang="ru-RU" sz="1000" spc="0" baseline="0">
                        <a:solidFill>
                          <a:srgbClr val="221815"/>
                        </a:solidFill>
                        <a:latin typeface="+mn-lt"/>
                        <a:ea typeface="+mn-ea"/>
                        <a:cs typeface="SimSun"/>
                      </a:endParaRPr>
                    </a:p>
                  </a:txBody>
                  <a:tcPr marL="0" marR="0" marT="85090" marB="0">
                    <a:lnL w="12700">
                      <a:solidFill>
                        <a:srgbClr val="007FC5"/>
                      </a:solidFill>
                      <a:prstDash val="solid"/>
                    </a:lnL>
                    <a:lnR w="12700" cap="flat" cmpd="sng" algn="ctr">
                      <a:solidFill>
                        <a:srgbClr val="007FC5"/>
                      </a:solidFill>
                      <a:prstDash val="solid"/>
                      <a:round/>
                      <a:headEnd type="none" w="med" len="med"/>
                      <a:tailEnd type="none" w="med" len="med"/>
                    </a:lnR>
                    <a:lnT w="12700" cap="flat" cmpd="sng" algn="ctr">
                      <a:solidFill>
                        <a:srgbClr val="007FC5"/>
                      </a:solidFill>
                      <a:prstDash val="solid"/>
                      <a:round/>
                      <a:headEnd type="none" w="med" len="med"/>
                      <a:tailEnd type="none" w="med" len="med"/>
                    </a:lnT>
                    <a:lnB w="12700">
                      <a:solidFill>
                        <a:srgbClr val="007FC5"/>
                      </a:solidFill>
                      <a:prstDash val="solid"/>
                    </a:lnB>
                  </a:tcPr>
                </a:tc>
                <a:tc>
                  <a:txBody>
                    <a:bodyPr/>
                    <a:lstStyle/>
                    <a:p>
                      <a:pPr marL="113664" marR="210820">
                        <a:lnSpc>
                          <a:spcPct val="111100"/>
                        </a:lnSpc>
                        <a:spcBef>
                          <a:spcPts val="620"/>
                        </a:spcBef>
                      </a:pPr>
                      <a:r>
                        <a:rPr lang="ru-RU" sz="1000" spc="0" baseline="0" dirty="0" smtClean="0">
                          <a:solidFill>
                            <a:srgbClr val="221815"/>
                          </a:solidFill>
                          <a:latin typeface="+mn-lt"/>
                          <a:ea typeface="+mn-ea"/>
                          <a:cs typeface="SimSun"/>
                        </a:rPr>
                        <a:t>Испытание на герметичность включает в себя проверку герметичности при низком давлении и герметичности при высоком давлении перед установкой. Проводите критические испытания клапанов в периоды герметичности при высоком и низком </a:t>
                      </a:r>
                      <a:r>
                        <a:rPr lang="ru-RU" sz="1000" spc="0" baseline="0" smtClean="0">
                          <a:solidFill>
                            <a:srgbClr val="221815"/>
                          </a:solidFill>
                          <a:latin typeface="+mn-lt"/>
                          <a:ea typeface="+mn-ea"/>
                          <a:cs typeface="SimSun"/>
                        </a:rPr>
                        <a:t>давлении.</a:t>
                      </a:r>
                      <a:endParaRPr lang="ru-RU" sz="1000" spc="0" baseline="0">
                        <a:solidFill>
                          <a:srgbClr val="221815"/>
                        </a:solidFill>
                        <a:latin typeface="+mn-lt"/>
                        <a:ea typeface="+mn-ea"/>
                        <a:cs typeface="SimSun"/>
                      </a:endParaRPr>
                    </a:p>
                  </a:txBody>
                  <a:tcPr marL="0" marR="0" marT="78740" marB="0">
                    <a:lnL w="12700" cap="flat" cmpd="sng" algn="ctr">
                      <a:solidFill>
                        <a:srgbClr val="007FC5"/>
                      </a:solidFill>
                      <a:prstDash val="solid"/>
                      <a:round/>
                      <a:headEnd type="none" w="med" len="med"/>
                      <a:tailEnd type="none" w="med" len="med"/>
                    </a:lnL>
                    <a:lnR w="12700">
                      <a:solidFill>
                        <a:srgbClr val="007FC5"/>
                      </a:solidFill>
                      <a:prstDash val="solid"/>
                    </a:lnR>
                    <a:lnT w="12700" cap="flat" cmpd="sng" algn="ctr">
                      <a:solidFill>
                        <a:srgbClr val="007FC5"/>
                      </a:solidFill>
                      <a:prstDash val="solid"/>
                      <a:round/>
                      <a:headEnd type="none" w="med" len="med"/>
                      <a:tailEnd type="none" w="med" len="med"/>
                    </a:lnT>
                    <a:lnB w="12700">
                      <a:solidFill>
                        <a:srgbClr val="007FC5"/>
                      </a:solidFill>
                      <a:prstDash val="solid"/>
                    </a:lnB>
                  </a:tcPr>
                </a:tc>
              </a:tr>
              <a:tr h="981212">
                <a:tc>
                  <a:txBody>
                    <a:bodyPr/>
                    <a:lstStyle/>
                    <a:p>
                      <a:pPr>
                        <a:lnSpc>
                          <a:spcPct val="100000"/>
                        </a:lnSpc>
                      </a:pPr>
                      <a:endParaRPr lang="ru-RU" sz="1000" spc="0" baseline="0" smtClean="0">
                        <a:solidFill>
                          <a:srgbClr val="221815"/>
                        </a:solidFill>
                        <a:latin typeface="+mn-lt"/>
                        <a:ea typeface="+mn-ea"/>
                        <a:cs typeface="SimSun"/>
                      </a:endParaRPr>
                    </a:p>
                    <a:p>
                      <a:pPr marL="92710" marR="57785">
                        <a:lnSpc>
                          <a:spcPct val="111100"/>
                        </a:lnSpc>
                        <a:spcBef>
                          <a:spcPts val="705"/>
                        </a:spcBef>
                      </a:pPr>
                      <a:r>
                        <a:rPr lang="ru-RU" sz="1000" spc="0" baseline="0" smtClean="0">
                          <a:solidFill>
                            <a:srgbClr val="221815"/>
                          </a:solidFill>
                          <a:latin typeface="+mn-lt"/>
                          <a:ea typeface="+mn-ea"/>
                          <a:cs typeface="SimSun"/>
                        </a:rPr>
                        <a:t>Промывка </a:t>
                      </a:r>
                      <a:r>
                        <a:rPr lang="ru-RU" sz="1000" spc="0" baseline="0" dirty="0" smtClean="0">
                          <a:solidFill>
                            <a:srgbClr val="221815"/>
                          </a:solidFill>
                          <a:latin typeface="+mn-lt"/>
                          <a:ea typeface="+mn-ea"/>
                          <a:cs typeface="SimSun"/>
                        </a:rPr>
                        <a:t>масляной линии </a:t>
                      </a:r>
                      <a:r>
                        <a:rPr lang="ru-RU" sz="1000" spc="0" baseline="0" smtClean="0">
                          <a:solidFill>
                            <a:srgbClr val="221815"/>
                          </a:solidFill>
                          <a:latin typeface="+mn-lt"/>
                          <a:ea typeface="+mn-ea"/>
                          <a:cs typeface="SimSun"/>
                        </a:rPr>
                        <a:t>гидравлики/смазочного масла</a:t>
                      </a:r>
                      <a:endParaRPr lang="ru-RU" sz="1000" spc="0" baseline="0">
                        <a:solidFill>
                          <a:srgbClr val="221815"/>
                        </a:solidFill>
                        <a:latin typeface="+mn-lt"/>
                        <a:ea typeface="+mn-ea"/>
                        <a:cs typeface="SimSun"/>
                      </a:endParaRPr>
                    </a:p>
                  </a:txBody>
                  <a:tcPr marL="0" marR="0" marT="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11760" marR="104775">
                        <a:lnSpc>
                          <a:spcPct val="111100"/>
                        </a:lnSpc>
                        <a:spcBef>
                          <a:spcPts val="730"/>
                        </a:spcBef>
                      </a:pPr>
                      <a:r>
                        <a:rPr lang="ru-RU" sz="1000" spc="0" baseline="0" dirty="0" smtClean="0">
                          <a:solidFill>
                            <a:srgbClr val="221815"/>
                          </a:solidFill>
                          <a:latin typeface="+mn-lt"/>
                          <a:ea typeface="+mn-ea"/>
                          <a:cs typeface="SimSun"/>
                        </a:rPr>
                        <a:t>При промывке гидравлического/смазочного нефтепровода используется метод циркуляционной промывки внешней насосной станцией, насосная станция внешней промывки используется для создания турбулентности среды, которая может быстро и эффективно удалить накипь на стенке </a:t>
                      </a:r>
                      <a:r>
                        <a:rPr lang="ru-RU" sz="1000" spc="0" baseline="0" smtClean="0">
                          <a:solidFill>
                            <a:srgbClr val="221815"/>
                          </a:solidFill>
                          <a:latin typeface="+mn-lt"/>
                          <a:ea typeface="+mn-ea"/>
                          <a:cs typeface="SimSun"/>
                        </a:rPr>
                        <a:t>трубопровода.</a:t>
                      </a:r>
                      <a:endParaRPr lang="ru-RU" sz="1000" spc="0" baseline="0">
                        <a:solidFill>
                          <a:srgbClr val="221815"/>
                        </a:solidFill>
                        <a:latin typeface="+mn-lt"/>
                        <a:ea typeface="+mn-ea"/>
                        <a:cs typeface="SimSun"/>
                      </a:endParaRPr>
                    </a:p>
                  </a:txBody>
                  <a:tcPr marL="0" marR="0" marT="9271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1127262">
                <a:tc>
                  <a:txBody>
                    <a:bodyPr/>
                    <a:lstStyle/>
                    <a:p>
                      <a:pPr>
                        <a:lnSpc>
                          <a:spcPct val="100000"/>
                        </a:lnSpc>
                      </a:pPr>
                      <a:endParaRPr lang="ru-RU" sz="1000" spc="0" baseline="0" smtClean="0">
                        <a:solidFill>
                          <a:srgbClr val="221815"/>
                        </a:solidFill>
                        <a:latin typeface="+mn-lt"/>
                        <a:ea typeface="+mn-ea"/>
                        <a:cs typeface="SimSun"/>
                      </a:endParaRPr>
                    </a:p>
                    <a:p>
                      <a:pPr>
                        <a:lnSpc>
                          <a:spcPct val="100000"/>
                        </a:lnSpc>
                        <a:spcBef>
                          <a:spcPts val="25"/>
                        </a:spcBef>
                      </a:pPr>
                      <a:endParaRPr lang="ru-RU" sz="1000" spc="0" baseline="0" smtClean="0">
                        <a:solidFill>
                          <a:srgbClr val="221815"/>
                        </a:solidFill>
                        <a:latin typeface="+mn-lt"/>
                        <a:ea typeface="+mn-ea"/>
                        <a:cs typeface="SimSun"/>
                      </a:endParaRPr>
                    </a:p>
                    <a:p>
                      <a:pPr marL="92710" marR="81915">
                        <a:lnSpc>
                          <a:spcPct val="111100"/>
                        </a:lnSpc>
                        <a:spcBef>
                          <a:spcPts val="5"/>
                        </a:spcBef>
                      </a:pPr>
                      <a:r>
                        <a:rPr lang="ru-RU" sz="1000" spc="0" baseline="0" smtClean="0">
                          <a:solidFill>
                            <a:srgbClr val="221815"/>
                          </a:solidFill>
                          <a:latin typeface="+mn-lt"/>
                          <a:ea typeface="+mn-ea"/>
                          <a:cs typeface="SimSun"/>
                        </a:rPr>
                        <a:t>Эндоскопический осмотр</a:t>
                      </a:r>
                      <a:endParaRPr lang="ru-RU" sz="1000" spc="0" baseline="0">
                        <a:solidFill>
                          <a:srgbClr val="221815"/>
                        </a:solidFill>
                        <a:latin typeface="+mn-lt"/>
                        <a:ea typeface="+mn-ea"/>
                        <a:cs typeface="SimSun"/>
                      </a:endParaRPr>
                    </a:p>
                  </a:txBody>
                  <a:tcPr marL="0" marR="0" marT="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13664" marR="116205">
                        <a:lnSpc>
                          <a:spcPct val="111100"/>
                        </a:lnSpc>
                      </a:pPr>
                      <a:r>
                        <a:rPr lang="ru-RU" sz="1000" spc="0" baseline="0" dirty="0" smtClean="0">
                          <a:solidFill>
                            <a:srgbClr val="221815"/>
                          </a:solidFill>
                          <a:latin typeface="+mn-lt"/>
                          <a:ea typeface="+mn-ea"/>
                          <a:cs typeface="SimSun"/>
                        </a:rPr>
                        <a:t>Видеооборудование используется для отбора проб в трубопроводе, чтобы убедиться, что чистота внутри трубопровода соответствует требованиям. После промывки все трубопроводы, считающиеся важными для работы, должны пройти внутренний осмотр с помощью видеокамеры, чтобы убедиться, что весь мусор удален перед гидростатическим </a:t>
                      </a:r>
                      <a:r>
                        <a:rPr lang="ru-RU" sz="1000" spc="0" baseline="0" smtClean="0">
                          <a:solidFill>
                            <a:srgbClr val="221815"/>
                          </a:solidFill>
                          <a:latin typeface="+mn-lt"/>
                          <a:ea typeface="+mn-ea"/>
                          <a:cs typeface="SimSun"/>
                        </a:rPr>
                        <a:t>испытанием.</a:t>
                      </a:r>
                      <a:endParaRPr lang="ru-RU" sz="1000" spc="0" baseline="0">
                        <a:solidFill>
                          <a:srgbClr val="221815"/>
                        </a:solidFill>
                        <a:latin typeface="+mn-lt"/>
                        <a:ea typeface="+mn-ea"/>
                        <a:cs typeface="SimSun"/>
                      </a:endParaRPr>
                    </a:p>
                  </a:txBody>
                  <a:tcPr marL="0" marR="0" marT="9461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783530">
                <a:tc>
                  <a:txBody>
                    <a:bodyPr/>
                    <a:lstStyle/>
                    <a:p>
                      <a:pPr marL="92710" marR="329565">
                        <a:lnSpc>
                          <a:spcPct val="111100"/>
                        </a:lnSpc>
                        <a:spcBef>
                          <a:spcPts val="509"/>
                        </a:spcBef>
                      </a:pPr>
                      <a:r>
                        <a:rPr lang="ru-RU" sz="1000" spc="0" baseline="0" dirty="0" smtClean="0">
                          <a:solidFill>
                            <a:srgbClr val="221815"/>
                          </a:solidFill>
                          <a:latin typeface="+mn-lt"/>
                          <a:ea typeface="+mn-ea"/>
                          <a:cs typeface="SimSun"/>
                        </a:rPr>
                        <a:t>Подтверждение и повторная калибровка </a:t>
                      </a:r>
                      <a:r>
                        <a:rPr lang="ru-RU" sz="1000" spc="0" baseline="0" smtClean="0">
                          <a:solidFill>
                            <a:srgbClr val="221815"/>
                          </a:solidFill>
                          <a:latin typeface="+mn-lt"/>
                          <a:ea typeface="+mn-ea"/>
                          <a:cs typeface="SimSun"/>
                        </a:rPr>
                        <a:t>редукционного клапана</a:t>
                      </a:r>
                      <a:endParaRPr lang="ru-RU" sz="1000" spc="0" baseline="0">
                        <a:solidFill>
                          <a:srgbClr val="221815"/>
                        </a:solidFill>
                        <a:latin typeface="+mn-lt"/>
                        <a:ea typeface="+mn-ea"/>
                        <a:cs typeface="SimSun"/>
                      </a:endParaRPr>
                    </a:p>
                  </a:txBody>
                  <a:tcPr marL="0" marR="0" marT="64769"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a:lnSpc>
                          <a:spcPct val="100000"/>
                        </a:lnSpc>
                        <a:spcBef>
                          <a:spcPts val="5"/>
                        </a:spcBef>
                      </a:pPr>
                      <a:endParaRPr lang="ru-RU" sz="1000" spc="0" baseline="0" smtClean="0">
                        <a:solidFill>
                          <a:srgbClr val="221815"/>
                        </a:solidFill>
                        <a:latin typeface="+mn-lt"/>
                        <a:ea typeface="+mn-ea"/>
                        <a:cs typeface="SimSun"/>
                      </a:endParaRPr>
                    </a:p>
                    <a:p>
                      <a:pPr marL="107950">
                        <a:lnSpc>
                          <a:spcPct val="100000"/>
                        </a:lnSpc>
                      </a:pPr>
                      <a:endParaRPr lang="ru-RU" sz="1000" spc="0" baseline="0" smtClean="0">
                        <a:solidFill>
                          <a:srgbClr val="221815"/>
                        </a:solidFill>
                        <a:latin typeface="+mn-lt"/>
                        <a:ea typeface="+mn-ea"/>
                        <a:cs typeface="SimSun"/>
                      </a:endParaRPr>
                    </a:p>
                    <a:p>
                      <a:pPr marL="107950" marR="364490">
                        <a:lnSpc>
                          <a:spcPct val="111100"/>
                        </a:lnSpc>
                      </a:pPr>
                      <a:r>
                        <a:rPr lang="ru-RU" sz="1000" spc="0" baseline="0" smtClean="0">
                          <a:solidFill>
                            <a:srgbClr val="221815"/>
                          </a:solidFill>
                          <a:latin typeface="+mn-lt"/>
                          <a:ea typeface="+mn-ea"/>
                          <a:cs typeface="SimSun"/>
                        </a:rPr>
                        <a:t>Перед </a:t>
                      </a:r>
                      <a:r>
                        <a:rPr lang="ru-RU" sz="1000" spc="0" baseline="0" dirty="0" smtClean="0">
                          <a:solidFill>
                            <a:srgbClr val="221815"/>
                          </a:solidFill>
                          <a:latin typeface="+mn-lt"/>
                          <a:ea typeface="+mn-ea"/>
                          <a:cs typeface="SimSun"/>
                        </a:rPr>
                        <a:t>установкой выполните повторную калибровку редукционного клапана в соответствии со стандартом ISO/IEC 17025:2005 и повторите </a:t>
                      </a:r>
                      <a:r>
                        <a:rPr lang="ru-RU" sz="1000" spc="0" baseline="0" smtClean="0">
                          <a:solidFill>
                            <a:srgbClr val="221815"/>
                          </a:solidFill>
                          <a:latin typeface="+mn-lt"/>
                          <a:ea typeface="+mn-ea"/>
                          <a:cs typeface="SimSun"/>
                        </a:rPr>
                        <a:t>выпуск.</a:t>
                      </a:r>
                      <a:endParaRPr lang="ru-RU" sz="1000" spc="0" baseline="0">
                        <a:solidFill>
                          <a:srgbClr val="221815"/>
                        </a:solidFill>
                        <a:latin typeface="+mn-lt"/>
                        <a:ea typeface="+mn-ea"/>
                        <a:cs typeface="SimSun"/>
                      </a:endParaRPr>
                    </a:p>
                  </a:txBody>
                  <a:tcPr marL="0" marR="0" marT="63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1098834">
                <a:tc>
                  <a:txBody>
                    <a:bodyPr/>
                    <a:lstStyle/>
                    <a:p>
                      <a:pPr>
                        <a:lnSpc>
                          <a:spcPct val="100000"/>
                        </a:lnSpc>
                      </a:pPr>
                      <a:endParaRPr lang="ru-RU" sz="1000" spc="0" baseline="0" smtClean="0">
                        <a:solidFill>
                          <a:srgbClr val="221815"/>
                        </a:solidFill>
                        <a:latin typeface="+mn-lt"/>
                        <a:ea typeface="+mn-ea"/>
                        <a:cs typeface="SimSun"/>
                      </a:endParaRPr>
                    </a:p>
                    <a:p>
                      <a:pPr>
                        <a:lnSpc>
                          <a:spcPct val="100000"/>
                        </a:lnSpc>
                        <a:spcBef>
                          <a:spcPts val="50"/>
                        </a:spcBef>
                      </a:pPr>
                      <a:endParaRPr lang="ru-RU" sz="1000" spc="0" baseline="0" smtClean="0">
                        <a:solidFill>
                          <a:srgbClr val="221815"/>
                        </a:solidFill>
                        <a:latin typeface="+mn-lt"/>
                        <a:ea typeface="+mn-ea"/>
                        <a:cs typeface="SimSun"/>
                      </a:endParaRPr>
                    </a:p>
                    <a:p>
                      <a:pPr marL="92710">
                        <a:lnSpc>
                          <a:spcPct val="100000"/>
                        </a:lnSpc>
                        <a:spcBef>
                          <a:spcPts val="120"/>
                        </a:spcBef>
                      </a:pPr>
                      <a:r>
                        <a:rPr lang="ru-RU" sz="1000" spc="0" baseline="0" smtClean="0">
                          <a:solidFill>
                            <a:srgbClr val="221815"/>
                          </a:solidFill>
                          <a:latin typeface="+mn-lt"/>
                          <a:ea typeface="+mn-ea"/>
                          <a:cs typeface="SimSun"/>
                        </a:rPr>
                        <a:t>Управление фланцами</a:t>
                      </a:r>
                      <a:endParaRPr lang="ru-RU" sz="1000" spc="0" baseline="0">
                        <a:solidFill>
                          <a:srgbClr val="221815"/>
                        </a:solidFill>
                        <a:latin typeface="+mn-lt"/>
                        <a:ea typeface="+mn-ea"/>
                        <a:cs typeface="SimSun"/>
                      </a:endParaRPr>
                    </a:p>
                  </a:txBody>
                  <a:tcPr marL="0" marR="0" marT="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07950" marR="121920">
                        <a:lnSpc>
                          <a:spcPct val="111100"/>
                        </a:lnSpc>
                      </a:pPr>
                      <a:r>
                        <a:rPr lang="ru-RU" sz="1000" spc="0" baseline="0" dirty="0" smtClean="0">
                          <a:solidFill>
                            <a:srgbClr val="221815"/>
                          </a:solidFill>
                          <a:latin typeface="+mn-lt"/>
                          <a:ea typeface="+mn-ea"/>
                          <a:cs typeface="SimSun"/>
                        </a:rPr>
                        <a:t>Видеооборудование используется для отбора проб в трубопроводе, чтобы убедиться, что чистота внутри трубопровода соответствует требованиям. После промывки все трубопроводы, считающиеся важными для работы, должны пройти внутренний осмотр с помощью видеокамеры, чтобы убедиться, что весь мусор удален перед гидростатическим испытанием.</a:t>
                      </a:r>
                      <a:endParaRPr lang="ru-RU" sz="1000" spc="0" baseline="0" dirty="0">
                        <a:solidFill>
                          <a:srgbClr val="221815"/>
                        </a:solidFill>
                        <a:latin typeface="+mn-lt"/>
                        <a:ea typeface="+mn-ea"/>
                        <a:cs typeface="SimSun"/>
                      </a:endParaRPr>
                    </a:p>
                  </a:txBody>
                  <a:tcPr marL="0" marR="0" marT="8001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bl>
          </a:graphicData>
        </a:graphic>
      </p:graphicFrame>
      <p:sp>
        <p:nvSpPr>
          <p:cNvPr id="40" name="object 40"/>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43" name="object 43"/>
          <p:cNvSpPr txBox="1"/>
          <p:nvPr/>
        </p:nvSpPr>
        <p:spPr>
          <a:xfrm>
            <a:off x="14016893" y="9651720"/>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graphicFrame>
        <p:nvGraphicFramePr>
          <p:cNvPr id="39" name="object 39"/>
          <p:cNvGraphicFramePr>
            <a:graphicFrameLocks noGrp="1"/>
          </p:cNvGraphicFramePr>
          <p:nvPr/>
        </p:nvGraphicFramePr>
        <p:xfrm>
          <a:off x="532253" y="5494583"/>
          <a:ext cx="6259830" cy="3825659"/>
        </p:xfrm>
        <a:graphic>
          <a:graphicData uri="http://schemas.openxmlformats.org/drawingml/2006/table">
            <a:tbl>
              <a:tblPr firstRow="1" bandRow="1">
                <a:tableStyleId>{2D5ABB26-0587-4C30-8999-92F81FD0307C}</a:tableStyleId>
              </a:tblPr>
              <a:tblGrid>
                <a:gridCol w="1346835"/>
                <a:gridCol w="4912995"/>
              </a:tblGrid>
              <a:tr h="825500">
                <a:tc>
                  <a:txBody>
                    <a:bodyPr/>
                    <a:lstStyle/>
                    <a:p>
                      <a:pPr algn="just">
                        <a:lnSpc>
                          <a:spcPct val="100000"/>
                        </a:lnSpc>
                      </a:pPr>
                      <a:endParaRPr sz="1200" spc="0" baseline="0">
                        <a:latin typeface="+mn-lt"/>
                        <a:cs typeface="Times New Roman"/>
                      </a:endParaRPr>
                    </a:p>
                    <a:p>
                      <a:pPr marL="103505" algn="just">
                        <a:lnSpc>
                          <a:spcPct val="100000"/>
                        </a:lnSpc>
                        <a:spcBef>
                          <a:spcPts val="730"/>
                        </a:spcBef>
                      </a:pPr>
                      <a:endParaRPr sz="1000" spc="0" baseline="0">
                        <a:latin typeface="+mn-lt"/>
                        <a:cs typeface="SimSun"/>
                      </a:endParaRPr>
                    </a:p>
                    <a:p>
                      <a:pPr marL="103505" algn="just">
                        <a:lnSpc>
                          <a:spcPct val="100000"/>
                        </a:lnSpc>
                        <a:spcBef>
                          <a:spcPts val="120"/>
                        </a:spcBef>
                      </a:pPr>
                      <a:r>
                        <a:rPr lang="ru-RU" sz="1000" spc="0" baseline="0" dirty="0" smtClean="0">
                          <a:solidFill>
                            <a:srgbClr val="221815"/>
                          </a:solidFill>
                          <a:latin typeface="+mn-lt"/>
                          <a:cs typeface="SimSun"/>
                        </a:rPr>
                        <a:t>Химическая очистка</a:t>
                      </a:r>
                      <a:endParaRPr sz="1000" spc="0" baseline="0">
                        <a:latin typeface="+mn-lt"/>
                        <a:cs typeface="SimSun"/>
                      </a:endParaRPr>
                    </a:p>
                  </a:txBody>
                  <a:tcPr marL="0" marR="0" marT="0" marB="0">
                    <a:lnL w="12700">
                      <a:solidFill>
                        <a:srgbClr val="007FC5"/>
                      </a:solidFill>
                      <a:prstDash val="solid"/>
                    </a:lnL>
                    <a:lnR w="12700" cap="flat" cmpd="sng" algn="ctr">
                      <a:solidFill>
                        <a:srgbClr val="007FC5"/>
                      </a:solidFill>
                      <a:prstDash val="solid"/>
                      <a:round/>
                      <a:headEnd type="none" w="med" len="med"/>
                      <a:tailEnd type="none" w="med" len="med"/>
                    </a:lnR>
                    <a:lnT w="12700">
                      <a:solidFill>
                        <a:srgbClr val="007FC5"/>
                      </a:solidFill>
                      <a:prstDash val="solid"/>
                    </a:lnT>
                    <a:lnB w="12700">
                      <a:solidFill>
                        <a:srgbClr val="007FC5"/>
                      </a:solidFill>
                      <a:prstDash val="solid"/>
                    </a:lnB>
                  </a:tcPr>
                </a:tc>
                <a:tc>
                  <a:txBody>
                    <a:bodyPr/>
                    <a:lstStyle/>
                    <a:p>
                      <a:pPr marL="113664" marR="106680" algn="just">
                        <a:lnSpc>
                          <a:spcPct val="111100"/>
                        </a:lnSpc>
                      </a:pPr>
                      <a:r>
                        <a:rPr lang="ru-RU" sz="1000" spc="0" baseline="0" dirty="0" smtClean="0">
                          <a:solidFill>
                            <a:srgbClr val="221815"/>
                          </a:solidFill>
                          <a:latin typeface="+mn-lt"/>
                          <a:cs typeface="SimSun"/>
                        </a:rPr>
                        <a:t>Целью химической очистки является удаление масла, жира, шлама и ржавчины из оборудования и систем трубопроводов с высокими стандартами очистки или специальной антикоррозийной обработкой.</a:t>
                      </a:r>
                      <a:endParaRPr sz="1000" spc="0" baseline="0">
                        <a:latin typeface="+mn-lt"/>
                        <a:cs typeface="SimSun"/>
                      </a:endParaRPr>
                    </a:p>
                  </a:txBody>
                  <a:tcPr marL="0" marR="0" marT="79375" marB="0">
                    <a:lnL w="12700" cap="flat" cmpd="sng" algn="ctr">
                      <a:solidFill>
                        <a:srgbClr val="007FC5"/>
                      </a:solidFill>
                      <a:prstDash val="solid"/>
                      <a:round/>
                      <a:headEnd type="none" w="med" len="med"/>
                      <a:tailEnd type="none" w="med" len="med"/>
                    </a:lnL>
                    <a:lnR w="12700">
                      <a:solidFill>
                        <a:srgbClr val="007FC5"/>
                      </a:solidFill>
                      <a:prstDash val="solid"/>
                    </a:lnR>
                    <a:lnT w="12700">
                      <a:solidFill>
                        <a:srgbClr val="007FC5"/>
                      </a:solidFill>
                      <a:prstDash val="solid"/>
                    </a:lnT>
                    <a:lnB w="12700">
                      <a:solidFill>
                        <a:srgbClr val="007FC5"/>
                      </a:solidFill>
                      <a:prstDash val="solid"/>
                    </a:lnB>
                  </a:tcPr>
                </a:tc>
              </a:tr>
              <a:tr h="955812">
                <a:tc>
                  <a:txBody>
                    <a:bodyPr/>
                    <a:lstStyle/>
                    <a:p>
                      <a:pPr marL="103505" marR="177800" algn="just">
                        <a:lnSpc>
                          <a:spcPct val="111100"/>
                        </a:lnSpc>
                      </a:pPr>
                      <a:r>
                        <a:rPr lang="ru-RU" sz="1000" spc="0" baseline="0" dirty="0" smtClean="0">
                          <a:latin typeface="+mn-lt"/>
                          <a:cs typeface="SimSun"/>
                        </a:rPr>
                        <a:t>Очистка и обработка поверхности струей воды под высоким давлением</a:t>
                      </a:r>
                      <a:endParaRPr sz="1000" spc="0" baseline="0">
                        <a:latin typeface="+mn-lt"/>
                        <a:cs typeface="SimSun"/>
                      </a:endParaRPr>
                    </a:p>
                  </a:txBody>
                  <a:tcPr marL="0" marR="0" marT="8128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11760" marR="106045" algn="just">
                        <a:lnSpc>
                          <a:spcPct val="111100"/>
                        </a:lnSpc>
                      </a:pPr>
                      <a:r>
                        <a:rPr lang="ru-RU" sz="1000" spc="0" baseline="0" dirty="0" smtClean="0">
                          <a:solidFill>
                            <a:srgbClr val="221815"/>
                          </a:solidFill>
                          <a:latin typeface="+mn-lt"/>
                          <a:cs typeface="SimSun"/>
                        </a:rPr>
                        <a:t>Очистка струей воды высокого давления представляет собой полностью автоматический привод, оснащенный давлением 2800 кг для дробления поверхностного налета, ржавчины, покрытия и отложений и заставляет налет отпадать, обнажая очищенную поверхность.</a:t>
                      </a:r>
                      <a:endParaRPr sz="1000" spc="0" baseline="0">
                        <a:latin typeface="+mn-lt"/>
                        <a:cs typeface="SimSun"/>
                      </a:endParaRPr>
                    </a:p>
                  </a:txBody>
                  <a:tcPr marL="0" marR="0" marT="8001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1903895">
                <a:tc>
                  <a:txBody>
                    <a:bodyPr/>
                    <a:lstStyle/>
                    <a:p>
                      <a:pPr algn="just">
                        <a:lnSpc>
                          <a:spcPct val="100000"/>
                        </a:lnSpc>
                      </a:pPr>
                      <a:endParaRPr sz="1200" spc="0" baseline="0">
                        <a:latin typeface="+mn-lt"/>
                        <a:cs typeface="Times New Roman"/>
                      </a:endParaRPr>
                    </a:p>
                    <a:p>
                      <a:pPr algn="just">
                        <a:lnSpc>
                          <a:spcPct val="100000"/>
                        </a:lnSpc>
                      </a:pPr>
                      <a:endParaRPr sz="1200" spc="0" baseline="0">
                        <a:latin typeface="+mn-lt"/>
                        <a:cs typeface="Times New Roman"/>
                      </a:endParaRPr>
                    </a:p>
                    <a:p>
                      <a:pPr algn="just">
                        <a:lnSpc>
                          <a:spcPct val="100000"/>
                        </a:lnSpc>
                      </a:pPr>
                      <a:endParaRPr sz="1200" spc="0" baseline="0">
                        <a:latin typeface="+mn-lt"/>
                        <a:cs typeface="Times New Roman"/>
                      </a:endParaRPr>
                    </a:p>
                    <a:p>
                      <a:pPr marL="110489" marR="135255" algn="just">
                        <a:lnSpc>
                          <a:spcPct val="111100"/>
                        </a:lnSpc>
                      </a:pPr>
                      <a:r>
                        <a:rPr lang="ru-RU" sz="1000" spc="0" baseline="0" dirty="0" smtClean="0">
                          <a:solidFill>
                            <a:srgbClr val="221815"/>
                          </a:solidFill>
                          <a:latin typeface="+mn-lt"/>
                          <a:cs typeface="SimSun"/>
                        </a:rPr>
                        <a:t>Промывка трубопровода и испытание гидростатическим давлением</a:t>
                      </a:r>
                      <a:endParaRPr sz="1000" spc="0" baseline="0">
                        <a:latin typeface="+mn-lt"/>
                        <a:cs typeface="SimSun"/>
                      </a:endParaRPr>
                    </a:p>
                  </a:txBody>
                  <a:tcPr marL="0" marR="0" marT="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13664" marR="104139" algn="just">
                        <a:lnSpc>
                          <a:spcPct val="111100"/>
                        </a:lnSpc>
                        <a:spcBef>
                          <a:spcPts val="745"/>
                        </a:spcBef>
                      </a:pPr>
                      <a:r>
                        <a:rPr lang="ru-RU" sz="1000" spc="0" baseline="0" dirty="0" smtClean="0">
                          <a:solidFill>
                            <a:srgbClr val="221815"/>
                          </a:solidFill>
                          <a:latin typeface="+mn-lt"/>
                          <a:cs typeface="SimSun"/>
                        </a:rPr>
                        <a:t>Цель промывки трубопроводной системы - очистить трубы, удалить оставшийся песок и мусор в оборудовании и трубах, обеспечить чистоту и гладкость каждой системы.  Сделать трубопровод отвечающим цели очистки, обеспечить необходимые физические/химические свойства для последующих операций, и поддерживать это состояние до отладки системы. Гидравлическое испытание трубопровода под давлением заключается в проверке того, может ли трубопроводная система нормально работать при проектном давлении или под давлением гидравлического испытания. Проверяется общая прочность трубопровода и то, может ли он выдержать давление трубопровода.</a:t>
                      </a:r>
                      <a:endParaRPr sz="1000" spc="0" baseline="0">
                        <a:latin typeface="+mn-lt"/>
                        <a:cs typeface="SimSun"/>
                      </a:endParaRPr>
                    </a:p>
                  </a:txBody>
                  <a:tcPr marL="0" marR="0" marT="9461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533939" y="1500337"/>
            <a:ext cx="6231890" cy="3852545"/>
            <a:chOff x="533939" y="1500337"/>
            <a:chExt cx="6231890" cy="3852545"/>
          </a:xfrm>
        </p:grpSpPr>
        <p:pic>
          <p:nvPicPr>
            <p:cNvPr id="4" name="object 4"/>
            <p:cNvPicPr/>
            <p:nvPr/>
          </p:nvPicPr>
          <p:blipFill>
            <a:blip r:embed="rId2" cstate="email"/>
            <a:stretch>
              <a:fillRect/>
            </a:stretch>
          </p:blipFill>
          <p:spPr>
            <a:xfrm>
              <a:off x="559346" y="1513040"/>
              <a:ext cx="6175121" cy="3814227"/>
            </a:xfrm>
            <a:prstGeom prst="rect">
              <a:avLst/>
            </a:prstGeom>
          </p:spPr>
        </p:pic>
        <p:sp>
          <p:nvSpPr>
            <p:cNvPr id="5" name="object 5"/>
            <p:cNvSpPr/>
            <p:nvPr/>
          </p:nvSpPr>
          <p:spPr>
            <a:xfrm>
              <a:off x="546639" y="1513037"/>
              <a:ext cx="6206490" cy="3827145"/>
            </a:xfrm>
            <a:custGeom>
              <a:avLst/>
              <a:gdLst/>
              <a:ahLst/>
              <a:cxnLst/>
              <a:rect l="l" t="t" r="r" b="b"/>
              <a:pathLst>
                <a:path w="6206490" h="3827145">
                  <a:moveTo>
                    <a:pt x="6206070" y="3646932"/>
                  </a:moveTo>
                  <a:lnTo>
                    <a:pt x="6192889" y="3714661"/>
                  </a:lnTo>
                  <a:lnTo>
                    <a:pt x="6153353" y="3774198"/>
                  </a:lnTo>
                  <a:lnTo>
                    <a:pt x="6093804" y="3813752"/>
                  </a:lnTo>
                  <a:lnTo>
                    <a:pt x="6026073" y="3826941"/>
                  </a:lnTo>
                  <a:lnTo>
                    <a:pt x="180009" y="3826941"/>
                  </a:lnTo>
                  <a:lnTo>
                    <a:pt x="112269" y="3813752"/>
                  </a:lnTo>
                  <a:lnTo>
                    <a:pt x="52730" y="3774198"/>
                  </a:lnTo>
                  <a:lnTo>
                    <a:pt x="13182" y="3714661"/>
                  </a:lnTo>
                  <a:lnTo>
                    <a:pt x="0" y="3646932"/>
                  </a:lnTo>
                  <a:lnTo>
                    <a:pt x="0" y="180009"/>
                  </a:lnTo>
                  <a:lnTo>
                    <a:pt x="13182" y="112269"/>
                  </a:lnTo>
                  <a:lnTo>
                    <a:pt x="52730" y="52730"/>
                  </a:lnTo>
                  <a:lnTo>
                    <a:pt x="112269" y="13182"/>
                  </a:lnTo>
                  <a:lnTo>
                    <a:pt x="180009" y="0"/>
                  </a:lnTo>
                  <a:lnTo>
                    <a:pt x="6026073" y="0"/>
                  </a:lnTo>
                  <a:lnTo>
                    <a:pt x="6093804" y="13182"/>
                  </a:lnTo>
                  <a:lnTo>
                    <a:pt x="6153353" y="52730"/>
                  </a:lnTo>
                  <a:lnTo>
                    <a:pt x="6192889" y="112269"/>
                  </a:lnTo>
                  <a:lnTo>
                    <a:pt x="6206070" y="180009"/>
                  </a:lnTo>
                  <a:lnTo>
                    <a:pt x="6206070" y="3646932"/>
                  </a:lnTo>
                  <a:close/>
                </a:path>
              </a:pathLst>
            </a:custGeom>
            <a:ln w="25400">
              <a:solidFill>
                <a:srgbClr val="B5B6B6"/>
              </a:solidFill>
            </a:ln>
          </p:spPr>
          <p:txBody>
            <a:bodyPr wrap="square" lIns="0" tIns="0" rIns="0" bIns="0" rtlCol="0"/>
            <a:lstStyle/>
            <a:p>
              <a:endParaRPr/>
            </a:p>
          </p:txBody>
        </p:sp>
      </p:grpSp>
      <p:sp>
        <p:nvSpPr>
          <p:cNvPr id="10" name="object 10"/>
          <p:cNvSpPr txBox="1">
            <a:spLocks noGrp="1"/>
          </p:cNvSpPr>
          <p:nvPr>
            <p:ph type="title"/>
          </p:nvPr>
        </p:nvSpPr>
        <p:spPr>
          <a:xfrm>
            <a:off x="632141" y="619254"/>
            <a:ext cx="6784975" cy="505267"/>
          </a:xfrm>
          <a:prstGeom prst="rect">
            <a:avLst/>
          </a:prstGeom>
        </p:spPr>
        <p:txBody>
          <a:bodyPr vert="horz" wrap="square" lIns="0" tIns="12700" rIns="0" bIns="0" rtlCol="0">
            <a:spAutoFit/>
          </a:bodyPr>
          <a:lstStyle/>
          <a:p>
            <a:pPr marL="38100">
              <a:lnSpc>
                <a:spcPct val="100000"/>
              </a:lnSpc>
              <a:spcBef>
                <a:spcPts val="100"/>
              </a:spcBef>
            </a:pPr>
            <a:r>
              <a:rPr sz="4800" b="1" baseline="12731" smtClean="0">
                <a:solidFill>
                  <a:srgbClr val="0093D4"/>
                </a:solidFill>
                <a:latin typeface="+mn-lt"/>
                <a:cs typeface="Times New Roman"/>
              </a:rPr>
              <a:t> </a:t>
            </a:r>
            <a:r>
              <a:rPr lang="ru-RU" sz="1800" b="1" dirty="0" smtClean="0">
                <a:solidFill>
                  <a:srgbClr val="0093D4"/>
                </a:solidFill>
                <a:latin typeface="+mn-lt"/>
              </a:rPr>
              <a:t>ИССЛЕДОВАНИЕ ТЕХНОЛОГИЙ И ПОДДЕРЖКА ПРОДУКЦИИ</a:t>
            </a:r>
            <a:endParaRPr sz="1800" b="1">
              <a:latin typeface="+mn-lt"/>
              <a:cs typeface="Times New Roman"/>
            </a:endParaRPr>
          </a:p>
        </p:txBody>
      </p:sp>
      <p:graphicFrame>
        <p:nvGraphicFramePr>
          <p:cNvPr id="17" name="object 17"/>
          <p:cNvGraphicFramePr>
            <a:graphicFrameLocks noGrp="1"/>
          </p:cNvGraphicFramePr>
          <p:nvPr/>
        </p:nvGraphicFramePr>
        <p:xfrm>
          <a:off x="8090972" y="7830689"/>
          <a:ext cx="6372225" cy="1135762"/>
        </p:xfrm>
        <a:graphic>
          <a:graphicData uri="http://schemas.openxmlformats.org/drawingml/2006/table">
            <a:tbl>
              <a:tblPr firstRow="1" bandRow="1">
                <a:tableStyleId>{2D5ABB26-0587-4C30-8999-92F81FD0307C}</a:tableStyleId>
              </a:tblPr>
              <a:tblGrid>
                <a:gridCol w="2672080"/>
                <a:gridCol w="3700145"/>
              </a:tblGrid>
              <a:tr h="457200">
                <a:tc>
                  <a:txBody>
                    <a:bodyPr/>
                    <a:lstStyle/>
                    <a:p>
                      <a:pPr marL="67310">
                        <a:lnSpc>
                          <a:spcPct val="100000"/>
                        </a:lnSpc>
                        <a:spcBef>
                          <a:spcPts val="40"/>
                        </a:spcBef>
                      </a:pPr>
                      <a:r>
                        <a:rPr lang="ru-RU" sz="1050" spc="0" baseline="0" dirty="0" smtClean="0">
                          <a:solidFill>
                            <a:srgbClr val="221815"/>
                          </a:solidFill>
                          <a:latin typeface="+mn-lt"/>
                          <a:ea typeface="+mn-ea"/>
                          <a:cs typeface="SimSun"/>
                        </a:rPr>
                        <a:t>LAN-826 Многоцелевой кислотный травильный </a:t>
                      </a:r>
                      <a:r>
                        <a:rPr lang="ru-RU" sz="1050" spc="0" baseline="0" smtClean="0">
                          <a:solidFill>
                            <a:srgbClr val="221815"/>
                          </a:solidFill>
                          <a:latin typeface="+mn-lt"/>
                          <a:ea typeface="+mn-ea"/>
                          <a:cs typeface="SimSun"/>
                        </a:rPr>
                        <a:t>ингибитор коррозии</a:t>
                      </a:r>
                      <a:endParaRPr lang="en-US" sz="1050" spc="0" baseline="0">
                        <a:solidFill>
                          <a:srgbClr val="221815"/>
                        </a:solidFill>
                        <a:latin typeface="+mn-lt"/>
                        <a:ea typeface="+mn-ea"/>
                        <a:cs typeface="SimSun"/>
                      </a:endParaRPr>
                    </a:p>
                  </a:txBody>
                  <a:tcPr marL="0" marR="0" marT="10541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75565" marR="1000760">
                        <a:lnSpc>
                          <a:spcPct val="104200"/>
                        </a:lnSpc>
                        <a:spcBef>
                          <a:spcPts val="790"/>
                        </a:spcBef>
                      </a:pPr>
                      <a:r>
                        <a:rPr lang="ru-RU" sz="1050" spc="0" baseline="0" dirty="0" smtClean="0">
                          <a:solidFill>
                            <a:srgbClr val="221815"/>
                          </a:solidFill>
                          <a:latin typeface="+mn-lt"/>
                          <a:ea typeface="+mn-ea"/>
                          <a:cs typeface="SimSun"/>
                        </a:rPr>
                        <a:t>Ингибитор кислотного травления для различных материалов, прост в </a:t>
                      </a:r>
                      <a:r>
                        <a:rPr lang="ru-RU" sz="1050" spc="0" baseline="0" smtClean="0">
                          <a:solidFill>
                            <a:srgbClr val="221815"/>
                          </a:solidFill>
                          <a:latin typeface="+mn-lt"/>
                          <a:ea typeface="+mn-ea"/>
                          <a:cs typeface="SimSun"/>
                        </a:rPr>
                        <a:t>использовании.</a:t>
                      </a:r>
                      <a:endParaRPr lang="en-US" sz="1050" spc="0" baseline="0">
                        <a:solidFill>
                          <a:srgbClr val="221815"/>
                        </a:solidFill>
                        <a:latin typeface="+mn-lt"/>
                        <a:ea typeface="+mn-ea"/>
                        <a:cs typeface="SimSun"/>
                      </a:endParaRPr>
                    </a:p>
                  </a:txBody>
                  <a:tcPr marL="0" marR="0" marT="10033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474141">
                <a:tc>
                  <a:txBody>
                    <a:bodyPr/>
                    <a:lstStyle/>
                    <a:p>
                      <a:pPr marL="67310" marR="27305">
                        <a:lnSpc>
                          <a:spcPct val="104200"/>
                        </a:lnSpc>
                      </a:pPr>
                      <a:r>
                        <a:rPr lang="ru-RU" sz="1050" spc="0" baseline="0" dirty="0" smtClean="0">
                          <a:solidFill>
                            <a:srgbClr val="221815"/>
                          </a:solidFill>
                          <a:latin typeface="+mn-lt"/>
                          <a:ea typeface="+mn-ea"/>
                          <a:cs typeface="SimSun"/>
                        </a:rPr>
                        <a:t>LX9-001 Многоцелевой кислотный травильный ингибитор коррозии (твердый </a:t>
                      </a:r>
                      <a:r>
                        <a:rPr lang="ru-RU" sz="1050" spc="0" baseline="0" smtClean="0">
                          <a:solidFill>
                            <a:srgbClr val="221815"/>
                          </a:solidFill>
                          <a:latin typeface="+mn-lt"/>
                          <a:ea typeface="+mn-ea"/>
                          <a:cs typeface="SimSun"/>
                        </a:rPr>
                        <a:t>тип)</a:t>
                      </a:r>
                      <a:endParaRPr lang="en-US" sz="1050" spc="0" baseline="0">
                        <a:solidFill>
                          <a:srgbClr val="221815"/>
                        </a:solidFill>
                        <a:latin typeface="+mn-lt"/>
                        <a:ea typeface="+mn-ea"/>
                        <a:cs typeface="SimSun"/>
                      </a:endParaRPr>
                    </a:p>
                  </a:txBody>
                  <a:tcPr marL="0" marR="0" marT="29209"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75565" marR="51435">
                        <a:lnSpc>
                          <a:spcPct val="104200"/>
                        </a:lnSpc>
                        <a:spcBef>
                          <a:spcPts val="290"/>
                        </a:spcBef>
                      </a:pPr>
                      <a:r>
                        <a:rPr lang="ru-RU" sz="1050" spc="0" baseline="0" dirty="0" smtClean="0">
                          <a:solidFill>
                            <a:srgbClr val="221815"/>
                          </a:solidFill>
                          <a:latin typeface="+mn-lt"/>
                          <a:ea typeface="+mn-ea"/>
                          <a:cs typeface="SimSun"/>
                        </a:rPr>
                        <a:t>Для использования в системе водяного охлаждения с открытой циркуляцией для предотвращения коррозии металла и образования накипи.</a:t>
                      </a:r>
                      <a:endParaRPr lang="en-US" sz="1050" spc="0" baseline="0" dirty="0">
                        <a:solidFill>
                          <a:srgbClr val="221815"/>
                        </a:solidFill>
                        <a:latin typeface="+mn-lt"/>
                        <a:ea typeface="+mn-ea"/>
                        <a:cs typeface="SimSun"/>
                      </a:endParaRPr>
                    </a:p>
                  </a:txBody>
                  <a:tcPr marL="0" marR="0" marT="3683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bl>
          </a:graphicData>
        </a:graphic>
      </p:graphicFrame>
      <p:sp>
        <p:nvSpPr>
          <p:cNvPr id="18" name="object 18"/>
          <p:cNvSpPr txBox="1"/>
          <p:nvPr/>
        </p:nvSpPr>
        <p:spPr>
          <a:xfrm>
            <a:off x="8170081" y="7536468"/>
            <a:ext cx="2853690" cy="228268"/>
          </a:xfrm>
          <a:prstGeom prst="rect">
            <a:avLst/>
          </a:prstGeom>
        </p:spPr>
        <p:txBody>
          <a:bodyPr vert="horz" wrap="square" lIns="0" tIns="12700" rIns="0" bIns="0" rtlCol="0">
            <a:spAutoFit/>
          </a:bodyPr>
          <a:lstStyle/>
          <a:p>
            <a:pPr marL="12700">
              <a:lnSpc>
                <a:spcPct val="100000"/>
              </a:lnSpc>
              <a:spcBef>
                <a:spcPts val="100"/>
              </a:spcBef>
            </a:pPr>
            <a:r>
              <a:rPr lang="ru-RU" sz="1400" b="1" dirty="0" smtClean="0">
                <a:solidFill>
                  <a:srgbClr val="007FC5"/>
                </a:solidFill>
                <a:cs typeface="SimSun"/>
              </a:rPr>
              <a:t>Продукты серии Ингибитор</a:t>
            </a:r>
            <a:endParaRPr lang="ru-RU" sz="1400" b="1" dirty="0">
              <a:solidFill>
                <a:srgbClr val="007FC5"/>
              </a:solidFill>
              <a:cs typeface="SimSun"/>
            </a:endParaRPr>
          </a:p>
        </p:txBody>
      </p:sp>
      <p:graphicFrame>
        <p:nvGraphicFramePr>
          <p:cNvPr id="19" name="object 19"/>
          <p:cNvGraphicFramePr>
            <a:graphicFrameLocks noGrp="1"/>
          </p:cNvGraphicFramePr>
          <p:nvPr/>
        </p:nvGraphicFramePr>
        <p:xfrm>
          <a:off x="8090972" y="1741510"/>
          <a:ext cx="6372225" cy="5173515"/>
        </p:xfrm>
        <a:graphic>
          <a:graphicData uri="http://schemas.openxmlformats.org/drawingml/2006/table">
            <a:tbl>
              <a:tblPr firstRow="1" bandRow="1">
                <a:tableStyleId>{2D5ABB26-0587-4C30-8999-92F81FD0307C}</a:tableStyleId>
              </a:tblPr>
              <a:tblGrid>
                <a:gridCol w="2608580"/>
                <a:gridCol w="3763645"/>
              </a:tblGrid>
              <a:tr h="457200">
                <a:tc>
                  <a:txBody>
                    <a:bodyPr/>
                    <a:lstStyle/>
                    <a:p>
                      <a:pPr>
                        <a:lnSpc>
                          <a:spcPct val="100000"/>
                        </a:lnSpc>
                        <a:spcBef>
                          <a:spcPts val="10"/>
                        </a:spcBef>
                      </a:pPr>
                      <a:endParaRPr lang="ru-RU" sz="1050" spc="0" baseline="0" dirty="0" smtClean="0">
                        <a:solidFill>
                          <a:srgbClr val="221815"/>
                        </a:solidFill>
                        <a:latin typeface="+mn-lt"/>
                        <a:ea typeface="+mn-ea"/>
                        <a:cs typeface="SimSun"/>
                      </a:endParaRPr>
                    </a:p>
                    <a:p>
                      <a:pPr marL="67310">
                        <a:lnSpc>
                          <a:spcPct val="100000"/>
                        </a:lnSpc>
                        <a:spcBef>
                          <a:spcPts val="40"/>
                        </a:spcBef>
                      </a:pPr>
                      <a:r>
                        <a:rPr lang="ru-RU" sz="1050" spc="0" baseline="0" dirty="0" smtClean="0">
                          <a:solidFill>
                            <a:srgbClr val="221815"/>
                          </a:solidFill>
                          <a:latin typeface="+mn-lt"/>
                          <a:ea typeface="+mn-ea"/>
                          <a:cs typeface="SimSun"/>
                        </a:rPr>
                        <a:t>LX2000-005 Очиститель масла и жира (жидкий)</a:t>
                      </a:r>
                      <a:endParaRPr lang="ru-RU" sz="1050" spc="0" baseline="0" dirty="0">
                        <a:solidFill>
                          <a:srgbClr val="221815"/>
                        </a:solidFill>
                        <a:latin typeface="+mn-lt"/>
                        <a:ea typeface="+mn-ea"/>
                        <a:cs typeface="SimSun"/>
                      </a:endParaRPr>
                    </a:p>
                  </a:txBody>
                  <a:tcPr marL="0" marR="0" marT="127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39065" marR="308610">
                        <a:lnSpc>
                          <a:spcPct val="104200"/>
                        </a:lnSpc>
                        <a:spcBef>
                          <a:spcPts val="225"/>
                        </a:spcBef>
                      </a:pPr>
                      <a:r>
                        <a:rPr lang="ru-RU" sz="1050" spc="0" baseline="0" dirty="0" smtClean="0">
                          <a:solidFill>
                            <a:srgbClr val="221815"/>
                          </a:solidFill>
                          <a:latin typeface="+mn-lt"/>
                          <a:ea typeface="+mn-ea"/>
                          <a:cs typeface="SimSun"/>
                        </a:rPr>
                        <a:t>Очистка от масла и жира поверхности углеродистой стали, SS, меди, алюминия и других </a:t>
                      </a:r>
                      <a:r>
                        <a:rPr lang="ru-RU" sz="1050" spc="0" baseline="0" smtClean="0">
                          <a:solidFill>
                            <a:srgbClr val="221815"/>
                          </a:solidFill>
                          <a:latin typeface="+mn-lt"/>
                          <a:ea typeface="+mn-ea"/>
                          <a:cs typeface="SimSun"/>
                        </a:rPr>
                        <a:t>металлов.</a:t>
                      </a:r>
                      <a:endParaRPr lang="ru-RU" sz="1050" spc="0" baseline="0">
                        <a:solidFill>
                          <a:srgbClr val="221815"/>
                        </a:solidFill>
                        <a:latin typeface="+mn-lt"/>
                        <a:ea typeface="+mn-ea"/>
                        <a:cs typeface="SimSun"/>
                      </a:endParaRPr>
                    </a:p>
                  </a:txBody>
                  <a:tcPr marL="0" marR="0" marT="2857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626541">
                <a:tc>
                  <a:txBody>
                    <a:bodyPr/>
                    <a:lstStyle/>
                    <a:p>
                      <a:pPr>
                        <a:lnSpc>
                          <a:spcPct val="100000"/>
                        </a:lnSpc>
                        <a:spcBef>
                          <a:spcPts val="25"/>
                        </a:spcBef>
                      </a:pPr>
                      <a:endParaRPr lang="ru-RU" sz="1050" spc="0" baseline="0" smtClean="0">
                        <a:solidFill>
                          <a:srgbClr val="221815"/>
                        </a:solidFill>
                        <a:latin typeface="+mn-lt"/>
                        <a:ea typeface="+mn-ea"/>
                        <a:cs typeface="SimSun"/>
                      </a:endParaRPr>
                    </a:p>
                    <a:p>
                      <a:pPr marL="67310" marR="535940">
                        <a:lnSpc>
                          <a:spcPct val="104200"/>
                        </a:lnSpc>
                      </a:pPr>
                      <a:r>
                        <a:rPr lang="ru-RU" sz="1050" spc="0" baseline="0" smtClean="0">
                          <a:solidFill>
                            <a:srgbClr val="221815"/>
                          </a:solidFill>
                          <a:latin typeface="+mn-lt"/>
                          <a:ea typeface="+mn-ea"/>
                          <a:cs typeface="SimSun"/>
                        </a:rPr>
                        <a:t>LX2000-006 </a:t>
                      </a:r>
                      <a:r>
                        <a:rPr lang="ru-RU" sz="1050" spc="0" baseline="0" dirty="0" smtClean="0">
                          <a:solidFill>
                            <a:srgbClr val="221815"/>
                          </a:solidFill>
                          <a:latin typeface="+mn-lt"/>
                          <a:ea typeface="+mn-ea"/>
                          <a:cs typeface="SimSun"/>
                        </a:rPr>
                        <a:t>Кислотный очиститель «три в одном» (углеродистая </a:t>
                      </a:r>
                      <a:r>
                        <a:rPr lang="ru-RU" sz="1050" spc="0" baseline="0" smtClean="0">
                          <a:solidFill>
                            <a:srgbClr val="221815"/>
                          </a:solidFill>
                          <a:latin typeface="+mn-lt"/>
                          <a:ea typeface="+mn-ea"/>
                          <a:cs typeface="SimSun"/>
                        </a:rPr>
                        <a:t>сталь)</a:t>
                      </a:r>
                      <a:endParaRPr lang="ru-RU" sz="1050" spc="0" baseline="0">
                        <a:solidFill>
                          <a:srgbClr val="221815"/>
                        </a:solidFill>
                        <a:latin typeface="+mn-lt"/>
                        <a:ea typeface="+mn-ea"/>
                        <a:cs typeface="SimSun"/>
                      </a:endParaRPr>
                    </a:p>
                  </a:txBody>
                  <a:tcPr marL="0" marR="0" marT="317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39065" marR="127000">
                        <a:lnSpc>
                          <a:spcPct val="104200"/>
                        </a:lnSpc>
                        <a:spcBef>
                          <a:spcPts val="425"/>
                        </a:spcBef>
                      </a:pPr>
                      <a:r>
                        <a:rPr lang="ru-RU" sz="1050" spc="0" baseline="0" dirty="0" smtClean="0">
                          <a:solidFill>
                            <a:srgbClr val="221815"/>
                          </a:solidFill>
                          <a:latin typeface="+mn-lt"/>
                          <a:ea typeface="+mn-ea"/>
                          <a:cs typeface="SimSun"/>
                        </a:rPr>
                        <a:t>Обезжиривание, </a:t>
                      </a:r>
                      <a:r>
                        <a:rPr lang="ru-RU" sz="1050" spc="0" baseline="0" dirty="0" err="1" smtClean="0">
                          <a:solidFill>
                            <a:srgbClr val="221815"/>
                          </a:solidFill>
                          <a:latin typeface="+mn-lt"/>
                          <a:ea typeface="+mn-ea"/>
                          <a:cs typeface="SimSun"/>
                        </a:rPr>
                        <a:t>обеспыливание</a:t>
                      </a:r>
                      <a:r>
                        <a:rPr lang="ru-RU" sz="1050" spc="0" baseline="0" dirty="0" smtClean="0">
                          <a:solidFill>
                            <a:srgbClr val="221815"/>
                          </a:solidFill>
                          <a:latin typeface="+mn-lt"/>
                          <a:ea typeface="+mn-ea"/>
                          <a:cs typeface="SimSun"/>
                        </a:rPr>
                        <a:t> и антикоррозийная обработка, протирка и травление. Циркуляция и промывка резервуаров и трубопроводов. Просты в использовании, не требуют пассивации после </a:t>
                      </a:r>
                      <a:r>
                        <a:rPr lang="ru-RU" sz="1050" spc="0" baseline="0" smtClean="0">
                          <a:solidFill>
                            <a:srgbClr val="221815"/>
                          </a:solidFill>
                          <a:latin typeface="+mn-lt"/>
                          <a:ea typeface="+mn-ea"/>
                          <a:cs typeface="SimSun"/>
                        </a:rPr>
                        <a:t>очистки.</a:t>
                      </a:r>
                      <a:endParaRPr lang="ru-RU" sz="1050" spc="0" baseline="0">
                        <a:solidFill>
                          <a:srgbClr val="221815"/>
                        </a:solidFill>
                        <a:latin typeface="+mn-lt"/>
                        <a:ea typeface="+mn-ea"/>
                        <a:cs typeface="SimSun"/>
                      </a:endParaRPr>
                    </a:p>
                  </a:txBody>
                  <a:tcPr marL="0" marR="0" marT="5397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525412">
                <a:tc>
                  <a:txBody>
                    <a:bodyPr/>
                    <a:lstStyle/>
                    <a:p>
                      <a:pPr>
                        <a:lnSpc>
                          <a:spcPct val="100000"/>
                        </a:lnSpc>
                        <a:spcBef>
                          <a:spcPts val="20"/>
                        </a:spcBef>
                      </a:pPr>
                      <a:endParaRPr lang="ru-RU" sz="1050" spc="0" baseline="0" smtClean="0">
                        <a:solidFill>
                          <a:srgbClr val="221815"/>
                        </a:solidFill>
                        <a:latin typeface="+mn-lt"/>
                        <a:ea typeface="+mn-ea"/>
                        <a:cs typeface="SimSun"/>
                      </a:endParaRPr>
                    </a:p>
                    <a:p>
                      <a:pPr marL="67310">
                        <a:lnSpc>
                          <a:spcPct val="100000"/>
                        </a:lnSpc>
                        <a:spcBef>
                          <a:spcPts val="40"/>
                        </a:spcBef>
                      </a:pPr>
                      <a:r>
                        <a:rPr lang="ru-RU" sz="1050" spc="0" baseline="0" smtClean="0">
                          <a:solidFill>
                            <a:srgbClr val="221815"/>
                          </a:solidFill>
                          <a:latin typeface="+mn-lt"/>
                          <a:ea typeface="+mn-ea"/>
                          <a:cs typeface="SimSun"/>
                        </a:rPr>
                        <a:t>LX2000-008 </a:t>
                      </a:r>
                      <a:r>
                        <a:rPr lang="ru-RU" sz="1050" spc="0" baseline="0" dirty="0" smtClean="0">
                          <a:solidFill>
                            <a:srgbClr val="221815"/>
                          </a:solidFill>
                          <a:latin typeface="+mn-lt"/>
                          <a:ea typeface="+mn-ea"/>
                          <a:cs typeface="SimSun"/>
                        </a:rPr>
                        <a:t>Очиститель металлических масел и жиров (</a:t>
                      </a:r>
                      <a:r>
                        <a:rPr lang="ru-RU" sz="1050" spc="0" baseline="0" smtClean="0">
                          <a:solidFill>
                            <a:srgbClr val="221815"/>
                          </a:solidFill>
                          <a:latin typeface="+mn-lt"/>
                          <a:ea typeface="+mn-ea"/>
                          <a:cs typeface="SimSun"/>
                        </a:rPr>
                        <a:t>твердый)</a:t>
                      </a:r>
                      <a:endParaRPr lang="ru-RU" sz="1050" spc="0" baseline="0">
                        <a:solidFill>
                          <a:srgbClr val="221815"/>
                        </a:solidFill>
                        <a:latin typeface="+mn-lt"/>
                        <a:ea typeface="+mn-ea"/>
                        <a:cs typeface="SimSun"/>
                      </a:endParaRPr>
                    </a:p>
                  </a:txBody>
                  <a:tcPr marL="0" marR="0" marT="254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39065" marR="281940">
                        <a:lnSpc>
                          <a:spcPct val="104200"/>
                        </a:lnSpc>
                        <a:spcBef>
                          <a:spcPts val="495"/>
                        </a:spcBef>
                      </a:pPr>
                      <a:r>
                        <a:rPr lang="ru-RU" sz="1050" spc="0" baseline="0" dirty="0" smtClean="0">
                          <a:solidFill>
                            <a:srgbClr val="221815"/>
                          </a:solidFill>
                          <a:latin typeface="+mn-lt"/>
                          <a:ea typeface="+mn-ea"/>
                          <a:cs typeface="SimSun"/>
                        </a:rPr>
                        <a:t>Очистка от масла и смазки поверхности углеродистой стали, SS, меди, алюминия и других металлов. Твердый тип и легкая </a:t>
                      </a:r>
                      <a:r>
                        <a:rPr lang="ru-RU" sz="1050" spc="0" baseline="0" smtClean="0">
                          <a:solidFill>
                            <a:srgbClr val="221815"/>
                          </a:solidFill>
                          <a:latin typeface="+mn-lt"/>
                          <a:ea typeface="+mn-ea"/>
                          <a:cs typeface="SimSun"/>
                        </a:rPr>
                        <a:t>транспортировка.</a:t>
                      </a:r>
                      <a:endParaRPr lang="ru-RU" sz="1050" spc="0" baseline="0">
                        <a:solidFill>
                          <a:srgbClr val="221815"/>
                        </a:solidFill>
                        <a:latin typeface="+mn-lt"/>
                        <a:ea typeface="+mn-ea"/>
                        <a:cs typeface="SimSun"/>
                      </a:endParaRPr>
                    </a:p>
                  </a:txBody>
                  <a:tcPr marL="0" marR="0" marT="6286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630764">
                <a:tc>
                  <a:txBody>
                    <a:bodyPr/>
                    <a:lstStyle/>
                    <a:p>
                      <a:pPr marL="67310" marR="449580">
                        <a:lnSpc>
                          <a:spcPct val="104200"/>
                        </a:lnSpc>
                      </a:pPr>
                      <a:r>
                        <a:rPr lang="ru-RU" sz="1050" spc="0" baseline="0" dirty="0" smtClean="0">
                          <a:solidFill>
                            <a:srgbClr val="221815"/>
                          </a:solidFill>
                          <a:latin typeface="+mn-lt"/>
                          <a:ea typeface="+mn-ea"/>
                          <a:cs typeface="SimSun"/>
                        </a:rPr>
                        <a:t>LX-C038 Очиститель масла и ржавчины средней природы (углеродистая сталь, нержавеющая </a:t>
                      </a:r>
                      <a:r>
                        <a:rPr lang="ru-RU" sz="1050" spc="0" baseline="0" smtClean="0">
                          <a:solidFill>
                            <a:srgbClr val="221815"/>
                          </a:solidFill>
                          <a:latin typeface="+mn-lt"/>
                          <a:ea typeface="+mn-ea"/>
                          <a:cs typeface="SimSun"/>
                        </a:rPr>
                        <a:t>сталь)</a:t>
                      </a:r>
                      <a:endParaRPr lang="ru-RU" sz="1050" spc="0" baseline="0">
                        <a:solidFill>
                          <a:srgbClr val="221815"/>
                        </a:solidFill>
                        <a:latin typeface="+mn-lt"/>
                        <a:ea typeface="+mn-ea"/>
                        <a:cs typeface="SimSun"/>
                      </a:endParaRPr>
                    </a:p>
                  </a:txBody>
                  <a:tcPr marL="0" marR="0" marT="10922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39065" marR="156210">
                        <a:lnSpc>
                          <a:spcPct val="104200"/>
                        </a:lnSpc>
                        <a:spcBef>
                          <a:spcPts val="355"/>
                        </a:spcBef>
                      </a:pPr>
                      <a:r>
                        <a:rPr lang="ru-RU" sz="1050" spc="0" baseline="0" dirty="0" smtClean="0">
                          <a:solidFill>
                            <a:srgbClr val="221815"/>
                          </a:solidFill>
                          <a:latin typeface="+mn-lt"/>
                          <a:ea typeface="+mn-ea"/>
                          <a:cs typeface="SimSun"/>
                        </a:rPr>
                        <a:t>Обезжиривание и </a:t>
                      </a:r>
                      <a:r>
                        <a:rPr lang="ru-RU" sz="1050" spc="0" baseline="0" dirty="0" err="1" smtClean="0">
                          <a:solidFill>
                            <a:srgbClr val="221815"/>
                          </a:solidFill>
                          <a:latin typeface="+mn-lt"/>
                          <a:ea typeface="+mn-ea"/>
                          <a:cs typeface="SimSun"/>
                        </a:rPr>
                        <a:t>обеспыливание</a:t>
                      </a:r>
                      <a:r>
                        <a:rPr lang="ru-RU" sz="1050" spc="0" baseline="0" dirty="0" smtClean="0">
                          <a:solidFill>
                            <a:srgbClr val="221815"/>
                          </a:solidFill>
                          <a:latin typeface="+mn-lt"/>
                          <a:ea typeface="+mn-ea"/>
                          <a:cs typeface="SimSun"/>
                        </a:rPr>
                        <a:t> всех агрегатов, трубопроводов, проволоки, пластин перед вводом в эксплуатацию. Нейтральный характер, не содержит кислот и </a:t>
                      </a:r>
                      <a:r>
                        <a:rPr lang="ru-RU" sz="1050" spc="0" baseline="0" smtClean="0">
                          <a:solidFill>
                            <a:srgbClr val="221815"/>
                          </a:solidFill>
                          <a:latin typeface="+mn-lt"/>
                          <a:ea typeface="+mn-ea"/>
                          <a:cs typeface="SimSun"/>
                        </a:rPr>
                        <a:t>щелочей.</a:t>
                      </a:r>
                      <a:endParaRPr lang="ru-RU" sz="1050" spc="0" baseline="0">
                        <a:solidFill>
                          <a:srgbClr val="221815"/>
                        </a:solidFill>
                        <a:latin typeface="+mn-lt"/>
                        <a:ea typeface="+mn-ea"/>
                        <a:cs typeface="SimSun"/>
                      </a:endParaRPr>
                    </a:p>
                  </a:txBody>
                  <a:tcPr marL="0" marR="0" marT="4508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435552">
                <a:tc>
                  <a:txBody>
                    <a:bodyPr/>
                    <a:lstStyle/>
                    <a:p>
                      <a:pPr marL="67310">
                        <a:lnSpc>
                          <a:spcPct val="100000"/>
                        </a:lnSpc>
                        <a:spcBef>
                          <a:spcPts val="40"/>
                        </a:spcBef>
                      </a:pPr>
                      <a:r>
                        <a:rPr lang="en-US" sz="1050" spc="0" baseline="0" dirty="0" smtClean="0">
                          <a:solidFill>
                            <a:srgbClr val="221815"/>
                          </a:solidFill>
                          <a:latin typeface="+mn-lt"/>
                          <a:ea typeface="+mn-ea"/>
                          <a:cs typeface="SimSun"/>
                        </a:rPr>
                        <a:t>LX-056 </a:t>
                      </a:r>
                      <a:r>
                        <a:rPr lang="ru-RU" sz="1050" spc="0" baseline="0" smtClean="0">
                          <a:solidFill>
                            <a:srgbClr val="221815"/>
                          </a:solidFill>
                          <a:latin typeface="+mn-lt"/>
                          <a:ea typeface="+mn-ea"/>
                          <a:cs typeface="SimSun"/>
                        </a:rPr>
                        <a:t>Карбонатный очиститель</a:t>
                      </a:r>
                      <a:endParaRPr lang="ru-RU" sz="1050" spc="0" baseline="0">
                        <a:solidFill>
                          <a:srgbClr val="221815"/>
                        </a:solidFill>
                        <a:latin typeface="+mn-lt"/>
                        <a:ea typeface="+mn-ea"/>
                        <a:cs typeface="SimSun"/>
                      </a:endParaRPr>
                    </a:p>
                  </a:txBody>
                  <a:tcPr marL="0" marR="0" marT="11366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39065" marR="765175">
                        <a:lnSpc>
                          <a:spcPct val="104200"/>
                        </a:lnSpc>
                        <a:spcBef>
                          <a:spcPts val="590"/>
                        </a:spcBef>
                      </a:pPr>
                      <a:r>
                        <a:rPr lang="ru-RU" sz="1050" spc="0" baseline="0" dirty="0" smtClean="0">
                          <a:solidFill>
                            <a:srgbClr val="221815"/>
                          </a:solidFill>
                          <a:latin typeface="+mn-lt"/>
                          <a:ea typeface="+mn-ea"/>
                          <a:cs typeface="SimSun"/>
                        </a:rPr>
                        <a:t>Для очистки от карбонатного налета, содержит ингибитор </a:t>
                      </a:r>
                      <a:r>
                        <a:rPr lang="ru-RU" sz="1050" spc="0" baseline="0" smtClean="0">
                          <a:solidFill>
                            <a:srgbClr val="221815"/>
                          </a:solidFill>
                          <a:latin typeface="+mn-lt"/>
                          <a:ea typeface="+mn-ea"/>
                          <a:cs typeface="SimSun"/>
                        </a:rPr>
                        <a:t>коррозии.</a:t>
                      </a:r>
                      <a:endParaRPr lang="ru-RU" sz="1050" spc="0" baseline="0">
                        <a:solidFill>
                          <a:srgbClr val="221815"/>
                        </a:solidFill>
                        <a:latin typeface="+mn-lt"/>
                        <a:ea typeface="+mn-ea"/>
                        <a:cs typeface="SimSun"/>
                      </a:endParaRPr>
                    </a:p>
                  </a:txBody>
                  <a:tcPr marL="0" marR="0" marT="7493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414845">
                <a:tc>
                  <a:txBody>
                    <a:bodyPr/>
                    <a:lstStyle/>
                    <a:p>
                      <a:pPr marL="67310" marR="1490980">
                        <a:lnSpc>
                          <a:spcPct val="104200"/>
                        </a:lnSpc>
                        <a:spcBef>
                          <a:spcPts val="625"/>
                        </a:spcBef>
                      </a:pPr>
                      <a:r>
                        <a:rPr lang="en-US" sz="1050" spc="0" baseline="0" dirty="0" smtClean="0">
                          <a:solidFill>
                            <a:srgbClr val="221815"/>
                          </a:solidFill>
                          <a:latin typeface="+mn-lt"/>
                          <a:ea typeface="+mn-ea"/>
                          <a:cs typeface="SimSun"/>
                        </a:rPr>
                        <a:t>LX-066 </a:t>
                      </a:r>
                      <a:r>
                        <a:rPr lang="ru-RU" sz="1050" spc="0" baseline="0" smtClean="0">
                          <a:solidFill>
                            <a:srgbClr val="221815"/>
                          </a:solidFill>
                          <a:latin typeface="+mn-lt"/>
                          <a:ea typeface="+mn-ea"/>
                          <a:cs typeface="SimSun"/>
                        </a:rPr>
                        <a:t>Очиститель сульфатов</a:t>
                      </a:r>
                      <a:endParaRPr lang="ru-RU" sz="1050" spc="0" baseline="0">
                        <a:solidFill>
                          <a:srgbClr val="221815"/>
                        </a:solidFill>
                        <a:latin typeface="+mn-lt"/>
                        <a:ea typeface="+mn-ea"/>
                        <a:cs typeface="SimSun"/>
                      </a:endParaRPr>
                    </a:p>
                  </a:txBody>
                  <a:tcPr marL="0" marR="0" marT="7937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39065" marR="923290">
                        <a:lnSpc>
                          <a:spcPct val="104200"/>
                        </a:lnSpc>
                        <a:spcBef>
                          <a:spcPts val="560"/>
                        </a:spcBef>
                      </a:pPr>
                      <a:r>
                        <a:rPr lang="ru-RU" sz="1050" spc="0" baseline="0" dirty="0" smtClean="0">
                          <a:solidFill>
                            <a:srgbClr val="221815"/>
                          </a:solidFill>
                          <a:latin typeface="+mn-lt"/>
                          <a:ea typeface="+mn-ea"/>
                          <a:cs typeface="SimSun"/>
                        </a:rPr>
                        <a:t>Для очистки от сульфатного налета, содержит ингибитор коррозии.</a:t>
                      </a:r>
                      <a:endParaRPr lang="ru-RU" sz="1050" spc="0" baseline="0" dirty="0">
                        <a:solidFill>
                          <a:srgbClr val="221815"/>
                        </a:solidFill>
                        <a:latin typeface="+mn-lt"/>
                        <a:ea typeface="+mn-ea"/>
                        <a:cs typeface="SimSun"/>
                      </a:endParaRPr>
                    </a:p>
                  </a:txBody>
                  <a:tcPr marL="0" marR="0" marT="7112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563537">
                <a:tc>
                  <a:txBody>
                    <a:bodyPr/>
                    <a:lstStyle/>
                    <a:p>
                      <a:pPr>
                        <a:lnSpc>
                          <a:spcPct val="100000"/>
                        </a:lnSpc>
                        <a:spcBef>
                          <a:spcPts val="20"/>
                        </a:spcBef>
                      </a:pPr>
                      <a:endParaRPr lang="ru-RU" sz="1050" spc="0" baseline="0" smtClean="0">
                        <a:solidFill>
                          <a:srgbClr val="221815"/>
                        </a:solidFill>
                        <a:latin typeface="+mn-lt"/>
                        <a:ea typeface="+mn-ea"/>
                        <a:cs typeface="SimSun"/>
                      </a:endParaRPr>
                    </a:p>
                    <a:p>
                      <a:pPr marL="67310">
                        <a:lnSpc>
                          <a:spcPct val="100000"/>
                        </a:lnSpc>
                        <a:spcBef>
                          <a:spcPts val="40"/>
                        </a:spcBef>
                      </a:pPr>
                      <a:r>
                        <a:rPr lang="en-US" sz="1050" spc="0" baseline="0" smtClean="0">
                          <a:solidFill>
                            <a:srgbClr val="221815"/>
                          </a:solidFill>
                          <a:latin typeface="+mn-lt"/>
                          <a:ea typeface="+mn-ea"/>
                          <a:cs typeface="SimSun"/>
                        </a:rPr>
                        <a:t>LX-C035 </a:t>
                      </a:r>
                      <a:r>
                        <a:rPr lang="ru-RU" sz="1050" spc="0" baseline="0" dirty="0" smtClean="0">
                          <a:solidFill>
                            <a:srgbClr val="221815"/>
                          </a:solidFill>
                          <a:latin typeface="+mn-lt"/>
                          <a:ea typeface="+mn-ea"/>
                          <a:cs typeface="SimSun"/>
                        </a:rPr>
                        <a:t>Очиститель </a:t>
                      </a:r>
                      <a:r>
                        <a:rPr lang="ru-RU" sz="1050" spc="0" baseline="0" smtClean="0">
                          <a:solidFill>
                            <a:srgbClr val="221815"/>
                          </a:solidFill>
                          <a:latin typeface="+mn-lt"/>
                          <a:ea typeface="+mn-ea"/>
                          <a:cs typeface="SimSun"/>
                        </a:rPr>
                        <a:t>алюминиевых материалов</a:t>
                      </a:r>
                      <a:endParaRPr lang="ru-RU" sz="1050" spc="0" baseline="0">
                        <a:solidFill>
                          <a:srgbClr val="221815"/>
                        </a:solidFill>
                        <a:latin typeface="+mn-lt"/>
                        <a:ea typeface="+mn-ea"/>
                        <a:cs typeface="SimSun"/>
                      </a:endParaRPr>
                    </a:p>
                  </a:txBody>
                  <a:tcPr marL="0" marR="0" marT="254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39065" marR="189865">
                        <a:lnSpc>
                          <a:spcPct val="104200"/>
                        </a:lnSpc>
                        <a:spcBef>
                          <a:spcPts val="695"/>
                        </a:spcBef>
                      </a:pPr>
                      <a:r>
                        <a:rPr lang="ru-RU" sz="1050" spc="0" baseline="0" dirty="0" smtClean="0">
                          <a:solidFill>
                            <a:srgbClr val="221815"/>
                          </a:solidFill>
                          <a:latin typeface="+mn-lt"/>
                          <a:ea typeface="+mn-ea"/>
                          <a:cs typeface="SimSun"/>
                        </a:rPr>
                        <a:t>Для очистки от накипи поверхности </a:t>
                      </a:r>
                      <a:r>
                        <a:rPr lang="ru-RU" sz="1050" spc="0" baseline="0" dirty="0" err="1" smtClean="0">
                          <a:solidFill>
                            <a:srgbClr val="221815"/>
                          </a:solidFill>
                          <a:latin typeface="+mn-lt"/>
                          <a:ea typeface="+mn-ea"/>
                          <a:cs typeface="SimSun"/>
                        </a:rPr>
                        <a:t>вентиляторного</a:t>
                      </a:r>
                      <a:r>
                        <a:rPr lang="ru-RU" sz="1050" spc="0" baseline="0" dirty="0" smtClean="0">
                          <a:solidFill>
                            <a:srgbClr val="221815"/>
                          </a:solidFill>
                          <a:latin typeface="+mn-lt"/>
                          <a:ea typeface="+mn-ea"/>
                          <a:cs typeface="SimSun"/>
                        </a:rPr>
                        <a:t> доводчика кондиционера и радиатора с алюминиевыми </a:t>
                      </a:r>
                      <a:r>
                        <a:rPr lang="ru-RU" sz="1050" spc="0" baseline="0" smtClean="0">
                          <a:solidFill>
                            <a:srgbClr val="221815"/>
                          </a:solidFill>
                          <a:latin typeface="+mn-lt"/>
                          <a:ea typeface="+mn-ea"/>
                          <a:cs typeface="SimSun"/>
                        </a:rPr>
                        <a:t>ребрами.</a:t>
                      </a:r>
                      <a:endParaRPr lang="ru-RU" sz="1050" spc="0" baseline="0">
                        <a:solidFill>
                          <a:srgbClr val="221815"/>
                        </a:solidFill>
                        <a:latin typeface="+mn-lt"/>
                        <a:ea typeface="+mn-ea"/>
                        <a:cs typeface="SimSun"/>
                      </a:endParaRPr>
                    </a:p>
                  </a:txBody>
                  <a:tcPr marL="0" marR="0" marT="8826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537604">
                <a:tc>
                  <a:txBody>
                    <a:bodyPr/>
                    <a:lstStyle/>
                    <a:p>
                      <a:pPr>
                        <a:lnSpc>
                          <a:spcPct val="100000"/>
                        </a:lnSpc>
                      </a:pPr>
                      <a:endParaRPr lang="ru-RU" sz="1050" spc="0" baseline="0" dirty="0" smtClean="0">
                        <a:solidFill>
                          <a:srgbClr val="221815"/>
                        </a:solidFill>
                        <a:latin typeface="+mn-lt"/>
                        <a:ea typeface="+mn-ea"/>
                        <a:cs typeface="SimSun"/>
                      </a:endParaRPr>
                    </a:p>
                    <a:p>
                      <a:pPr marL="67310" marR="328295">
                        <a:lnSpc>
                          <a:spcPct val="104200"/>
                        </a:lnSpc>
                      </a:pPr>
                      <a:r>
                        <a:rPr lang="en-US" sz="1050" spc="0" baseline="0" dirty="0" smtClean="0">
                          <a:solidFill>
                            <a:srgbClr val="221815"/>
                          </a:solidFill>
                          <a:latin typeface="+mn-lt"/>
                          <a:ea typeface="+mn-ea"/>
                          <a:cs typeface="SimSun"/>
                        </a:rPr>
                        <a:t>LX-M820/M823/M825/M910 </a:t>
                      </a:r>
                      <a:r>
                        <a:rPr lang="ru-RU" sz="1050" spc="0" baseline="0" dirty="0" smtClean="0">
                          <a:solidFill>
                            <a:srgbClr val="221815"/>
                          </a:solidFill>
                          <a:latin typeface="+mn-lt"/>
                          <a:ea typeface="+mn-ea"/>
                          <a:cs typeface="SimSun"/>
                        </a:rPr>
                        <a:t>Очиститель оцинкованных поверхностей</a:t>
                      </a:r>
                      <a:endParaRPr lang="ru-RU" sz="1050" spc="0" baseline="0" dirty="0">
                        <a:solidFill>
                          <a:srgbClr val="221815"/>
                        </a:solidFill>
                        <a:latin typeface="+mn-lt"/>
                        <a:ea typeface="+mn-ea"/>
                        <a:cs typeface="SimSun"/>
                      </a:endParaRPr>
                    </a:p>
                  </a:txBody>
                  <a:tcPr marL="0" marR="0" marT="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39065" marR="127000">
                        <a:lnSpc>
                          <a:spcPct val="104200"/>
                        </a:lnSpc>
                      </a:pPr>
                      <a:r>
                        <a:rPr lang="ru-RU" sz="1050" spc="0" baseline="0" dirty="0" smtClean="0">
                          <a:solidFill>
                            <a:srgbClr val="221815"/>
                          </a:solidFill>
                          <a:latin typeface="+mn-lt"/>
                          <a:ea typeface="+mn-ea"/>
                          <a:cs typeface="SimSun"/>
                        </a:rPr>
                        <a:t>Для очистки от накипи теплообменника </a:t>
                      </a:r>
                      <a:r>
                        <a:rPr lang="ru-RU" sz="1050" spc="0" baseline="0" dirty="0" err="1" smtClean="0">
                          <a:solidFill>
                            <a:srgbClr val="221815"/>
                          </a:solidFill>
                          <a:latin typeface="+mn-lt"/>
                          <a:ea typeface="+mn-ea"/>
                          <a:cs typeface="SimSun"/>
                        </a:rPr>
                        <a:t>водовоздушного</a:t>
                      </a:r>
                      <a:r>
                        <a:rPr lang="ru-RU" sz="1050" spc="0" baseline="0" dirty="0" smtClean="0">
                          <a:solidFill>
                            <a:srgbClr val="221815"/>
                          </a:solidFill>
                          <a:latin typeface="+mn-lt"/>
                          <a:ea typeface="+mn-ea"/>
                          <a:cs typeface="SimSun"/>
                        </a:rPr>
                        <a:t> охладителя из углеродистой стали с оцинкованной </a:t>
                      </a:r>
                      <a:r>
                        <a:rPr lang="ru-RU" sz="1050" spc="0" baseline="0" smtClean="0">
                          <a:solidFill>
                            <a:srgbClr val="221815"/>
                          </a:solidFill>
                          <a:latin typeface="+mn-lt"/>
                          <a:ea typeface="+mn-ea"/>
                          <a:cs typeface="SimSun"/>
                        </a:rPr>
                        <a:t>поверхностью.</a:t>
                      </a:r>
                      <a:endParaRPr lang="ru-RU" sz="1050" spc="0" baseline="0">
                        <a:solidFill>
                          <a:srgbClr val="221815"/>
                        </a:solidFill>
                        <a:latin typeface="+mn-lt"/>
                        <a:ea typeface="+mn-ea"/>
                        <a:cs typeface="SimSun"/>
                      </a:endParaRPr>
                    </a:p>
                  </a:txBody>
                  <a:tcPr marL="0" marR="0" marT="7556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374241">
                <a:tc>
                  <a:txBody>
                    <a:bodyPr/>
                    <a:lstStyle/>
                    <a:p>
                      <a:pPr marL="67310">
                        <a:lnSpc>
                          <a:spcPct val="100000"/>
                        </a:lnSpc>
                        <a:spcBef>
                          <a:spcPts val="40"/>
                        </a:spcBef>
                      </a:pPr>
                      <a:r>
                        <a:rPr lang="en-US" sz="1050" spc="0" baseline="0" dirty="0" smtClean="0">
                          <a:solidFill>
                            <a:srgbClr val="221815"/>
                          </a:solidFill>
                          <a:latin typeface="+mn-lt"/>
                          <a:ea typeface="+mn-ea"/>
                          <a:cs typeface="SimSun"/>
                        </a:rPr>
                        <a:t>LX-096 </a:t>
                      </a:r>
                      <a:r>
                        <a:rPr lang="ru-RU" sz="1050" spc="0" baseline="0" dirty="0" smtClean="0">
                          <a:solidFill>
                            <a:srgbClr val="221815"/>
                          </a:solidFill>
                          <a:latin typeface="+mn-lt"/>
                          <a:ea typeface="+mn-ea"/>
                          <a:cs typeface="SimSun"/>
                        </a:rPr>
                        <a:t>Очиститель </a:t>
                      </a:r>
                      <a:r>
                        <a:rPr lang="ru-RU" sz="1050" spc="0" baseline="0" smtClean="0">
                          <a:solidFill>
                            <a:srgbClr val="221815"/>
                          </a:solidFill>
                          <a:latin typeface="+mn-lt"/>
                          <a:ea typeface="+mn-ea"/>
                          <a:cs typeface="SimSun"/>
                        </a:rPr>
                        <a:t>труб нагревателя</a:t>
                      </a:r>
                      <a:endParaRPr lang="ru-RU" sz="1050" spc="0" baseline="0">
                        <a:solidFill>
                          <a:srgbClr val="221815"/>
                        </a:solidFill>
                        <a:latin typeface="+mn-lt"/>
                        <a:ea typeface="+mn-ea"/>
                        <a:cs typeface="SimSun"/>
                      </a:endParaRPr>
                    </a:p>
                  </a:txBody>
                  <a:tcPr marL="0" marR="0" marT="7937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139065" marR="1700530">
                        <a:lnSpc>
                          <a:spcPct val="104200"/>
                        </a:lnSpc>
                        <a:spcBef>
                          <a:spcPts val="320"/>
                        </a:spcBef>
                      </a:pPr>
                      <a:r>
                        <a:rPr lang="ru-RU" sz="1050" spc="0" baseline="0" dirty="0" smtClean="0">
                          <a:solidFill>
                            <a:srgbClr val="221815"/>
                          </a:solidFill>
                          <a:latin typeface="+mn-lt"/>
                          <a:ea typeface="+mn-ea"/>
                          <a:cs typeface="SimSun"/>
                        </a:rPr>
                        <a:t>Для очистки от накипи наружной поверхности нагревателя.</a:t>
                      </a:r>
                      <a:endParaRPr lang="ru-RU" sz="1050" spc="0" baseline="0" dirty="0">
                        <a:solidFill>
                          <a:srgbClr val="221815"/>
                        </a:solidFill>
                        <a:latin typeface="+mn-lt"/>
                        <a:ea typeface="+mn-ea"/>
                        <a:cs typeface="SimSun"/>
                      </a:endParaRPr>
                    </a:p>
                  </a:txBody>
                  <a:tcPr marL="0" marR="0" marT="4064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bl>
          </a:graphicData>
        </a:graphic>
      </p:graphicFrame>
      <p:sp>
        <p:nvSpPr>
          <p:cNvPr id="20" name="object 20"/>
          <p:cNvSpPr txBox="1"/>
          <p:nvPr/>
        </p:nvSpPr>
        <p:spPr>
          <a:xfrm>
            <a:off x="8170081" y="1447289"/>
            <a:ext cx="3162300" cy="228268"/>
          </a:xfrm>
          <a:prstGeom prst="rect">
            <a:avLst/>
          </a:prstGeom>
        </p:spPr>
        <p:txBody>
          <a:bodyPr vert="horz" wrap="square" lIns="0" tIns="12700" rIns="0" bIns="0" rtlCol="0">
            <a:spAutoFit/>
          </a:bodyPr>
          <a:lstStyle/>
          <a:p>
            <a:pPr marL="12700">
              <a:lnSpc>
                <a:spcPct val="100000"/>
              </a:lnSpc>
              <a:spcBef>
                <a:spcPts val="100"/>
              </a:spcBef>
            </a:pPr>
            <a:r>
              <a:rPr lang="ru-RU" sz="1400" b="1" dirty="0" smtClean="0">
                <a:solidFill>
                  <a:srgbClr val="007FC5"/>
                </a:solidFill>
                <a:cs typeface="SimSun"/>
              </a:rPr>
              <a:t>Серия промышленных очистителей</a:t>
            </a:r>
            <a:endParaRPr lang="ru-RU" sz="1400" b="1" dirty="0">
              <a:solidFill>
                <a:srgbClr val="007FC5"/>
              </a:solidFill>
              <a:cs typeface="SimSun"/>
            </a:endParaRPr>
          </a:p>
        </p:txBody>
      </p:sp>
      <p:graphicFrame>
        <p:nvGraphicFramePr>
          <p:cNvPr id="21" name="object 21"/>
          <p:cNvGraphicFramePr>
            <a:graphicFrameLocks noGrp="1"/>
          </p:cNvGraphicFramePr>
          <p:nvPr/>
        </p:nvGraphicFramePr>
        <p:xfrm>
          <a:off x="399013" y="6748957"/>
          <a:ext cx="6372225" cy="2377662"/>
        </p:xfrm>
        <a:graphic>
          <a:graphicData uri="http://schemas.openxmlformats.org/drawingml/2006/table">
            <a:tbl>
              <a:tblPr firstRow="1" bandRow="1">
                <a:tableStyleId>{2D5ABB26-0587-4C30-8999-92F81FD0307C}</a:tableStyleId>
              </a:tblPr>
              <a:tblGrid>
                <a:gridCol w="3080787"/>
                <a:gridCol w="3291438"/>
              </a:tblGrid>
              <a:tr h="404638">
                <a:tc>
                  <a:txBody>
                    <a:bodyPr/>
                    <a:lstStyle/>
                    <a:p>
                      <a:pPr marL="85725">
                        <a:lnSpc>
                          <a:spcPct val="100000"/>
                        </a:lnSpc>
                        <a:spcBef>
                          <a:spcPts val="40"/>
                        </a:spcBef>
                      </a:pPr>
                      <a:r>
                        <a:rPr lang="ru-RU" sz="1050" spc="0" baseline="0" dirty="0" smtClean="0">
                          <a:solidFill>
                            <a:srgbClr val="221815"/>
                          </a:solidFill>
                          <a:latin typeface="+mn-lt"/>
                          <a:cs typeface="SimSun"/>
                        </a:rPr>
                        <a:t>LX-H011 Очиститель от тяжелых нефтяных загрязнений (на водной основе)</a:t>
                      </a:r>
                      <a:endParaRPr sz="1050" spc="0" baseline="0">
                        <a:latin typeface="+mn-lt"/>
                        <a:cs typeface="SimSun"/>
                      </a:endParaRPr>
                    </a:p>
                  </a:txBody>
                  <a:tcPr marL="0" marR="0" marT="9461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0">
                        <a:lnSpc>
                          <a:spcPct val="100000"/>
                        </a:lnSpc>
                        <a:spcBef>
                          <a:spcPts val="0"/>
                        </a:spcBef>
                      </a:pPr>
                      <a:endParaRPr sz="1050" spc="0" baseline="0">
                        <a:latin typeface="+mn-lt"/>
                        <a:cs typeface="Times New Roman"/>
                      </a:endParaRPr>
                    </a:p>
                    <a:p>
                      <a:pPr marL="0" marR="1927860" defTabSz="0">
                        <a:lnSpc>
                          <a:spcPct val="100000"/>
                        </a:lnSpc>
                        <a:spcBef>
                          <a:spcPts val="0"/>
                        </a:spcBef>
                      </a:pPr>
                      <a:r>
                        <a:rPr lang="ru-RU" sz="1050" spc="0" baseline="0" dirty="0" smtClean="0">
                          <a:solidFill>
                            <a:srgbClr val="221815"/>
                          </a:solidFill>
                          <a:latin typeface="+mn-lt"/>
                          <a:cs typeface="SimSun"/>
                        </a:rPr>
                        <a:t>Эффективно удаляет тяжелые нефтяные шламы</a:t>
                      </a:r>
                      <a:endParaRPr sz="1050" spc="0" baseline="0">
                        <a:latin typeface="+mn-lt"/>
                        <a:cs typeface="SimSun"/>
                      </a:endParaRPr>
                    </a:p>
                  </a:txBody>
                  <a:tcPr marL="0" marR="0" marT="63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404886">
                <a:tc>
                  <a:txBody>
                    <a:bodyPr/>
                    <a:lstStyle/>
                    <a:p>
                      <a:pPr marL="85725">
                        <a:lnSpc>
                          <a:spcPct val="100000"/>
                        </a:lnSpc>
                        <a:spcBef>
                          <a:spcPts val="40"/>
                        </a:spcBef>
                      </a:pPr>
                      <a:r>
                        <a:rPr lang="ru-RU" sz="1050" spc="0" baseline="0" dirty="0" smtClean="0">
                          <a:solidFill>
                            <a:srgbClr val="221815"/>
                          </a:solidFill>
                          <a:latin typeface="+mn-lt"/>
                          <a:cs typeface="SimSun"/>
                        </a:rPr>
                        <a:t>LX-C012 Дезодорирующее чистящее средство (на масляной основе)</a:t>
                      </a:r>
                      <a:endParaRPr sz="1050" spc="0" baseline="0">
                        <a:latin typeface="+mn-lt"/>
                        <a:cs typeface="SimSun"/>
                      </a:endParaRPr>
                    </a:p>
                  </a:txBody>
                  <a:tcPr marL="0" marR="0" marT="7112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0" marR="1927860">
                        <a:lnSpc>
                          <a:spcPct val="100000"/>
                        </a:lnSpc>
                        <a:spcBef>
                          <a:spcPts val="0"/>
                        </a:spcBef>
                      </a:pPr>
                      <a:r>
                        <a:rPr lang="ru-RU" sz="1050" spc="0" baseline="0" dirty="0" smtClean="0">
                          <a:solidFill>
                            <a:srgbClr val="221815"/>
                          </a:solidFill>
                          <a:latin typeface="+mn-lt"/>
                          <a:cs typeface="SimSun"/>
                        </a:rPr>
                        <a:t>Эффективно удаляет тяжелые нефтяные шламы</a:t>
                      </a:r>
                      <a:endParaRPr sz="1050" spc="0" baseline="0">
                        <a:latin typeface="+mn-lt"/>
                        <a:cs typeface="SimSun"/>
                      </a:endParaRPr>
                    </a:p>
                  </a:txBody>
                  <a:tcPr marL="0" marR="0" marT="5651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381000">
                <a:tc>
                  <a:txBody>
                    <a:bodyPr/>
                    <a:lstStyle/>
                    <a:p>
                      <a:pPr marL="85725">
                        <a:lnSpc>
                          <a:spcPct val="100000"/>
                        </a:lnSpc>
                        <a:spcBef>
                          <a:spcPts val="40"/>
                        </a:spcBef>
                      </a:pPr>
                      <a:r>
                        <a:rPr lang="ru-RU" sz="1050" spc="0" baseline="0" dirty="0" smtClean="0">
                          <a:solidFill>
                            <a:srgbClr val="221815"/>
                          </a:solidFill>
                          <a:latin typeface="+mn-lt"/>
                          <a:cs typeface="SimSun"/>
                        </a:rPr>
                        <a:t>LX-612 Дезодорант (газовая и водная фазы)</a:t>
                      </a:r>
                      <a:endParaRPr sz="1050" spc="0" baseline="0">
                        <a:latin typeface="+mn-lt"/>
                        <a:cs typeface="SimSun"/>
                      </a:endParaRPr>
                    </a:p>
                  </a:txBody>
                  <a:tcPr marL="0" marR="0" marT="4699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0" marR="172720">
                        <a:lnSpc>
                          <a:spcPct val="100000"/>
                        </a:lnSpc>
                        <a:spcBef>
                          <a:spcPts val="0"/>
                        </a:spcBef>
                      </a:pPr>
                      <a:r>
                        <a:rPr lang="ru-RU" sz="1050" spc="0" baseline="0" dirty="0" smtClean="0">
                          <a:solidFill>
                            <a:srgbClr val="221815"/>
                          </a:solidFill>
                          <a:latin typeface="+mn-lt"/>
                          <a:cs typeface="SimSun"/>
                        </a:rPr>
                        <a:t>Эффективно удаляет меркаптан, H2S и другие вещества с неприятным запахом.</a:t>
                      </a:r>
                      <a:endParaRPr sz="1050" spc="0" baseline="0">
                        <a:latin typeface="+mn-lt"/>
                        <a:cs typeface="SimSun"/>
                      </a:endParaRPr>
                    </a:p>
                  </a:txBody>
                  <a:tcPr marL="0" marR="0" marT="3810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384262">
                <a:tc>
                  <a:txBody>
                    <a:bodyPr/>
                    <a:lstStyle/>
                    <a:p>
                      <a:pPr marL="85725" marR="1358265">
                        <a:lnSpc>
                          <a:spcPct val="104200"/>
                        </a:lnSpc>
                        <a:spcBef>
                          <a:spcPts val="330"/>
                        </a:spcBef>
                      </a:pPr>
                      <a:r>
                        <a:rPr lang="ru-RU" sz="1050" spc="0" baseline="0" dirty="0" err="1" smtClean="0">
                          <a:solidFill>
                            <a:srgbClr val="221815"/>
                          </a:solidFill>
                          <a:latin typeface="+mn-lt"/>
                          <a:cs typeface="SimSun"/>
                        </a:rPr>
                        <a:t>Пассиватор</a:t>
                      </a:r>
                      <a:r>
                        <a:rPr lang="ru-RU" sz="1050" spc="0" baseline="0" dirty="0" smtClean="0">
                          <a:solidFill>
                            <a:srgbClr val="221815"/>
                          </a:solidFill>
                          <a:latin typeface="+mn-lt"/>
                          <a:cs typeface="SimSun"/>
                        </a:rPr>
                        <a:t> </a:t>
                      </a:r>
                      <a:r>
                        <a:rPr lang="en-US" sz="1050" spc="0" baseline="0" dirty="0" smtClean="0">
                          <a:solidFill>
                            <a:srgbClr val="221815"/>
                          </a:solidFill>
                          <a:latin typeface="+mn-lt"/>
                          <a:cs typeface="SimSun"/>
                        </a:rPr>
                        <a:t>LX-723 </a:t>
                      </a:r>
                      <a:r>
                        <a:rPr lang="en-US" sz="1050" spc="0" baseline="0" dirty="0" err="1" smtClean="0">
                          <a:solidFill>
                            <a:srgbClr val="221815"/>
                          </a:solidFill>
                          <a:latin typeface="+mn-lt"/>
                          <a:cs typeface="SimSun"/>
                        </a:rPr>
                        <a:t>FeS</a:t>
                      </a:r>
                      <a:endParaRPr sz="1050" spc="0" baseline="0">
                        <a:latin typeface="+mn-lt"/>
                        <a:cs typeface="SimSun"/>
                      </a:endParaRPr>
                    </a:p>
                  </a:txBody>
                  <a:tcPr marL="0" marR="0" marT="41910"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0" marR="1153795">
                        <a:lnSpc>
                          <a:spcPct val="100000"/>
                        </a:lnSpc>
                        <a:spcBef>
                          <a:spcPts val="0"/>
                        </a:spcBef>
                      </a:pPr>
                      <a:r>
                        <a:rPr lang="ru-RU" sz="1050" spc="0" baseline="0" dirty="0" smtClean="0">
                          <a:solidFill>
                            <a:srgbClr val="221815"/>
                          </a:solidFill>
                          <a:latin typeface="+mn-lt"/>
                          <a:cs typeface="SimSun"/>
                        </a:rPr>
                        <a:t>Эффективно удаляет </a:t>
                      </a:r>
                      <a:r>
                        <a:rPr lang="ru-RU" sz="1050" spc="0" baseline="0" dirty="0" err="1" smtClean="0">
                          <a:solidFill>
                            <a:srgbClr val="221815"/>
                          </a:solidFill>
                          <a:latin typeface="+mn-lt"/>
                          <a:cs typeface="SimSun"/>
                        </a:rPr>
                        <a:t>FeS</a:t>
                      </a:r>
                      <a:r>
                        <a:rPr lang="ru-RU" sz="1050" spc="0" baseline="0" dirty="0" smtClean="0">
                          <a:solidFill>
                            <a:srgbClr val="221815"/>
                          </a:solidFill>
                          <a:latin typeface="+mn-lt"/>
                          <a:cs typeface="SimSun"/>
                        </a:rPr>
                        <a:t> и легковоспламеняющиеся вещества.</a:t>
                      </a:r>
                      <a:endParaRPr sz="1000" spc="0" baseline="0">
                        <a:latin typeface="+mn-lt"/>
                        <a:cs typeface="SimSun"/>
                      </a:endParaRPr>
                    </a:p>
                  </a:txBody>
                  <a:tcPr marL="0" marR="0" marT="3111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r h="435110">
                <a:tc>
                  <a:txBody>
                    <a:bodyPr/>
                    <a:lstStyle/>
                    <a:p>
                      <a:pPr marL="85725">
                        <a:lnSpc>
                          <a:spcPct val="100000"/>
                        </a:lnSpc>
                        <a:spcBef>
                          <a:spcPts val="40"/>
                        </a:spcBef>
                      </a:pPr>
                      <a:r>
                        <a:rPr lang="ru-RU" sz="1050" spc="0" baseline="0" dirty="0" smtClean="0">
                          <a:solidFill>
                            <a:srgbClr val="221815"/>
                          </a:solidFill>
                          <a:latin typeface="+mn-lt"/>
                          <a:cs typeface="SimSun"/>
                        </a:rPr>
                        <a:t>LX-531 Средство для удаления кокса</a:t>
                      </a:r>
                      <a:endParaRPr sz="1050" spc="0" baseline="0">
                        <a:latin typeface="+mn-lt"/>
                        <a:cs typeface="SimSun"/>
                      </a:endParaRPr>
                    </a:p>
                  </a:txBody>
                  <a:tcPr marL="0" marR="0" marT="6921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c>
                  <a:txBody>
                    <a:bodyPr/>
                    <a:lstStyle/>
                    <a:p>
                      <a:pPr marL="0" marR="71755">
                        <a:lnSpc>
                          <a:spcPct val="100000"/>
                        </a:lnSpc>
                        <a:spcBef>
                          <a:spcPts val="0"/>
                        </a:spcBef>
                      </a:pPr>
                      <a:r>
                        <a:rPr lang="ru-RU" sz="1000" spc="0" baseline="0" dirty="0" smtClean="0">
                          <a:solidFill>
                            <a:srgbClr val="221815"/>
                          </a:solidFill>
                          <a:latin typeface="+mn-lt"/>
                          <a:cs typeface="SimSun"/>
                        </a:rPr>
                        <a:t>Для очистки от кокса, образующегося в результате изменения температуры и накопления при добыче нефти.</a:t>
                      </a:r>
                      <a:endParaRPr sz="1000" spc="0" baseline="0">
                        <a:latin typeface="+mn-lt"/>
                        <a:cs typeface="SimSun"/>
                      </a:endParaRPr>
                    </a:p>
                  </a:txBody>
                  <a:tcPr marL="0" marR="0" marT="19685" marB="0">
                    <a:lnL w="12700">
                      <a:solidFill>
                        <a:srgbClr val="007FC5"/>
                      </a:solidFill>
                      <a:prstDash val="solid"/>
                    </a:lnL>
                    <a:lnR w="12700">
                      <a:solidFill>
                        <a:srgbClr val="007FC5"/>
                      </a:solidFill>
                      <a:prstDash val="solid"/>
                    </a:lnR>
                    <a:lnT w="12700">
                      <a:solidFill>
                        <a:srgbClr val="007FC5"/>
                      </a:solidFill>
                      <a:prstDash val="solid"/>
                    </a:lnT>
                    <a:lnB w="12700">
                      <a:solidFill>
                        <a:srgbClr val="007FC5"/>
                      </a:solidFill>
                      <a:prstDash val="solid"/>
                    </a:lnB>
                  </a:tcPr>
                </a:tc>
              </a:tr>
            </a:tbl>
          </a:graphicData>
        </a:graphic>
      </p:graphicFrame>
      <p:sp>
        <p:nvSpPr>
          <p:cNvPr id="22" name="object 22"/>
          <p:cNvSpPr txBox="1"/>
          <p:nvPr/>
        </p:nvSpPr>
        <p:spPr>
          <a:xfrm>
            <a:off x="355600" y="6229350"/>
            <a:ext cx="6125877" cy="228268"/>
          </a:xfrm>
          <a:prstGeom prst="rect">
            <a:avLst/>
          </a:prstGeom>
        </p:spPr>
        <p:txBody>
          <a:bodyPr vert="horz" wrap="square" lIns="0" tIns="12700" rIns="0" bIns="0" rtlCol="0">
            <a:spAutoFit/>
          </a:bodyPr>
          <a:lstStyle/>
          <a:p>
            <a:pPr marL="12700">
              <a:lnSpc>
                <a:spcPct val="100000"/>
              </a:lnSpc>
              <a:spcBef>
                <a:spcPts val="100"/>
              </a:spcBef>
            </a:pPr>
            <a:r>
              <a:rPr lang="ru-RU" sz="1400" b="1" dirty="0" smtClean="0">
                <a:solidFill>
                  <a:srgbClr val="007FC5"/>
                </a:solidFill>
                <a:cs typeface="SimSun"/>
              </a:rPr>
              <a:t>Серия продуктов для нефтеперерабатывающих устройств</a:t>
            </a:r>
            <a:endParaRPr sz="1400" b="1">
              <a:cs typeface="SimSun"/>
            </a:endParaRPr>
          </a:p>
        </p:txBody>
      </p:sp>
      <p:grpSp>
        <p:nvGrpSpPr>
          <p:cNvPr id="23" name="object 23"/>
          <p:cNvGrpSpPr/>
          <p:nvPr/>
        </p:nvGrpSpPr>
        <p:grpSpPr>
          <a:xfrm>
            <a:off x="559346" y="1533715"/>
            <a:ext cx="6175375" cy="3804285"/>
            <a:chOff x="559346" y="1533715"/>
            <a:chExt cx="6175375" cy="3804285"/>
          </a:xfrm>
        </p:grpSpPr>
        <p:sp>
          <p:nvSpPr>
            <p:cNvPr id="24" name="object 24"/>
            <p:cNvSpPr/>
            <p:nvPr/>
          </p:nvSpPr>
          <p:spPr>
            <a:xfrm>
              <a:off x="2105117" y="1533721"/>
              <a:ext cx="0" cy="3794125"/>
            </a:xfrm>
            <a:custGeom>
              <a:avLst/>
              <a:gdLst/>
              <a:ahLst/>
              <a:cxnLst/>
              <a:rect l="l" t="t" r="r" b="b"/>
              <a:pathLst>
                <a:path h="3794125">
                  <a:moveTo>
                    <a:pt x="0" y="0"/>
                  </a:moveTo>
                  <a:lnTo>
                    <a:pt x="0" y="3793553"/>
                  </a:lnTo>
                </a:path>
              </a:pathLst>
            </a:custGeom>
            <a:ln w="12700">
              <a:solidFill>
                <a:srgbClr val="CACACB"/>
              </a:solidFill>
            </a:ln>
          </p:spPr>
          <p:txBody>
            <a:bodyPr wrap="square" lIns="0" tIns="0" rIns="0" bIns="0" rtlCol="0"/>
            <a:lstStyle/>
            <a:p>
              <a:endParaRPr/>
            </a:p>
          </p:txBody>
        </p:sp>
        <p:sp>
          <p:nvSpPr>
            <p:cNvPr id="25" name="object 25"/>
            <p:cNvSpPr/>
            <p:nvPr/>
          </p:nvSpPr>
          <p:spPr>
            <a:xfrm>
              <a:off x="5350247" y="1533721"/>
              <a:ext cx="0" cy="3794125"/>
            </a:xfrm>
            <a:custGeom>
              <a:avLst/>
              <a:gdLst/>
              <a:ahLst/>
              <a:cxnLst/>
              <a:rect l="l" t="t" r="r" b="b"/>
              <a:pathLst>
                <a:path h="3794125">
                  <a:moveTo>
                    <a:pt x="0" y="0"/>
                  </a:moveTo>
                  <a:lnTo>
                    <a:pt x="0" y="3793553"/>
                  </a:lnTo>
                </a:path>
              </a:pathLst>
            </a:custGeom>
            <a:ln w="12700">
              <a:solidFill>
                <a:srgbClr val="CACACB"/>
              </a:solidFill>
            </a:ln>
          </p:spPr>
          <p:txBody>
            <a:bodyPr wrap="square" lIns="0" tIns="0" rIns="0" bIns="0" rtlCol="0"/>
            <a:lstStyle/>
            <a:p>
              <a:endParaRPr/>
            </a:p>
          </p:txBody>
        </p:sp>
        <p:sp>
          <p:nvSpPr>
            <p:cNvPr id="26" name="object 26"/>
            <p:cNvSpPr/>
            <p:nvPr/>
          </p:nvSpPr>
          <p:spPr>
            <a:xfrm>
              <a:off x="3750047" y="1533721"/>
              <a:ext cx="0" cy="3794125"/>
            </a:xfrm>
            <a:custGeom>
              <a:avLst/>
              <a:gdLst/>
              <a:ahLst/>
              <a:cxnLst/>
              <a:rect l="l" t="t" r="r" b="b"/>
              <a:pathLst>
                <a:path h="3794125">
                  <a:moveTo>
                    <a:pt x="0" y="0"/>
                  </a:moveTo>
                  <a:lnTo>
                    <a:pt x="0" y="3793553"/>
                  </a:lnTo>
                </a:path>
              </a:pathLst>
            </a:custGeom>
            <a:ln w="12700">
              <a:solidFill>
                <a:srgbClr val="CACACB"/>
              </a:solidFill>
            </a:ln>
          </p:spPr>
          <p:txBody>
            <a:bodyPr wrap="square" lIns="0" tIns="0" rIns="0" bIns="0" rtlCol="0"/>
            <a:lstStyle/>
            <a:p>
              <a:endParaRPr/>
            </a:p>
          </p:txBody>
        </p:sp>
        <p:sp>
          <p:nvSpPr>
            <p:cNvPr id="27" name="object 27"/>
            <p:cNvSpPr/>
            <p:nvPr/>
          </p:nvSpPr>
          <p:spPr>
            <a:xfrm>
              <a:off x="559346" y="4079458"/>
              <a:ext cx="6175375" cy="0"/>
            </a:xfrm>
            <a:custGeom>
              <a:avLst/>
              <a:gdLst/>
              <a:ahLst/>
              <a:cxnLst/>
              <a:rect l="l" t="t" r="r" b="b"/>
              <a:pathLst>
                <a:path w="6175375">
                  <a:moveTo>
                    <a:pt x="0" y="0"/>
                  </a:moveTo>
                  <a:lnTo>
                    <a:pt x="6175121" y="0"/>
                  </a:lnTo>
                </a:path>
              </a:pathLst>
            </a:custGeom>
            <a:ln w="12700">
              <a:solidFill>
                <a:srgbClr val="CACACB"/>
              </a:solidFill>
            </a:ln>
          </p:spPr>
          <p:txBody>
            <a:bodyPr wrap="square" lIns="0" tIns="0" rIns="0" bIns="0" rtlCol="0"/>
            <a:lstStyle/>
            <a:p>
              <a:endParaRPr/>
            </a:p>
          </p:txBody>
        </p:sp>
        <p:sp>
          <p:nvSpPr>
            <p:cNvPr id="28" name="object 28"/>
            <p:cNvSpPr/>
            <p:nvPr/>
          </p:nvSpPr>
          <p:spPr>
            <a:xfrm>
              <a:off x="559346" y="2817191"/>
              <a:ext cx="6175375" cy="0"/>
            </a:xfrm>
            <a:custGeom>
              <a:avLst/>
              <a:gdLst/>
              <a:ahLst/>
              <a:cxnLst/>
              <a:rect l="l" t="t" r="r" b="b"/>
              <a:pathLst>
                <a:path w="6175375">
                  <a:moveTo>
                    <a:pt x="0" y="0"/>
                  </a:moveTo>
                  <a:lnTo>
                    <a:pt x="6175121" y="0"/>
                  </a:lnTo>
                </a:path>
              </a:pathLst>
            </a:custGeom>
            <a:ln w="12700">
              <a:solidFill>
                <a:srgbClr val="CACACB"/>
              </a:solidFill>
            </a:ln>
          </p:spPr>
          <p:txBody>
            <a:bodyPr wrap="square" lIns="0" tIns="0" rIns="0" bIns="0" rtlCol="0"/>
            <a:lstStyle/>
            <a:p>
              <a:endParaRPr/>
            </a:p>
          </p:txBody>
        </p:sp>
        <p:sp>
          <p:nvSpPr>
            <p:cNvPr id="29" name="object 29"/>
            <p:cNvSpPr/>
            <p:nvPr/>
          </p:nvSpPr>
          <p:spPr>
            <a:xfrm>
              <a:off x="2105113" y="1533715"/>
              <a:ext cx="1645285" cy="1283970"/>
            </a:xfrm>
            <a:custGeom>
              <a:avLst/>
              <a:gdLst/>
              <a:ahLst/>
              <a:cxnLst/>
              <a:rect l="l" t="t" r="r" b="b"/>
              <a:pathLst>
                <a:path w="1645285" h="1283970">
                  <a:moveTo>
                    <a:pt x="1644929" y="0"/>
                  </a:moveTo>
                  <a:lnTo>
                    <a:pt x="0" y="0"/>
                  </a:lnTo>
                  <a:lnTo>
                    <a:pt x="0" y="1283474"/>
                  </a:lnTo>
                  <a:lnTo>
                    <a:pt x="1644929" y="1283474"/>
                  </a:lnTo>
                  <a:lnTo>
                    <a:pt x="1644929" y="0"/>
                  </a:lnTo>
                  <a:close/>
                </a:path>
              </a:pathLst>
            </a:custGeom>
            <a:solidFill>
              <a:srgbClr val="933386">
                <a:alpha val="9999"/>
              </a:srgbClr>
            </a:solidFill>
          </p:spPr>
          <p:txBody>
            <a:bodyPr wrap="square" lIns="0" tIns="0" rIns="0" bIns="0" rtlCol="0"/>
            <a:lstStyle/>
            <a:p>
              <a:endParaRPr/>
            </a:p>
          </p:txBody>
        </p:sp>
        <p:sp>
          <p:nvSpPr>
            <p:cNvPr id="30" name="object 30"/>
            <p:cNvSpPr/>
            <p:nvPr/>
          </p:nvSpPr>
          <p:spPr>
            <a:xfrm>
              <a:off x="559346" y="1533715"/>
              <a:ext cx="1540510" cy="1283970"/>
            </a:xfrm>
            <a:custGeom>
              <a:avLst/>
              <a:gdLst/>
              <a:ahLst/>
              <a:cxnLst/>
              <a:rect l="l" t="t" r="r" b="b"/>
              <a:pathLst>
                <a:path w="1540510" h="1283970">
                  <a:moveTo>
                    <a:pt x="1540179" y="0"/>
                  </a:moveTo>
                  <a:lnTo>
                    <a:pt x="0" y="0"/>
                  </a:lnTo>
                  <a:lnTo>
                    <a:pt x="0" y="1283474"/>
                  </a:lnTo>
                  <a:lnTo>
                    <a:pt x="1540179" y="1283474"/>
                  </a:lnTo>
                  <a:lnTo>
                    <a:pt x="1540179" y="0"/>
                  </a:lnTo>
                  <a:close/>
                </a:path>
              </a:pathLst>
            </a:custGeom>
            <a:solidFill>
              <a:srgbClr val="F8B62D">
                <a:alpha val="19999"/>
              </a:srgbClr>
            </a:solidFill>
          </p:spPr>
          <p:txBody>
            <a:bodyPr wrap="square" lIns="0" tIns="0" rIns="0" bIns="0" rtlCol="0"/>
            <a:lstStyle/>
            <a:p>
              <a:endParaRPr/>
            </a:p>
          </p:txBody>
        </p:sp>
        <p:sp>
          <p:nvSpPr>
            <p:cNvPr id="31" name="object 31"/>
            <p:cNvSpPr/>
            <p:nvPr/>
          </p:nvSpPr>
          <p:spPr>
            <a:xfrm>
              <a:off x="3750043" y="2831604"/>
              <a:ext cx="1600200" cy="1248410"/>
            </a:xfrm>
            <a:custGeom>
              <a:avLst/>
              <a:gdLst/>
              <a:ahLst/>
              <a:cxnLst/>
              <a:rect l="l" t="t" r="r" b="b"/>
              <a:pathLst>
                <a:path w="1600200" h="1248410">
                  <a:moveTo>
                    <a:pt x="1600200" y="0"/>
                  </a:moveTo>
                  <a:lnTo>
                    <a:pt x="0" y="0"/>
                  </a:lnTo>
                  <a:lnTo>
                    <a:pt x="0" y="1247851"/>
                  </a:lnTo>
                  <a:lnTo>
                    <a:pt x="1600200" y="1247851"/>
                  </a:lnTo>
                  <a:lnTo>
                    <a:pt x="1600200" y="0"/>
                  </a:lnTo>
                  <a:close/>
                </a:path>
              </a:pathLst>
            </a:custGeom>
            <a:solidFill>
              <a:srgbClr val="F8B62D">
                <a:alpha val="9999"/>
              </a:srgbClr>
            </a:solidFill>
          </p:spPr>
          <p:txBody>
            <a:bodyPr wrap="square" lIns="0" tIns="0" rIns="0" bIns="0" rtlCol="0"/>
            <a:lstStyle/>
            <a:p>
              <a:endParaRPr/>
            </a:p>
          </p:txBody>
        </p:sp>
        <p:sp>
          <p:nvSpPr>
            <p:cNvPr id="32" name="object 32"/>
            <p:cNvSpPr/>
            <p:nvPr/>
          </p:nvSpPr>
          <p:spPr>
            <a:xfrm>
              <a:off x="3759022" y="1533715"/>
              <a:ext cx="1591310" cy="1283970"/>
            </a:xfrm>
            <a:custGeom>
              <a:avLst/>
              <a:gdLst/>
              <a:ahLst/>
              <a:cxnLst/>
              <a:rect l="l" t="t" r="r" b="b"/>
              <a:pathLst>
                <a:path w="1591310" h="1283970">
                  <a:moveTo>
                    <a:pt x="1591221" y="0"/>
                  </a:moveTo>
                  <a:lnTo>
                    <a:pt x="0" y="0"/>
                  </a:lnTo>
                  <a:lnTo>
                    <a:pt x="0" y="1283474"/>
                  </a:lnTo>
                  <a:lnTo>
                    <a:pt x="1591221" y="1283474"/>
                  </a:lnTo>
                  <a:lnTo>
                    <a:pt x="1591221" y="0"/>
                  </a:lnTo>
                  <a:close/>
                </a:path>
              </a:pathLst>
            </a:custGeom>
            <a:solidFill>
              <a:srgbClr val="F7F8F8">
                <a:alpha val="25000"/>
              </a:srgbClr>
            </a:solidFill>
          </p:spPr>
          <p:txBody>
            <a:bodyPr wrap="square" lIns="0" tIns="0" rIns="0" bIns="0" rtlCol="0"/>
            <a:lstStyle/>
            <a:p>
              <a:endParaRPr/>
            </a:p>
          </p:txBody>
        </p:sp>
        <p:sp>
          <p:nvSpPr>
            <p:cNvPr id="33" name="object 33"/>
            <p:cNvSpPr/>
            <p:nvPr/>
          </p:nvSpPr>
          <p:spPr>
            <a:xfrm>
              <a:off x="2099525" y="4089387"/>
              <a:ext cx="1651000" cy="1248410"/>
            </a:xfrm>
            <a:custGeom>
              <a:avLst/>
              <a:gdLst/>
              <a:ahLst/>
              <a:cxnLst/>
              <a:rect l="l" t="t" r="r" b="b"/>
              <a:pathLst>
                <a:path w="1651000" h="1248410">
                  <a:moveTo>
                    <a:pt x="1650517" y="0"/>
                  </a:moveTo>
                  <a:lnTo>
                    <a:pt x="0" y="0"/>
                  </a:lnTo>
                  <a:lnTo>
                    <a:pt x="0" y="1248028"/>
                  </a:lnTo>
                  <a:lnTo>
                    <a:pt x="1650517" y="1248028"/>
                  </a:lnTo>
                  <a:lnTo>
                    <a:pt x="1650517" y="0"/>
                  </a:lnTo>
                  <a:close/>
                </a:path>
              </a:pathLst>
            </a:custGeom>
            <a:solidFill>
              <a:srgbClr val="F7F8F8">
                <a:alpha val="19999"/>
              </a:srgbClr>
            </a:solidFill>
          </p:spPr>
          <p:txBody>
            <a:bodyPr wrap="square" lIns="0" tIns="0" rIns="0" bIns="0" rtlCol="0"/>
            <a:lstStyle/>
            <a:p>
              <a:endParaRPr/>
            </a:p>
          </p:txBody>
        </p:sp>
      </p:grpSp>
      <p:sp>
        <p:nvSpPr>
          <p:cNvPr id="34" name="object 3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35" name="object 35"/>
          <p:cNvSpPr txBox="1"/>
          <p:nvPr/>
        </p:nvSpPr>
        <p:spPr>
          <a:xfrm>
            <a:off x="1424570" y="9669186"/>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23</a:t>
            </a:r>
            <a:endParaRPr sz="1000">
              <a:latin typeface="SimSun"/>
              <a:cs typeface="SimSun"/>
            </a:endParaRPr>
          </a:p>
        </p:txBody>
      </p:sp>
      <p:sp>
        <p:nvSpPr>
          <p:cNvPr id="36" name="object 36"/>
          <p:cNvSpPr txBox="1"/>
          <p:nvPr/>
        </p:nvSpPr>
        <p:spPr>
          <a:xfrm>
            <a:off x="13521301" y="9669186"/>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24</a:t>
            </a:r>
            <a:endParaRPr sz="1000">
              <a:latin typeface="SimSun"/>
              <a:cs typeface="SimSun"/>
            </a:endParaRPr>
          </a:p>
        </p:txBody>
      </p:sp>
      <p:sp>
        <p:nvSpPr>
          <p:cNvPr id="37" name="object 37"/>
          <p:cNvSpPr txBox="1"/>
          <p:nvPr/>
        </p:nvSpPr>
        <p:spPr>
          <a:xfrm>
            <a:off x="14016893" y="9664420"/>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655674" y="524996"/>
            <a:ext cx="4924425" cy="289823"/>
          </a:xfrm>
          <a:prstGeom prst="rect">
            <a:avLst/>
          </a:prstGeom>
        </p:spPr>
        <p:txBody>
          <a:bodyPr vert="horz" wrap="square" lIns="0" tIns="12700" rIns="0" bIns="0" rtlCol="0">
            <a:spAutoFit/>
          </a:bodyPr>
          <a:lstStyle/>
          <a:p>
            <a:pPr marL="38100">
              <a:lnSpc>
                <a:spcPct val="100000"/>
              </a:lnSpc>
              <a:spcBef>
                <a:spcPts val="100"/>
              </a:spcBef>
            </a:pPr>
            <a:r>
              <a:rPr lang="ru-RU" b="1" dirty="0" smtClean="0">
                <a:solidFill>
                  <a:srgbClr val="0093D4"/>
                </a:solidFill>
                <a:cs typeface="SimSun"/>
              </a:rPr>
              <a:t>ПАРТНЕРЫ</a:t>
            </a:r>
            <a:endParaRPr b="1">
              <a:cs typeface="SimSun"/>
            </a:endParaRPr>
          </a:p>
        </p:txBody>
      </p:sp>
      <p:pic>
        <p:nvPicPr>
          <p:cNvPr id="15" name="object 15"/>
          <p:cNvPicPr/>
          <p:nvPr/>
        </p:nvPicPr>
        <p:blipFill>
          <a:blip r:embed="rId2" cstate="email"/>
          <a:stretch>
            <a:fillRect/>
          </a:stretch>
        </p:blipFill>
        <p:spPr>
          <a:xfrm>
            <a:off x="2184400" y="3028950"/>
            <a:ext cx="583927" cy="454988"/>
          </a:xfrm>
          <a:prstGeom prst="rect">
            <a:avLst/>
          </a:prstGeom>
        </p:spPr>
      </p:pic>
      <p:pic>
        <p:nvPicPr>
          <p:cNvPr id="16" name="object 16"/>
          <p:cNvPicPr/>
          <p:nvPr/>
        </p:nvPicPr>
        <p:blipFill>
          <a:blip r:embed="rId3" cstate="email"/>
          <a:stretch>
            <a:fillRect/>
          </a:stretch>
        </p:blipFill>
        <p:spPr>
          <a:xfrm>
            <a:off x="3968674" y="3002813"/>
            <a:ext cx="421013" cy="477582"/>
          </a:xfrm>
          <a:prstGeom prst="rect">
            <a:avLst/>
          </a:prstGeom>
        </p:spPr>
      </p:pic>
      <p:pic>
        <p:nvPicPr>
          <p:cNvPr id="17" name="object 17"/>
          <p:cNvPicPr/>
          <p:nvPr/>
        </p:nvPicPr>
        <p:blipFill>
          <a:blip r:embed="rId4" cstate="email"/>
          <a:stretch>
            <a:fillRect/>
          </a:stretch>
        </p:blipFill>
        <p:spPr>
          <a:xfrm>
            <a:off x="5736130" y="2990139"/>
            <a:ext cx="435944" cy="478014"/>
          </a:xfrm>
          <a:prstGeom prst="rect">
            <a:avLst/>
          </a:prstGeom>
        </p:spPr>
      </p:pic>
      <p:pic>
        <p:nvPicPr>
          <p:cNvPr id="18" name="object 18"/>
          <p:cNvPicPr/>
          <p:nvPr/>
        </p:nvPicPr>
        <p:blipFill>
          <a:blip r:embed="rId5" cstate="print"/>
          <a:stretch>
            <a:fillRect/>
          </a:stretch>
        </p:blipFill>
        <p:spPr>
          <a:xfrm>
            <a:off x="8841940" y="3046968"/>
            <a:ext cx="503701" cy="458367"/>
          </a:xfrm>
          <a:prstGeom prst="rect">
            <a:avLst/>
          </a:prstGeom>
        </p:spPr>
      </p:pic>
      <p:pic>
        <p:nvPicPr>
          <p:cNvPr id="19" name="object 19"/>
          <p:cNvPicPr/>
          <p:nvPr/>
        </p:nvPicPr>
        <p:blipFill>
          <a:blip r:embed="rId6" cstate="print"/>
          <a:stretch>
            <a:fillRect/>
          </a:stretch>
        </p:blipFill>
        <p:spPr>
          <a:xfrm>
            <a:off x="2092086" y="3924659"/>
            <a:ext cx="804407" cy="456896"/>
          </a:xfrm>
          <a:prstGeom prst="rect">
            <a:avLst/>
          </a:prstGeom>
        </p:spPr>
      </p:pic>
      <p:pic>
        <p:nvPicPr>
          <p:cNvPr id="20" name="object 20"/>
          <p:cNvPicPr/>
          <p:nvPr/>
        </p:nvPicPr>
        <p:blipFill>
          <a:blip r:embed="rId7" cstate="email"/>
          <a:stretch>
            <a:fillRect/>
          </a:stretch>
        </p:blipFill>
        <p:spPr>
          <a:xfrm>
            <a:off x="10584833" y="3045586"/>
            <a:ext cx="509476" cy="455625"/>
          </a:xfrm>
          <a:prstGeom prst="rect">
            <a:avLst/>
          </a:prstGeom>
        </p:spPr>
      </p:pic>
      <p:pic>
        <p:nvPicPr>
          <p:cNvPr id="21" name="object 21"/>
          <p:cNvPicPr/>
          <p:nvPr/>
        </p:nvPicPr>
        <p:blipFill>
          <a:blip r:embed="rId8" cstate="print"/>
          <a:stretch>
            <a:fillRect/>
          </a:stretch>
        </p:blipFill>
        <p:spPr>
          <a:xfrm>
            <a:off x="12245988" y="3059887"/>
            <a:ext cx="460625" cy="428598"/>
          </a:xfrm>
          <a:prstGeom prst="rect">
            <a:avLst/>
          </a:prstGeom>
        </p:spPr>
      </p:pic>
      <p:pic>
        <p:nvPicPr>
          <p:cNvPr id="22" name="object 22"/>
          <p:cNvPicPr/>
          <p:nvPr/>
        </p:nvPicPr>
        <p:blipFill>
          <a:blip r:embed="rId9" cstate="print"/>
          <a:stretch>
            <a:fillRect/>
          </a:stretch>
        </p:blipFill>
        <p:spPr>
          <a:xfrm>
            <a:off x="13864067" y="3070071"/>
            <a:ext cx="606461" cy="451526"/>
          </a:xfrm>
          <a:prstGeom prst="rect">
            <a:avLst/>
          </a:prstGeom>
        </p:spPr>
      </p:pic>
      <p:pic>
        <p:nvPicPr>
          <p:cNvPr id="23" name="object 23"/>
          <p:cNvPicPr/>
          <p:nvPr/>
        </p:nvPicPr>
        <p:blipFill>
          <a:blip r:embed="rId10" cstate="email"/>
          <a:stretch>
            <a:fillRect/>
          </a:stretch>
        </p:blipFill>
        <p:spPr>
          <a:xfrm>
            <a:off x="662444" y="3867309"/>
            <a:ext cx="384146" cy="510124"/>
          </a:xfrm>
          <a:prstGeom prst="rect">
            <a:avLst/>
          </a:prstGeom>
        </p:spPr>
      </p:pic>
      <p:pic>
        <p:nvPicPr>
          <p:cNvPr id="24" name="object 24"/>
          <p:cNvPicPr/>
          <p:nvPr/>
        </p:nvPicPr>
        <p:blipFill>
          <a:blip r:embed="rId11" cstate="email"/>
          <a:stretch>
            <a:fillRect/>
          </a:stretch>
        </p:blipFill>
        <p:spPr>
          <a:xfrm>
            <a:off x="614488" y="4618533"/>
            <a:ext cx="491451" cy="489137"/>
          </a:xfrm>
          <a:prstGeom prst="rect">
            <a:avLst/>
          </a:prstGeom>
        </p:spPr>
      </p:pic>
      <p:pic>
        <p:nvPicPr>
          <p:cNvPr id="25" name="object 25"/>
          <p:cNvPicPr/>
          <p:nvPr/>
        </p:nvPicPr>
        <p:blipFill>
          <a:blip r:embed="rId12" cstate="email"/>
          <a:stretch>
            <a:fillRect/>
          </a:stretch>
        </p:blipFill>
        <p:spPr>
          <a:xfrm>
            <a:off x="641410" y="5374156"/>
            <a:ext cx="427647" cy="396227"/>
          </a:xfrm>
          <a:prstGeom prst="rect">
            <a:avLst/>
          </a:prstGeom>
        </p:spPr>
      </p:pic>
      <p:pic>
        <p:nvPicPr>
          <p:cNvPr id="26" name="object 26"/>
          <p:cNvPicPr/>
          <p:nvPr/>
        </p:nvPicPr>
        <p:blipFill>
          <a:blip r:embed="rId13" cstate="email"/>
          <a:stretch>
            <a:fillRect/>
          </a:stretch>
        </p:blipFill>
        <p:spPr>
          <a:xfrm>
            <a:off x="566181" y="6125622"/>
            <a:ext cx="689842" cy="137968"/>
          </a:xfrm>
          <a:prstGeom prst="rect">
            <a:avLst/>
          </a:prstGeom>
        </p:spPr>
      </p:pic>
      <p:pic>
        <p:nvPicPr>
          <p:cNvPr id="27" name="object 27"/>
          <p:cNvPicPr/>
          <p:nvPr/>
        </p:nvPicPr>
        <p:blipFill>
          <a:blip r:embed="rId14" cstate="email"/>
          <a:stretch>
            <a:fillRect/>
          </a:stretch>
        </p:blipFill>
        <p:spPr>
          <a:xfrm>
            <a:off x="589775" y="6621055"/>
            <a:ext cx="666194" cy="210161"/>
          </a:xfrm>
          <a:prstGeom prst="rect">
            <a:avLst/>
          </a:prstGeom>
        </p:spPr>
      </p:pic>
      <p:pic>
        <p:nvPicPr>
          <p:cNvPr id="28" name="object 28"/>
          <p:cNvPicPr/>
          <p:nvPr/>
        </p:nvPicPr>
        <p:blipFill>
          <a:blip r:embed="rId15" cstate="email"/>
          <a:stretch>
            <a:fillRect/>
          </a:stretch>
        </p:blipFill>
        <p:spPr>
          <a:xfrm>
            <a:off x="10590991" y="5407051"/>
            <a:ext cx="506697" cy="391749"/>
          </a:xfrm>
          <a:prstGeom prst="rect">
            <a:avLst/>
          </a:prstGeom>
        </p:spPr>
      </p:pic>
      <p:pic>
        <p:nvPicPr>
          <p:cNvPr id="29" name="object 29"/>
          <p:cNvPicPr/>
          <p:nvPr/>
        </p:nvPicPr>
        <p:blipFill>
          <a:blip r:embed="rId16" cstate="print"/>
          <a:stretch>
            <a:fillRect/>
          </a:stretch>
        </p:blipFill>
        <p:spPr>
          <a:xfrm>
            <a:off x="2218285" y="5474156"/>
            <a:ext cx="522134" cy="265042"/>
          </a:xfrm>
          <a:prstGeom prst="rect">
            <a:avLst/>
          </a:prstGeom>
        </p:spPr>
      </p:pic>
      <p:pic>
        <p:nvPicPr>
          <p:cNvPr id="30" name="object 30"/>
          <p:cNvPicPr/>
          <p:nvPr/>
        </p:nvPicPr>
        <p:blipFill>
          <a:blip r:embed="rId17" cstate="print"/>
          <a:stretch>
            <a:fillRect/>
          </a:stretch>
        </p:blipFill>
        <p:spPr>
          <a:xfrm>
            <a:off x="3960787" y="3897043"/>
            <a:ext cx="452985" cy="454734"/>
          </a:xfrm>
          <a:prstGeom prst="rect">
            <a:avLst/>
          </a:prstGeom>
        </p:spPr>
      </p:pic>
      <p:pic>
        <p:nvPicPr>
          <p:cNvPr id="31" name="object 31"/>
          <p:cNvPicPr/>
          <p:nvPr/>
        </p:nvPicPr>
        <p:blipFill>
          <a:blip r:embed="rId18" cstate="print"/>
          <a:stretch>
            <a:fillRect/>
          </a:stretch>
        </p:blipFill>
        <p:spPr>
          <a:xfrm>
            <a:off x="5714062" y="3904931"/>
            <a:ext cx="460979" cy="460146"/>
          </a:xfrm>
          <a:prstGeom prst="rect">
            <a:avLst/>
          </a:prstGeom>
        </p:spPr>
      </p:pic>
      <p:pic>
        <p:nvPicPr>
          <p:cNvPr id="32" name="object 32"/>
          <p:cNvPicPr/>
          <p:nvPr/>
        </p:nvPicPr>
        <p:blipFill>
          <a:blip r:embed="rId19" cstate="print"/>
          <a:stretch>
            <a:fillRect/>
          </a:stretch>
        </p:blipFill>
        <p:spPr>
          <a:xfrm>
            <a:off x="2289988" y="4650452"/>
            <a:ext cx="490432" cy="488808"/>
          </a:xfrm>
          <a:prstGeom prst="rect">
            <a:avLst/>
          </a:prstGeom>
        </p:spPr>
      </p:pic>
      <p:pic>
        <p:nvPicPr>
          <p:cNvPr id="33" name="object 33"/>
          <p:cNvPicPr/>
          <p:nvPr/>
        </p:nvPicPr>
        <p:blipFill>
          <a:blip r:embed="rId20" cstate="email"/>
          <a:stretch>
            <a:fillRect/>
          </a:stretch>
        </p:blipFill>
        <p:spPr>
          <a:xfrm>
            <a:off x="3910134" y="4723143"/>
            <a:ext cx="573103" cy="406951"/>
          </a:xfrm>
          <a:prstGeom prst="rect">
            <a:avLst/>
          </a:prstGeom>
        </p:spPr>
      </p:pic>
      <p:pic>
        <p:nvPicPr>
          <p:cNvPr id="34" name="object 34"/>
          <p:cNvPicPr/>
          <p:nvPr/>
        </p:nvPicPr>
        <p:blipFill>
          <a:blip r:embed="rId21" cstate="email"/>
          <a:stretch>
            <a:fillRect/>
          </a:stretch>
        </p:blipFill>
        <p:spPr>
          <a:xfrm>
            <a:off x="5718791" y="4670412"/>
            <a:ext cx="504252" cy="483529"/>
          </a:xfrm>
          <a:prstGeom prst="rect">
            <a:avLst/>
          </a:prstGeom>
        </p:spPr>
      </p:pic>
      <p:pic>
        <p:nvPicPr>
          <p:cNvPr id="35" name="object 35"/>
          <p:cNvPicPr/>
          <p:nvPr/>
        </p:nvPicPr>
        <p:blipFill>
          <a:blip r:embed="rId22" cstate="email"/>
          <a:stretch>
            <a:fillRect/>
          </a:stretch>
        </p:blipFill>
        <p:spPr>
          <a:xfrm>
            <a:off x="3967646" y="5357661"/>
            <a:ext cx="480575" cy="414233"/>
          </a:xfrm>
          <a:prstGeom prst="rect">
            <a:avLst/>
          </a:prstGeom>
        </p:spPr>
      </p:pic>
      <p:pic>
        <p:nvPicPr>
          <p:cNvPr id="36" name="object 36"/>
          <p:cNvPicPr/>
          <p:nvPr/>
        </p:nvPicPr>
        <p:blipFill>
          <a:blip r:embed="rId23" cstate="email"/>
          <a:stretch>
            <a:fillRect/>
          </a:stretch>
        </p:blipFill>
        <p:spPr>
          <a:xfrm>
            <a:off x="5676274" y="5307925"/>
            <a:ext cx="503694" cy="503692"/>
          </a:xfrm>
          <a:prstGeom prst="rect">
            <a:avLst/>
          </a:prstGeom>
        </p:spPr>
      </p:pic>
      <p:pic>
        <p:nvPicPr>
          <p:cNvPr id="37" name="object 37"/>
          <p:cNvPicPr/>
          <p:nvPr/>
        </p:nvPicPr>
        <p:blipFill>
          <a:blip r:embed="rId24" cstate="email"/>
          <a:stretch>
            <a:fillRect/>
          </a:stretch>
        </p:blipFill>
        <p:spPr>
          <a:xfrm>
            <a:off x="8823984" y="3880420"/>
            <a:ext cx="459331" cy="459324"/>
          </a:xfrm>
          <a:prstGeom prst="rect">
            <a:avLst/>
          </a:prstGeom>
        </p:spPr>
      </p:pic>
      <p:pic>
        <p:nvPicPr>
          <p:cNvPr id="38" name="object 38"/>
          <p:cNvPicPr/>
          <p:nvPr/>
        </p:nvPicPr>
        <p:blipFill>
          <a:blip r:embed="rId25" cstate="email"/>
          <a:stretch>
            <a:fillRect/>
          </a:stretch>
        </p:blipFill>
        <p:spPr>
          <a:xfrm>
            <a:off x="13966734" y="6487146"/>
            <a:ext cx="461986" cy="307529"/>
          </a:xfrm>
          <a:prstGeom prst="rect">
            <a:avLst/>
          </a:prstGeom>
        </p:spPr>
      </p:pic>
      <p:pic>
        <p:nvPicPr>
          <p:cNvPr id="39" name="object 39"/>
          <p:cNvPicPr/>
          <p:nvPr/>
        </p:nvPicPr>
        <p:blipFill>
          <a:blip r:embed="rId26" cstate="email"/>
          <a:stretch>
            <a:fillRect/>
          </a:stretch>
        </p:blipFill>
        <p:spPr>
          <a:xfrm>
            <a:off x="10599448" y="3906125"/>
            <a:ext cx="461524" cy="484357"/>
          </a:xfrm>
          <a:prstGeom prst="rect">
            <a:avLst/>
          </a:prstGeom>
        </p:spPr>
      </p:pic>
      <p:pic>
        <p:nvPicPr>
          <p:cNvPr id="40" name="object 40"/>
          <p:cNvPicPr/>
          <p:nvPr/>
        </p:nvPicPr>
        <p:blipFill>
          <a:blip r:embed="rId27" cstate="print"/>
          <a:stretch>
            <a:fillRect/>
          </a:stretch>
        </p:blipFill>
        <p:spPr>
          <a:xfrm>
            <a:off x="12206132" y="3895039"/>
            <a:ext cx="482708" cy="444054"/>
          </a:xfrm>
          <a:prstGeom prst="rect">
            <a:avLst/>
          </a:prstGeom>
        </p:spPr>
      </p:pic>
      <p:pic>
        <p:nvPicPr>
          <p:cNvPr id="41" name="object 41"/>
          <p:cNvPicPr/>
          <p:nvPr/>
        </p:nvPicPr>
        <p:blipFill>
          <a:blip r:embed="rId28" cstate="print"/>
          <a:stretch>
            <a:fillRect/>
          </a:stretch>
        </p:blipFill>
        <p:spPr>
          <a:xfrm>
            <a:off x="13978308" y="3911561"/>
            <a:ext cx="401561" cy="448945"/>
          </a:xfrm>
          <a:prstGeom prst="rect">
            <a:avLst/>
          </a:prstGeom>
        </p:spPr>
      </p:pic>
      <p:pic>
        <p:nvPicPr>
          <p:cNvPr id="42" name="object 42"/>
          <p:cNvPicPr/>
          <p:nvPr/>
        </p:nvPicPr>
        <p:blipFill>
          <a:blip r:embed="rId29" cstate="print"/>
          <a:stretch>
            <a:fillRect/>
          </a:stretch>
        </p:blipFill>
        <p:spPr>
          <a:xfrm>
            <a:off x="8734067" y="4670353"/>
            <a:ext cx="603561" cy="410315"/>
          </a:xfrm>
          <a:prstGeom prst="rect">
            <a:avLst/>
          </a:prstGeom>
        </p:spPr>
      </p:pic>
      <p:pic>
        <p:nvPicPr>
          <p:cNvPr id="43" name="object 43"/>
          <p:cNvPicPr/>
          <p:nvPr/>
        </p:nvPicPr>
        <p:blipFill>
          <a:blip r:embed="rId30" cstate="print"/>
          <a:stretch>
            <a:fillRect/>
          </a:stretch>
        </p:blipFill>
        <p:spPr>
          <a:xfrm>
            <a:off x="10607117" y="4693906"/>
            <a:ext cx="495460" cy="387894"/>
          </a:xfrm>
          <a:prstGeom prst="rect">
            <a:avLst/>
          </a:prstGeom>
        </p:spPr>
      </p:pic>
      <p:pic>
        <p:nvPicPr>
          <p:cNvPr id="44" name="object 44"/>
          <p:cNvPicPr/>
          <p:nvPr/>
        </p:nvPicPr>
        <p:blipFill>
          <a:blip r:embed="rId31" cstate="print"/>
          <a:stretch>
            <a:fillRect/>
          </a:stretch>
        </p:blipFill>
        <p:spPr>
          <a:xfrm>
            <a:off x="12225536" y="4674935"/>
            <a:ext cx="504173" cy="406139"/>
          </a:xfrm>
          <a:prstGeom prst="rect">
            <a:avLst/>
          </a:prstGeom>
        </p:spPr>
      </p:pic>
      <p:pic>
        <p:nvPicPr>
          <p:cNvPr id="45" name="object 45"/>
          <p:cNvPicPr/>
          <p:nvPr/>
        </p:nvPicPr>
        <p:blipFill>
          <a:blip r:embed="rId32" cstate="email"/>
          <a:stretch>
            <a:fillRect/>
          </a:stretch>
        </p:blipFill>
        <p:spPr>
          <a:xfrm>
            <a:off x="8779021" y="5322747"/>
            <a:ext cx="512579" cy="480654"/>
          </a:xfrm>
          <a:prstGeom prst="rect">
            <a:avLst/>
          </a:prstGeom>
        </p:spPr>
      </p:pic>
      <p:pic>
        <p:nvPicPr>
          <p:cNvPr id="46" name="object 46"/>
          <p:cNvPicPr/>
          <p:nvPr/>
        </p:nvPicPr>
        <p:blipFill>
          <a:blip r:embed="rId33" cstate="print"/>
          <a:stretch>
            <a:fillRect/>
          </a:stretch>
        </p:blipFill>
        <p:spPr>
          <a:xfrm>
            <a:off x="396659" y="5924156"/>
            <a:ext cx="1262058" cy="242879"/>
          </a:xfrm>
          <a:prstGeom prst="rect">
            <a:avLst/>
          </a:prstGeom>
        </p:spPr>
      </p:pic>
      <p:pic>
        <p:nvPicPr>
          <p:cNvPr id="47" name="object 47"/>
          <p:cNvPicPr/>
          <p:nvPr/>
        </p:nvPicPr>
        <p:blipFill>
          <a:blip r:embed="rId34" cstate="email"/>
          <a:stretch>
            <a:fillRect/>
          </a:stretch>
        </p:blipFill>
        <p:spPr>
          <a:xfrm>
            <a:off x="1859090" y="6075907"/>
            <a:ext cx="1467213" cy="205244"/>
          </a:xfrm>
          <a:prstGeom prst="rect">
            <a:avLst/>
          </a:prstGeom>
        </p:spPr>
      </p:pic>
      <p:pic>
        <p:nvPicPr>
          <p:cNvPr id="48" name="object 48"/>
          <p:cNvPicPr/>
          <p:nvPr/>
        </p:nvPicPr>
        <p:blipFill>
          <a:blip r:embed="rId35" cstate="email"/>
          <a:stretch>
            <a:fillRect/>
          </a:stretch>
        </p:blipFill>
        <p:spPr>
          <a:xfrm>
            <a:off x="2254388" y="6558268"/>
            <a:ext cx="597675" cy="272994"/>
          </a:xfrm>
          <a:prstGeom prst="rect">
            <a:avLst/>
          </a:prstGeom>
        </p:spPr>
      </p:pic>
      <p:pic>
        <p:nvPicPr>
          <p:cNvPr id="49" name="object 49"/>
          <p:cNvPicPr/>
          <p:nvPr/>
        </p:nvPicPr>
        <p:blipFill>
          <a:blip r:embed="rId36" cstate="email"/>
          <a:stretch>
            <a:fillRect/>
          </a:stretch>
        </p:blipFill>
        <p:spPr>
          <a:xfrm>
            <a:off x="3795650" y="6600429"/>
            <a:ext cx="956403" cy="197076"/>
          </a:xfrm>
          <a:prstGeom prst="rect">
            <a:avLst/>
          </a:prstGeom>
        </p:spPr>
      </p:pic>
      <p:pic>
        <p:nvPicPr>
          <p:cNvPr id="50" name="object 50"/>
          <p:cNvPicPr/>
          <p:nvPr/>
        </p:nvPicPr>
        <p:blipFill>
          <a:blip r:embed="rId37" cstate="print"/>
          <a:stretch>
            <a:fillRect/>
          </a:stretch>
        </p:blipFill>
        <p:spPr>
          <a:xfrm>
            <a:off x="3851860" y="6044627"/>
            <a:ext cx="825855" cy="254849"/>
          </a:xfrm>
          <a:prstGeom prst="rect">
            <a:avLst/>
          </a:prstGeom>
        </p:spPr>
      </p:pic>
      <p:pic>
        <p:nvPicPr>
          <p:cNvPr id="51" name="object 51"/>
          <p:cNvPicPr/>
          <p:nvPr/>
        </p:nvPicPr>
        <p:blipFill>
          <a:blip r:embed="rId38" cstate="email"/>
          <a:stretch>
            <a:fillRect/>
          </a:stretch>
        </p:blipFill>
        <p:spPr>
          <a:xfrm>
            <a:off x="5489236" y="6064299"/>
            <a:ext cx="897018" cy="212190"/>
          </a:xfrm>
          <a:prstGeom prst="rect">
            <a:avLst/>
          </a:prstGeom>
        </p:spPr>
      </p:pic>
      <p:pic>
        <p:nvPicPr>
          <p:cNvPr id="52" name="object 52"/>
          <p:cNvPicPr/>
          <p:nvPr/>
        </p:nvPicPr>
        <p:blipFill>
          <a:blip r:embed="rId39" cstate="email"/>
          <a:stretch>
            <a:fillRect/>
          </a:stretch>
        </p:blipFill>
        <p:spPr>
          <a:xfrm>
            <a:off x="5508152" y="6657621"/>
            <a:ext cx="878063" cy="102670"/>
          </a:xfrm>
          <a:prstGeom prst="rect">
            <a:avLst/>
          </a:prstGeom>
        </p:spPr>
      </p:pic>
      <p:pic>
        <p:nvPicPr>
          <p:cNvPr id="53" name="object 53"/>
          <p:cNvPicPr/>
          <p:nvPr/>
        </p:nvPicPr>
        <p:blipFill>
          <a:blip r:embed="rId40" cstate="print"/>
          <a:stretch>
            <a:fillRect/>
          </a:stretch>
        </p:blipFill>
        <p:spPr>
          <a:xfrm>
            <a:off x="8662226" y="6017976"/>
            <a:ext cx="796826" cy="283860"/>
          </a:xfrm>
          <a:prstGeom prst="rect">
            <a:avLst/>
          </a:prstGeom>
        </p:spPr>
      </p:pic>
      <p:pic>
        <p:nvPicPr>
          <p:cNvPr id="54" name="object 54"/>
          <p:cNvPicPr/>
          <p:nvPr/>
        </p:nvPicPr>
        <p:blipFill>
          <a:blip r:embed="rId41" cstate="print"/>
          <a:stretch>
            <a:fillRect/>
          </a:stretch>
        </p:blipFill>
        <p:spPr>
          <a:xfrm>
            <a:off x="8747037" y="6544375"/>
            <a:ext cx="607909" cy="263110"/>
          </a:xfrm>
          <a:prstGeom prst="rect">
            <a:avLst/>
          </a:prstGeom>
        </p:spPr>
      </p:pic>
      <p:pic>
        <p:nvPicPr>
          <p:cNvPr id="55" name="object 55"/>
          <p:cNvPicPr/>
          <p:nvPr/>
        </p:nvPicPr>
        <p:blipFill>
          <a:blip r:embed="rId42" cstate="email"/>
          <a:stretch>
            <a:fillRect/>
          </a:stretch>
        </p:blipFill>
        <p:spPr>
          <a:xfrm>
            <a:off x="10561543" y="6078909"/>
            <a:ext cx="580684" cy="205666"/>
          </a:xfrm>
          <a:prstGeom prst="rect">
            <a:avLst/>
          </a:prstGeom>
        </p:spPr>
      </p:pic>
      <p:pic>
        <p:nvPicPr>
          <p:cNvPr id="56" name="object 56"/>
          <p:cNvPicPr/>
          <p:nvPr/>
        </p:nvPicPr>
        <p:blipFill>
          <a:blip r:embed="rId43" cstate="email"/>
          <a:stretch>
            <a:fillRect/>
          </a:stretch>
        </p:blipFill>
        <p:spPr>
          <a:xfrm>
            <a:off x="12190149" y="6061214"/>
            <a:ext cx="583393" cy="227176"/>
          </a:xfrm>
          <a:prstGeom prst="rect">
            <a:avLst/>
          </a:prstGeom>
        </p:spPr>
      </p:pic>
      <p:pic>
        <p:nvPicPr>
          <p:cNvPr id="57" name="object 57"/>
          <p:cNvPicPr/>
          <p:nvPr/>
        </p:nvPicPr>
        <p:blipFill>
          <a:blip r:embed="rId44" cstate="print"/>
          <a:stretch>
            <a:fillRect/>
          </a:stretch>
        </p:blipFill>
        <p:spPr>
          <a:xfrm>
            <a:off x="13784132" y="6081711"/>
            <a:ext cx="794864" cy="221345"/>
          </a:xfrm>
          <a:prstGeom prst="rect">
            <a:avLst/>
          </a:prstGeom>
        </p:spPr>
      </p:pic>
      <p:pic>
        <p:nvPicPr>
          <p:cNvPr id="58" name="object 58"/>
          <p:cNvPicPr/>
          <p:nvPr/>
        </p:nvPicPr>
        <p:blipFill>
          <a:blip r:embed="rId45" cstate="print"/>
          <a:stretch>
            <a:fillRect/>
          </a:stretch>
        </p:blipFill>
        <p:spPr>
          <a:xfrm>
            <a:off x="10384557" y="6592376"/>
            <a:ext cx="940603" cy="209022"/>
          </a:xfrm>
          <a:prstGeom prst="rect">
            <a:avLst/>
          </a:prstGeom>
        </p:spPr>
      </p:pic>
      <p:pic>
        <p:nvPicPr>
          <p:cNvPr id="59" name="object 59"/>
          <p:cNvPicPr/>
          <p:nvPr/>
        </p:nvPicPr>
        <p:blipFill>
          <a:blip r:embed="rId46" cstate="print"/>
          <a:stretch>
            <a:fillRect/>
          </a:stretch>
        </p:blipFill>
        <p:spPr>
          <a:xfrm>
            <a:off x="12104266" y="6541870"/>
            <a:ext cx="751927" cy="243230"/>
          </a:xfrm>
          <a:prstGeom prst="rect">
            <a:avLst/>
          </a:prstGeom>
        </p:spPr>
      </p:pic>
      <p:pic>
        <p:nvPicPr>
          <p:cNvPr id="60" name="object 60"/>
          <p:cNvPicPr/>
          <p:nvPr/>
        </p:nvPicPr>
        <p:blipFill>
          <a:blip r:embed="rId47" cstate="email"/>
          <a:stretch>
            <a:fillRect/>
          </a:stretch>
        </p:blipFill>
        <p:spPr>
          <a:xfrm>
            <a:off x="13914256" y="4707978"/>
            <a:ext cx="535717" cy="346329"/>
          </a:xfrm>
          <a:prstGeom prst="rect">
            <a:avLst/>
          </a:prstGeom>
        </p:spPr>
      </p:pic>
      <p:pic>
        <p:nvPicPr>
          <p:cNvPr id="61" name="object 61"/>
          <p:cNvPicPr/>
          <p:nvPr/>
        </p:nvPicPr>
        <p:blipFill>
          <a:blip r:embed="rId48" cstate="email"/>
          <a:stretch>
            <a:fillRect/>
          </a:stretch>
        </p:blipFill>
        <p:spPr>
          <a:xfrm>
            <a:off x="12251016" y="5350445"/>
            <a:ext cx="467902" cy="495833"/>
          </a:xfrm>
          <a:prstGeom prst="rect">
            <a:avLst/>
          </a:prstGeom>
        </p:spPr>
      </p:pic>
      <p:pic>
        <p:nvPicPr>
          <p:cNvPr id="62" name="object 62"/>
          <p:cNvPicPr/>
          <p:nvPr/>
        </p:nvPicPr>
        <p:blipFill>
          <a:blip r:embed="rId49" cstate="print"/>
          <a:stretch>
            <a:fillRect/>
          </a:stretch>
        </p:blipFill>
        <p:spPr>
          <a:xfrm>
            <a:off x="13936850" y="5376603"/>
            <a:ext cx="467906" cy="447641"/>
          </a:xfrm>
          <a:prstGeom prst="rect">
            <a:avLst/>
          </a:prstGeom>
        </p:spPr>
      </p:pic>
      <p:sp>
        <p:nvSpPr>
          <p:cNvPr id="63" name="object 63"/>
          <p:cNvSpPr txBox="1">
            <a:spLocks noGrp="1"/>
          </p:cNvSpPr>
          <p:nvPr>
            <p:ph type="ftr" sz="quarter" idx="5"/>
          </p:nvPr>
        </p:nvSpPr>
        <p:spPr>
          <a:xfrm>
            <a:off x="559081" y="6966533"/>
            <a:ext cx="479425" cy="186690"/>
          </a:xfrm>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64" name="object 64"/>
          <p:cNvSpPr txBox="1"/>
          <p:nvPr/>
        </p:nvSpPr>
        <p:spPr>
          <a:xfrm>
            <a:off x="1352558" y="6971299"/>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25</a:t>
            </a:r>
            <a:endParaRPr sz="1000">
              <a:latin typeface="SimSun"/>
              <a:cs typeface="SimSun"/>
            </a:endParaRPr>
          </a:p>
        </p:txBody>
      </p:sp>
      <p:sp>
        <p:nvSpPr>
          <p:cNvPr id="65" name="object 65"/>
          <p:cNvSpPr txBox="1"/>
          <p:nvPr/>
        </p:nvSpPr>
        <p:spPr>
          <a:xfrm>
            <a:off x="13449289" y="6971299"/>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26</a:t>
            </a:r>
            <a:endParaRPr sz="1000">
              <a:latin typeface="SimSun"/>
              <a:cs typeface="SimSun"/>
            </a:endParaRPr>
          </a:p>
        </p:txBody>
      </p:sp>
      <p:sp>
        <p:nvSpPr>
          <p:cNvPr id="66" name="object 66"/>
          <p:cNvSpPr txBox="1"/>
          <p:nvPr/>
        </p:nvSpPr>
        <p:spPr>
          <a:xfrm>
            <a:off x="13944881" y="6966533"/>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2545674" y="833640"/>
            <a:ext cx="2991526" cy="201337"/>
          </a:xfrm>
          <a:prstGeom prst="rect">
            <a:avLst/>
          </a:prstGeom>
        </p:spPr>
        <p:txBody>
          <a:bodyPr vert="horz" wrap="square" lIns="0" tIns="16510" rIns="0" bIns="0" rtlCol="0">
            <a:spAutoFit/>
          </a:bodyPr>
          <a:lstStyle/>
          <a:p>
            <a:pPr marL="12700">
              <a:lnSpc>
                <a:spcPct val="100000"/>
              </a:lnSpc>
              <a:spcBef>
                <a:spcPts val="130"/>
              </a:spcBef>
            </a:pPr>
            <a:r>
              <a:rPr lang="ru-RU" sz="1200" dirty="0" smtClean="0">
                <a:solidFill>
                  <a:srgbClr val="0097D6"/>
                </a:solidFill>
                <a:latin typeface="SimSun"/>
                <a:cs typeface="SimSun"/>
              </a:rPr>
              <a:t>РЕФЕРЕНЦИИ</a:t>
            </a:r>
            <a:endParaRPr sz="1200">
              <a:latin typeface="SimSun"/>
              <a:cs typeface="SimSun"/>
            </a:endParaRPr>
          </a:p>
        </p:txBody>
      </p:sp>
      <p:graphicFrame>
        <p:nvGraphicFramePr>
          <p:cNvPr id="15" name="object 15"/>
          <p:cNvGraphicFramePr>
            <a:graphicFrameLocks noGrp="1"/>
          </p:cNvGraphicFramePr>
          <p:nvPr/>
        </p:nvGraphicFramePr>
        <p:xfrm>
          <a:off x="519286" y="1586447"/>
          <a:ext cx="6999113" cy="8400833"/>
        </p:xfrm>
        <a:graphic>
          <a:graphicData uri="http://schemas.openxmlformats.org/drawingml/2006/table">
            <a:tbl>
              <a:tblPr firstRow="1" bandRow="1">
                <a:tableStyleId>{2D5ABB26-0587-4C30-8999-92F81FD0307C}</a:tableStyleId>
              </a:tblPr>
              <a:tblGrid>
                <a:gridCol w="1097458"/>
                <a:gridCol w="1973372"/>
                <a:gridCol w="3928283"/>
              </a:tblGrid>
              <a:tr h="147103">
                <a:tc>
                  <a:txBody>
                    <a:bodyPr/>
                    <a:lstStyle/>
                    <a:p>
                      <a:pPr marL="0" marR="151130" indent="0" algn="ctr">
                        <a:lnSpc>
                          <a:spcPct val="100000"/>
                        </a:lnSpc>
                      </a:pPr>
                      <a:r>
                        <a:rPr lang="ru-RU" sz="600" dirty="0" smtClean="0">
                          <a:solidFill>
                            <a:srgbClr val="231F20"/>
                          </a:solidFill>
                          <a:latin typeface="+mn-lt"/>
                          <a:cs typeface="SimSun"/>
                        </a:rPr>
                        <a:t>Устройство для чистки</a:t>
                      </a:r>
                      <a:endParaRPr sz="600">
                        <a:latin typeface="+mn-lt"/>
                        <a:cs typeface="SimSu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0" marR="488950" indent="0" algn="ctr">
                        <a:lnSpc>
                          <a:spcPct val="100000"/>
                        </a:lnSpc>
                        <a:spcBef>
                          <a:spcPts val="0"/>
                        </a:spcBef>
                      </a:pPr>
                      <a:r>
                        <a:rPr lang="ru-RU" sz="600" dirty="0" smtClean="0">
                          <a:solidFill>
                            <a:srgbClr val="231F20"/>
                          </a:solidFill>
                          <a:latin typeface="+mn-lt"/>
                          <a:cs typeface="SimSun"/>
                        </a:rPr>
                        <a:t>Область очистки</a:t>
                      </a:r>
                      <a:endParaRPr sz="600">
                        <a:latin typeface="+mn-lt"/>
                        <a:cs typeface="SimSun"/>
                      </a:endParaRPr>
                    </a:p>
                  </a:txBody>
                  <a:tcPr marL="0" marR="0" marT="2032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R="29209" algn="ctr">
                        <a:lnSpc>
                          <a:spcPct val="100000"/>
                        </a:lnSpc>
                        <a:spcBef>
                          <a:spcPts val="120"/>
                        </a:spcBef>
                      </a:pPr>
                      <a:r>
                        <a:rPr lang="ru-RU" sz="600" dirty="0" err="1" smtClean="0">
                          <a:solidFill>
                            <a:srgbClr val="231F20"/>
                          </a:solidFill>
                          <a:latin typeface="+mn-lt"/>
                          <a:cs typeface="SimSun"/>
                        </a:rPr>
                        <a:t>Референии</a:t>
                      </a:r>
                      <a:endParaRPr sz="600">
                        <a:latin typeface="+mn-lt"/>
                        <a:cs typeface="SimSun"/>
                      </a:endParaRPr>
                    </a:p>
                  </a:txBody>
                  <a:tcPr marL="0" marR="0" marT="4445" marB="0">
                    <a:lnL w="19050">
                      <a:solidFill>
                        <a:srgbClr val="1284C7"/>
                      </a:solidFill>
                      <a:prstDash val="solid"/>
                    </a:lnL>
                    <a:lnR w="19050">
                      <a:solidFill>
                        <a:srgbClr val="1284C7"/>
                      </a:solidFill>
                      <a:prstDash val="solid"/>
                    </a:lnR>
                    <a:lnT w="12700">
                      <a:solidFill>
                        <a:srgbClr val="1284C7"/>
                      </a:solidFill>
                      <a:prstDash val="solid"/>
                    </a:lnT>
                    <a:lnB w="12700" cap="flat" cmpd="sng" algn="ctr">
                      <a:solidFill>
                        <a:srgbClr val="1284C7"/>
                      </a:solidFill>
                      <a:prstDash val="solid"/>
                      <a:round/>
                      <a:headEnd type="none" w="med" len="med"/>
                      <a:tailEnd type="none" w="med" len="med"/>
                    </a:lnB>
                  </a:tcPr>
                </a:tc>
              </a:tr>
              <a:tr h="210988">
                <a:tc>
                  <a:txBody>
                    <a:bodyPr/>
                    <a:lstStyle/>
                    <a:p>
                      <a:pPr>
                        <a:lnSpc>
                          <a:spcPct val="100000"/>
                        </a:lnSpc>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tcPr>
                </a:tc>
                <a:tc rowSpan="8">
                  <a:txBody>
                    <a:bodyPr/>
                    <a:lstStyle/>
                    <a:p>
                      <a:pPr>
                        <a:lnSpc>
                          <a:spcPct val="100000"/>
                        </a:lnSpc>
                      </a:pPr>
                      <a:endParaRPr sz="600">
                        <a:latin typeface="+mn-lt"/>
                        <a:cs typeface="Times New Roman"/>
                      </a:endParaRPr>
                    </a:p>
                    <a:p>
                      <a:pPr>
                        <a:lnSpc>
                          <a:spcPct val="100000"/>
                        </a:lnSpc>
                      </a:pPr>
                      <a:endParaRPr sz="600">
                        <a:latin typeface="+mn-lt"/>
                        <a:cs typeface="Times New Roman"/>
                      </a:endParaRPr>
                    </a:p>
                    <a:p>
                      <a:pPr defTabSz="0">
                        <a:lnSpc>
                          <a:spcPct val="100000"/>
                        </a:lnSpc>
                        <a:spcBef>
                          <a:spcPts val="35"/>
                        </a:spcBef>
                      </a:pPr>
                      <a:endParaRPr sz="600" spc="0" baseline="0">
                        <a:latin typeface="+mn-lt"/>
                        <a:cs typeface="Times New Roman"/>
                      </a:endParaRPr>
                    </a:p>
                    <a:p>
                      <a:pPr marL="0" marR="974725" indent="0" algn="ctr" defTabSz="0">
                        <a:lnSpc>
                          <a:spcPts val="800"/>
                        </a:lnSpc>
                      </a:pPr>
                      <a:r>
                        <a:rPr sz="600" spc="0" baseline="0" smtClean="0">
                          <a:solidFill>
                            <a:srgbClr val="231F20"/>
                          </a:solidFill>
                          <a:latin typeface="+mn-lt"/>
                          <a:cs typeface="SimSun"/>
                        </a:rPr>
                        <a:t>· </a:t>
                      </a:r>
                      <a:r>
                        <a:rPr lang="ru-RU" sz="600" baseline="0" dirty="0" smtClean="0">
                          <a:solidFill>
                            <a:srgbClr val="231F20"/>
                          </a:solidFill>
                          <a:latin typeface="+mn-lt"/>
                          <a:ea typeface="+mn-ea"/>
                          <a:cs typeface="SimSun"/>
                        </a:rPr>
                        <a:t>Печь крекинга- Паропровод высокого </a:t>
                      </a:r>
                      <a:r>
                        <a:rPr lang="ru-RU" sz="600" baseline="0" dirty="0" err="1" smtClean="0">
                          <a:solidFill>
                            <a:srgbClr val="231F20"/>
                          </a:solidFill>
                          <a:latin typeface="+mn-lt"/>
                          <a:ea typeface="+mn-ea"/>
                          <a:cs typeface="SimSun"/>
                        </a:rPr>
                        <a:t>давления-Трубопровод</a:t>
                      </a:r>
                      <a:r>
                        <a:rPr lang="ru-RU" sz="600" baseline="0" dirty="0" smtClean="0">
                          <a:solidFill>
                            <a:srgbClr val="231F20"/>
                          </a:solidFill>
                          <a:latin typeface="+mn-lt"/>
                          <a:ea typeface="+mn-ea"/>
                          <a:cs typeface="SimSun"/>
                        </a:rPr>
                        <a:t> O2/N2 высокого давления-</a:t>
                      </a:r>
                      <a:endParaRPr lang="en-US" sz="600" baseline="0" dirty="0" smtClean="0">
                        <a:solidFill>
                          <a:srgbClr val="231F20"/>
                        </a:solidFill>
                        <a:latin typeface="+mn-lt"/>
                        <a:ea typeface="+mn-ea"/>
                        <a:cs typeface="SimSun"/>
                      </a:endParaRPr>
                    </a:p>
                    <a:p>
                      <a:pPr marL="0" marR="974725" indent="0" algn="ctr" defTabSz="0">
                        <a:lnSpc>
                          <a:spcPts val="800"/>
                        </a:lnSpc>
                      </a:pPr>
                      <a:r>
                        <a:rPr lang="ru-RU" sz="600" baseline="0" dirty="0" smtClean="0">
                          <a:solidFill>
                            <a:srgbClr val="231F20"/>
                          </a:solidFill>
                          <a:latin typeface="+mn-lt"/>
                          <a:ea typeface="+mn-ea"/>
                          <a:cs typeface="SimSun"/>
                        </a:rPr>
                        <a:t>Линия подачи котловой </a:t>
                      </a:r>
                      <a:r>
                        <a:rPr lang="ru-RU" sz="600" baseline="0" dirty="0" err="1" smtClean="0">
                          <a:solidFill>
                            <a:srgbClr val="231F20"/>
                          </a:solidFill>
                          <a:latin typeface="+mn-lt"/>
                          <a:ea typeface="+mn-ea"/>
                          <a:cs typeface="SimSun"/>
                        </a:rPr>
                        <a:t>воды-Линия</a:t>
                      </a:r>
                      <a:r>
                        <a:rPr lang="ru-RU" sz="600" baseline="0" dirty="0" smtClean="0">
                          <a:solidFill>
                            <a:srgbClr val="231F20"/>
                          </a:solidFill>
                          <a:latin typeface="+mn-lt"/>
                          <a:ea typeface="+mn-ea"/>
                          <a:cs typeface="SimSun"/>
                        </a:rPr>
                        <a:t> подачи смазочного масла</a:t>
                      </a:r>
                      <a:endParaRPr lang="ru-RU" sz="600" baseline="0" dirty="0">
                        <a:solidFill>
                          <a:srgbClr val="231F20"/>
                        </a:solidFill>
                        <a:latin typeface="+mn-lt"/>
                        <a:ea typeface="+mn-ea"/>
                        <a:cs typeface="SimSun"/>
                      </a:endParaRPr>
                    </a:p>
                  </a:txBody>
                  <a:tcPr marL="0" marR="0" marT="0" marB="0" anchor="ctr">
                    <a:lnL w="19050">
                      <a:solidFill>
                        <a:srgbClr val="1284C7"/>
                      </a:solidFill>
                      <a:prstDash val="solid"/>
                    </a:lnL>
                    <a:lnR w="19050" cap="flat" cmpd="sng" algn="ctr">
                      <a:solidFill>
                        <a:srgbClr val="1284C7"/>
                      </a:solidFill>
                      <a:prstDash val="solid"/>
                      <a:round/>
                      <a:headEnd type="none" w="med" len="med"/>
                      <a:tailEnd type="none" w="med" len="med"/>
                    </a:lnR>
                    <a:lnT w="12700">
                      <a:solidFill>
                        <a:srgbClr val="1284C7"/>
                      </a:solidFill>
                      <a:prstDash val="solid"/>
                    </a:lnT>
                    <a:lnB w="12700">
                      <a:solidFill>
                        <a:srgbClr val="1284C7"/>
                      </a:solidFill>
                      <a:prstDash val="solid"/>
                    </a:lnB>
                  </a:tcPr>
                </a:tc>
                <a:tc>
                  <a:txBody>
                    <a:bodyPr/>
                    <a:lstStyle/>
                    <a:p>
                      <a:pPr marL="36830">
                        <a:lnSpc>
                          <a:spcPct val="100000"/>
                        </a:lnSpc>
                        <a:spcBef>
                          <a:spcPts val="0"/>
                        </a:spcBef>
                        <a:spcAft>
                          <a:spcPts val="0"/>
                        </a:spcAft>
                      </a:pPr>
                      <a:r>
                        <a:rPr lang="ru-RU" sz="600" spc="35" dirty="0">
                          <a:solidFill>
                            <a:srgbClr val="231F20"/>
                          </a:solidFill>
                          <a:latin typeface="+mn-lt"/>
                          <a:ea typeface="Times New Roman"/>
                          <a:cs typeface="Times New Roman"/>
                        </a:rPr>
                        <a:t>· 2021 </a:t>
                      </a:r>
                      <a:r>
                        <a:rPr lang="ru-RU" sz="600" dirty="0" err="1">
                          <a:solidFill>
                            <a:srgbClr val="231F20"/>
                          </a:solidFill>
                          <a:latin typeface="+mn-lt"/>
                          <a:ea typeface="SimSun"/>
                          <a:cs typeface="Times New Roman"/>
                        </a:rPr>
                        <a:t>Shandong</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Shouguang</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Luqing</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Petrochemical</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Co</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Ltd</a:t>
                      </a:r>
                      <a:r>
                        <a:rPr lang="ru-RU" sz="600" dirty="0">
                          <a:solidFill>
                            <a:srgbClr val="231F20"/>
                          </a:solidFill>
                          <a:latin typeface="+mn-lt"/>
                          <a:ea typeface="SimSun"/>
                          <a:cs typeface="Times New Roman"/>
                        </a:rPr>
                        <a:t>. </a:t>
                      </a:r>
                      <a:r>
                        <a:rPr lang="ru-RU" sz="600" spc="25" dirty="0">
                          <a:solidFill>
                            <a:srgbClr val="231F20"/>
                          </a:solidFill>
                          <a:latin typeface="+mn-lt"/>
                          <a:ea typeface="Times New Roman"/>
                          <a:cs typeface="Times New Roman"/>
                        </a:rPr>
                        <a:t>1,2 </a:t>
                      </a:r>
                      <a:r>
                        <a:rPr lang="ru-RU" sz="600" spc="-40" dirty="0" err="1">
                          <a:solidFill>
                            <a:srgbClr val="231F20"/>
                          </a:solidFill>
                          <a:latin typeface="+mn-lt"/>
                          <a:ea typeface="SimSun"/>
                          <a:cs typeface="Times New Roman"/>
                        </a:rPr>
                        <a:t>млн</a:t>
                      </a:r>
                      <a:r>
                        <a:rPr lang="ru-RU" sz="600" spc="-40" dirty="0">
                          <a:solidFill>
                            <a:srgbClr val="231F20"/>
                          </a:solidFill>
                          <a:latin typeface="+mn-lt"/>
                          <a:ea typeface="SimSun"/>
                          <a:cs typeface="Times New Roman"/>
                        </a:rPr>
                        <a:t> тонн </a:t>
                      </a:r>
                      <a:r>
                        <a:rPr lang="ru-RU" sz="600" spc="-20" dirty="0">
                          <a:solidFill>
                            <a:srgbClr val="231F20"/>
                          </a:solidFill>
                          <a:latin typeface="+mn-lt"/>
                          <a:ea typeface="Times New Roman"/>
                          <a:cs typeface="Times New Roman"/>
                        </a:rPr>
                        <a:t>/ </a:t>
                      </a:r>
                      <a:r>
                        <a:rPr lang="ru-RU" sz="600" dirty="0">
                          <a:solidFill>
                            <a:srgbClr val="231F20"/>
                          </a:solidFill>
                          <a:latin typeface="+mn-lt"/>
                          <a:ea typeface="SimSun"/>
                          <a:cs typeface="Times New Roman"/>
                        </a:rPr>
                        <a:t>проект химической очистки для комплексной утилизации легких углеводородов</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txBody>
                  <a:tcPr marL="9525" marR="9525" marT="88900" marB="0">
                    <a:lnL w="19050">
                      <a:solidFill>
                        <a:srgbClr val="1284C7"/>
                      </a:solidFill>
                      <a:prstDash val="solid"/>
                    </a:lnL>
                    <a:lnR w="19050">
                      <a:solidFill>
                        <a:srgbClr val="1284C7"/>
                      </a:solidFill>
                      <a:prstDash val="solid"/>
                    </a:lnR>
                    <a:lnT w="12700">
                      <a:solidFill>
                        <a:srgbClr val="1284C7"/>
                      </a:solidFill>
                      <a:prstDash val="solid"/>
                    </a:lnT>
                  </a:tcPr>
                </a:tc>
              </a:tr>
              <a:tr h="127000">
                <a:tc>
                  <a:txBody>
                    <a:bodyPr/>
                    <a:lstStyle/>
                    <a:p>
                      <a:pPr>
                        <a:lnSpc>
                          <a:spcPct val="100000"/>
                        </a:lnSpc>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36830">
                        <a:lnSpc>
                          <a:spcPct val="100000"/>
                        </a:lnSpc>
                        <a:spcBef>
                          <a:spcPts val="0"/>
                        </a:spcBef>
                        <a:spcAft>
                          <a:spcPts val="0"/>
                        </a:spcAft>
                      </a:pPr>
                      <a:r>
                        <a:rPr lang="ru-RU" sz="600" spc="35">
                          <a:solidFill>
                            <a:srgbClr val="231F20"/>
                          </a:solidFill>
                          <a:latin typeface="+mn-lt"/>
                          <a:ea typeface="Times New Roman"/>
                          <a:cs typeface="Times New Roman"/>
                        </a:rPr>
                        <a:t>· В 2021 году </a:t>
                      </a:r>
                      <a:r>
                        <a:rPr lang="ru-RU" sz="600" spc="5">
                          <a:solidFill>
                            <a:srgbClr val="231F20"/>
                          </a:solidFill>
                          <a:latin typeface="+mn-lt"/>
                          <a:ea typeface="SimSun"/>
                          <a:cs typeface="Times New Roman"/>
                        </a:rPr>
                        <a:t>Чжэцзянская нефтехимическая фаза II </a:t>
                      </a:r>
                      <a:r>
                        <a:rPr lang="ru-RU" sz="600" spc="25">
                          <a:solidFill>
                            <a:srgbClr val="231F20"/>
                          </a:solidFill>
                          <a:latin typeface="+mn-lt"/>
                          <a:ea typeface="Times New Roman"/>
                          <a:cs typeface="Times New Roman"/>
                        </a:rPr>
                        <a:t>2 × 1,4 </a:t>
                      </a:r>
                      <a:r>
                        <a:rPr lang="ru-RU" sz="600" spc="-40">
                          <a:solidFill>
                            <a:srgbClr val="231F20"/>
                          </a:solidFill>
                          <a:latin typeface="+mn-lt"/>
                          <a:ea typeface="SimSun"/>
                          <a:cs typeface="Times New Roman"/>
                        </a:rPr>
                        <a:t>млн тонн </a:t>
                      </a:r>
                      <a:r>
                        <a:rPr lang="ru-RU" sz="600" spc="-20">
                          <a:solidFill>
                            <a:srgbClr val="231F20"/>
                          </a:solidFill>
                          <a:latin typeface="+mn-lt"/>
                          <a:ea typeface="Times New Roman"/>
                          <a:cs typeface="Times New Roman"/>
                        </a:rPr>
                        <a:t>/ </a:t>
                      </a:r>
                      <a:r>
                        <a:rPr lang="ru-RU" sz="600">
                          <a:solidFill>
                            <a:srgbClr val="231F20"/>
                          </a:solidFill>
                          <a:latin typeface="+mn-lt"/>
                          <a:ea typeface="SimSun"/>
                          <a:cs typeface="Times New Roman"/>
                        </a:rPr>
                        <a:t>проект химической очистки завода по производству этилена</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pPr>
                      <a:r>
                        <a:rPr lang="ru-RU" sz="600" dirty="0" smtClean="0">
                          <a:latin typeface="+mn-lt"/>
                          <a:cs typeface="Times New Roman"/>
                        </a:rPr>
                        <a:t>Этиленовая установка</a:t>
                      </a: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36830">
                        <a:lnSpc>
                          <a:spcPct val="100000"/>
                        </a:lnSpc>
                        <a:spcBef>
                          <a:spcPts val="0"/>
                        </a:spcBef>
                        <a:spcAft>
                          <a:spcPts val="0"/>
                        </a:spcAft>
                      </a:pPr>
                      <a:r>
                        <a:rPr lang="ru-RU" sz="600" spc="35">
                          <a:solidFill>
                            <a:srgbClr val="231F20"/>
                          </a:solidFill>
                          <a:latin typeface="+mn-lt"/>
                          <a:ea typeface="Times New Roman"/>
                          <a:cs typeface="Times New Roman"/>
                        </a:rPr>
                        <a:t>· 2020 </a:t>
                      </a:r>
                      <a:r>
                        <a:rPr lang="ru-RU" sz="600" spc="5">
                          <a:solidFill>
                            <a:srgbClr val="231F20"/>
                          </a:solidFill>
                          <a:latin typeface="+mn-lt"/>
                          <a:ea typeface="SimSun"/>
                          <a:cs typeface="Times New Roman"/>
                        </a:rPr>
                        <a:t>Lianyungang Satellite Petrochemical </a:t>
                      </a:r>
                      <a:r>
                        <a:rPr lang="ru-RU" sz="600" spc="25">
                          <a:solidFill>
                            <a:srgbClr val="231F20"/>
                          </a:solidFill>
                          <a:latin typeface="+mn-lt"/>
                          <a:ea typeface="Times New Roman"/>
                          <a:cs typeface="Times New Roman"/>
                        </a:rPr>
                        <a:t>1,25 </a:t>
                      </a:r>
                      <a:r>
                        <a:rPr lang="ru-RU" sz="600" spc="-40">
                          <a:solidFill>
                            <a:srgbClr val="231F20"/>
                          </a:solidFill>
                          <a:latin typeface="+mn-lt"/>
                          <a:ea typeface="SimSun"/>
                          <a:cs typeface="Times New Roman"/>
                        </a:rPr>
                        <a:t>млн тонн </a:t>
                      </a:r>
                      <a:r>
                        <a:rPr lang="ru-RU" sz="600" spc="-20">
                          <a:solidFill>
                            <a:srgbClr val="231F20"/>
                          </a:solidFill>
                          <a:latin typeface="+mn-lt"/>
                          <a:ea typeface="Times New Roman"/>
                          <a:cs typeface="Times New Roman"/>
                        </a:rPr>
                        <a:t>/ </a:t>
                      </a:r>
                      <a:r>
                        <a:rPr lang="ru-RU" sz="600">
                          <a:solidFill>
                            <a:srgbClr val="231F20"/>
                          </a:solidFill>
                          <a:latin typeface="+mn-lt"/>
                          <a:ea typeface="SimSun"/>
                          <a:cs typeface="Times New Roman"/>
                        </a:rPr>
                        <a:t>год проект химической очистки завода по производству этилена</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36830">
                        <a:lnSpc>
                          <a:spcPct val="100000"/>
                        </a:lnSpc>
                        <a:spcBef>
                          <a:spcPts val="0"/>
                        </a:spcBef>
                        <a:spcAft>
                          <a:spcPts val="0"/>
                        </a:spcAft>
                      </a:pPr>
                      <a:r>
                        <a:rPr lang="ru-RU" sz="600" spc="35">
                          <a:solidFill>
                            <a:srgbClr val="231F20"/>
                          </a:solidFill>
                          <a:latin typeface="+mn-lt"/>
                          <a:ea typeface="Times New Roman"/>
                          <a:cs typeface="Times New Roman"/>
                        </a:rPr>
                        <a:t>· 2019 </a:t>
                      </a:r>
                      <a:r>
                        <a:rPr lang="ru-RU" sz="600" spc="5">
                          <a:solidFill>
                            <a:srgbClr val="231F20"/>
                          </a:solidFill>
                          <a:latin typeface="+mn-lt"/>
                          <a:ea typeface="SimSun"/>
                          <a:cs typeface="Times New Roman"/>
                        </a:rPr>
                        <a:t>Sinochem Quanzhou </a:t>
                      </a:r>
                      <a:r>
                        <a:rPr lang="ru-RU" sz="600" spc="30">
                          <a:solidFill>
                            <a:srgbClr val="231F20"/>
                          </a:solidFill>
                          <a:latin typeface="+mn-lt"/>
                          <a:ea typeface="Times New Roman"/>
                          <a:cs typeface="Times New Roman"/>
                        </a:rPr>
                        <a:t>1 </a:t>
                      </a:r>
                      <a:r>
                        <a:rPr lang="ru-RU" sz="600" spc="-40">
                          <a:solidFill>
                            <a:srgbClr val="231F20"/>
                          </a:solidFill>
                          <a:latin typeface="+mn-lt"/>
                          <a:ea typeface="SimSun"/>
                          <a:cs typeface="Times New Roman"/>
                        </a:rPr>
                        <a:t>миллион тонн </a:t>
                      </a:r>
                      <a:r>
                        <a:rPr lang="ru-RU" sz="600" spc="-20">
                          <a:solidFill>
                            <a:srgbClr val="231F20"/>
                          </a:solidFill>
                          <a:latin typeface="+mn-lt"/>
                          <a:ea typeface="Times New Roman"/>
                          <a:cs typeface="Times New Roman"/>
                        </a:rPr>
                        <a:t>/ </a:t>
                      </a:r>
                      <a:r>
                        <a:rPr lang="ru-RU" sz="600">
                          <a:solidFill>
                            <a:srgbClr val="231F20"/>
                          </a:solidFill>
                          <a:latin typeface="+mn-lt"/>
                          <a:ea typeface="SimSun"/>
                          <a:cs typeface="Times New Roman"/>
                        </a:rPr>
                        <a:t>год проект химической очистки завода по производству этилена</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36830">
                        <a:lnSpc>
                          <a:spcPct val="100000"/>
                        </a:lnSpc>
                        <a:spcBef>
                          <a:spcPts val="0"/>
                        </a:spcBef>
                        <a:spcAft>
                          <a:spcPts val="0"/>
                        </a:spcAft>
                      </a:pPr>
                      <a:r>
                        <a:rPr lang="ru-RU" sz="600" spc="35">
                          <a:solidFill>
                            <a:srgbClr val="231F20"/>
                          </a:solidFill>
                          <a:latin typeface="+mn-lt"/>
                          <a:ea typeface="Times New Roman"/>
                          <a:cs typeface="Times New Roman"/>
                        </a:rPr>
                        <a:t>· В 2019 году </a:t>
                      </a:r>
                      <a:r>
                        <a:rPr lang="ru-RU" sz="600" spc="5">
                          <a:solidFill>
                            <a:srgbClr val="231F20"/>
                          </a:solidFill>
                          <a:latin typeface="+mn-lt"/>
                          <a:ea typeface="SimSun"/>
                          <a:cs typeface="Times New Roman"/>
                        </a:rPr>
                        <a:t>Чжэцзянская нефтехимическая фаза I </a:t>
                      </a:r>
                      <a:r>
                        <a:rPr lang="ru-RU" sz="600">
                          <a:solidFill>
                            <a:srgbClr val="231F20"/>
                          </a:solidFill>
                          <a:latin typeface="+mn-lt"/>
                          <a:ea typeface="SimSun"/>
                          <a:cs typeface="Times New Roman"/>
                        </a:rPr>
                        <a:t>проекта химической очистки завода по производству этилена мощностью </a:t>
                      </a:r>
                      <a:r>
                        <a:rPr lang="ru-RU" sz="600" spc="25">
                          <a:solidFill>
                            <a:srgbClr val="231F20"/>
                          </a:solidFill>
                          <a:latin typeface="+mn-lt"/>
                          <a:ea typeface="Times New Roman"/>
                          <a:cs typeface="Times New Roman"/>
                        </a:rPr>
                        <a:t>1,4 </a:t>
                      </a:r>
                      <a:r>
                        <a:rPr lang="ru-RU" sz="600" spc="-40">
                          <a:solidFill>
                            <a:srgbClr val="231F20"/>
                          </a:solidFill>
                          <a:latin typeface="+mn-lt"/>
                          <a:ea typeface="SimSun"/>
                          <a:cs typeface="Times New Roman"/>
                        </a:rPr>
                        <a:t>млн тонн </a:t>
                      </a:r>
                      <a:r>
                        <a:rPr lang="ru-RU" sz="600" spc="-20">
                          <a:solidFill>
                            <a:srgbClr val="231F20"/>
                          </a:solidFill>
                          <a:latin typeface="+mn-lt"/>
                          <a:ea typeface="Times New Roman"/>
                          <a:cs typeface="Times New Roman"/>
                        </a:rPr>
                        <a:t>в год</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cap="flat" cmpd="sng" algn="ctr">
                      <a:solidFill>
                        <a:srgbClr val="1284C7"/>
                      </a:solidFill>
                      <a:prstDash val="solid"/>
                      <a:round/>
                      <a:headEnd type="none" w="med" len="med"/>
                      <a:tailEnd type="none" w="med" len="me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36830">
                        <a:lnSpc>
                          <a:spcPct val="100000"/>
                        </a:lnSpc>
                        <a:spcBef>
                          <a:spcPts val="0"/>
                        </a:spcBef>
                        <a:spcAft>
                          <a:spcPts val="0"/>
                        </a:spcAft>
                      </a:pPr>
                      <a:r>
                        <a:rPr lang="ru-RU" sz="600" spc="35" dirty="0">
                          <a:solidFill>
                            <a:srgbClr val="231F20"/>
                          </a:solidFill>
                          <a:latin typeface="+mn-lt"/>
                          <a:ea typeface="Times New Roman"/>
                          <a:cs typeface="Times New Roman"/>
                        </a:rPr>
                        <a:t>· 2009 </a:t>
                      </a:r>
                      <a:r>
                        <a:rPr lang="ru-RU" sz="600" spc="-40" dirty="0" err="1">
                          <a:solidFill>
                            <a:srgbClr val="231F20"/>
                          </a:solidFill>
                          <a:latin typeface="+mn-lt"/>
                          <a:ea typeface="SimSun"/>
                          <a:cs typeface="Times New Roman"/>
                        </a:rPr>
                        <a:t>Zhongsha</a:t>
                      </a:r>
                      <a:r>
                        <a:rPr lang="ru-RU" sz="600" spc="-40" dirty="0">
                          <a:solidFill>
                            <a:srgbClr val="231F20"/>
                          </a:solidFill>
                          <a:latin typeface="+mn-lt"/>
                          <a:ea typeface="SimSun"/>
                          <a:cs typeface="Times New Roman"/>
                        </a:rPr>
                        <a:t> </a:t>
                      </a:r>
                      <a:r>
                        <a:rPr lang="ru-RU" sz="600" spc="-20" dirty="0">
                          <a:solidFill>
                            <a:srgbClr val="231F20"/>
                          </a:solidFill>
                          <a:latin typeface="+mn-lt"/>
                          <a:ea typeface="Times New Roman"/>
                          <a:cs typeface="Times New Roman"/>
                        </a:rPr>
                        <a:t>( </a:t>
                      </a:r>
                      <a:r>
                        <a:rPr lang="ru-RU" sz="600" spc="-50" dirty="0" err="1">
                          <a:solidFill>
                            <a:srgbClr val="231F20"/>
                          </a:solidFill>
                          <a:latin typeface="+mn-lt"/>
                          <a:ea typeface="SimSun"/>
                          <a:cs typeface="Times New Roman"/>
                        </a:rPr>
                        <a:t>Tianjin</a:t>
                      </a:r>
                      <a:r>
                        <a:rPr lang="ru-RU" sz="600" spc="-50" dirty="0">
                          <a:solidFill>
                            <a:srgbClr val="231F20"/>
                          </a:solidFill>
                          <a:latin typeface="+mn-lt"/>
                          <a:ea typeface="SimSun"/>
                          <a:cs typeface="Times New Roman"/>
                        </a:rPr>
                        <a:t> </a:t>
                      </a:r>
                      <a:r>
                        <a:rPr lang="ru-RU" sz="600" spc="-25" dirty="0">
                          <a:solidFill>
                            <a:srgbClr val="231F20"/>
                          </a:solidFill>
                          <a:latin typeface="+mn-lt"/>
                          <a:ea typeface="Times New Roman"/>
                          <a:cs typeface="Times New Roman"/>
                        </a:rPr>
                        <a:t>) </a:t>
                      </a:r>
                      <a:r>
                        <a:rPr lang="ru-RU" sz="600" spc="5" dirty="0" err="1">
                          <a:solidFill>
                            <a:srgbClr val="231F20"/>
                          </a:solidFill>
                          <a:latin typeface="+mn-lt"/>
                          <a:ea typeface="SimSun"/>
                          <a:cs typeface="Times New Roman"/>
                        </a:rPr>
                        <a:t>Petrochemical</a:t>
                      </a:r>
                      <a:r>
                        <a:rPr lang="ru-RU" sz="600" spc="5" dirty="0">
                          <a:solidFill>
                            <a:srgbClr val="231F20"/>
                          </a:solidFill>
                          <a:latin typeface="+mn-lt"/>
                          <a:ea typeface="SimSun"/>
                          <a:cs typeface="Times New Roman"/>
                        </a:rPr>
                        <a:t> </a:t>
                      </a:r>
                      <a:r>
                        <a:rPr lang="ru-RU" sz="600" spc="5" dirty="0" err="1">
                          <a:solidFill>
                            <a:srgbClr val="231F20"/>
                          </a:solidFill>
                          <a:latin typeface="+mn-lt"/>
                          <a:ea typeface="SimSun"/>
                          <a:cs typeface="Times New Roman"/>
                        </a:rPr>
                        <a:t>Co</a:t>
                      </a:r>
                      <a:r>
                        <a:rPr lang="ru-RU" sz="600" spc="5" dirty="0">
                          <a:solidFill>
                            <a:srgbClr val="231F20"/>
                          </a:solidFill>
                          <a:latin typeface="+mn-lt"/>
                          <a:ea typeface="SimSun"/>
                          <a:cs typeface="Times New Roman"/>
                        </a:rPr>
                        <a:t>., </a:t>
                      </a:r>
                      <a:r>
                        <a:rPr lang="ru-RU" sz="600" spc="5" dirty="0" err="1">
                          <a:solidFill>
                            <a:srgbClr val="231F20"/>
                          </a:solidFill>
                          <a:latin typeface="+mn-lt"/>
                          <a:ea typeface="SimSun"/>
                          <a:cs typeface="Times New Roman"/>
                        </a:rPr>
                        <a:t>Ltd</a:t>
                      </a:r>
                      <a:r>
                        <a:rPr lang="ru-RU" sz="600" spc="5" dirty="0">
                          <a:solidFill>
                            <a:srgbClr val="231F20"/>
                          </a:solidFill>
                          <a:latin typeface="+mn-lt"/>
                          <a:ea typeface="SimSun"/>
                          <a:cs typeface="Times New Roman"/>
                        </a:rPr>
                        <a:t>. </a:t>
                      </a:r>
                      <a:r>
                        <a:rPr lang="ru-RU" sz="600" spc="30" dirty="0">
                          <a:solidFill>
                            <a:srgbClr val="231F20"/>
                          </a:solidFill>
                          <a:latin typeface="+mn-lt"/>
                          <a:ea typeface="Times New Roman"/>
                          <a:cs typeface="Times New Roman"/>
                        </a:rPr>
                        <a:t>1 миллион </a:t>
                      </a:r>
                      <a:r>
                        <a:rPr lang="ru-RU" sz="600" spc="-40" dirty="0">
                          <a:solidFill>
                            <a:srgbClr val="231F20"/>
                          </a:solidFill>
                          <a:latin typeface="+mn-lt"/>
                          <a:ea typeface="SimSun"/>
                          <a:cs typeface="Times New Roman"/>
                        </a:rPr>
                        <a:t>тонн этилена </a:t>
                      </a:r>
                      <a:r>
                        <a:rPr lang="ru-RU" sz="600" spc="-20" dirty="0">
                          <a:solidFill>
                            <a:srgbClr val="231F20"/>
                          </a:solidFill>
                          <a:latin typeface="+mn-lt"/>
                          <a:ea typeface="Times New Roman"/>
                          <a:cs typeface="Times New Roman"/>
                        </a:rPr>
                        <a:t>в </a:t>
                      </a:r>
                      <a:r>
                        <a:rPr lang="ru-RU" sz="600" dirty="0">
                          <a:solidFill>
                            <a:srgbClr val="231F20"/>
                          </a:solidFill>
                          <a:latin typeface="+mn-lt"/>
                          <a:ea typeface="SimSun"/>
                          <a:cs typeface="Times New Roman"/>
                        </a:rPr>
                        <a:t>год и вспомогательный проект по химической очистке</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txBody>
                  <a:tcPr marL="9525" marR="9525" marT="5080" marB="0">
                    <a:lnL w="19050" cap="flat" cmpd="sng" algn="ctr">
                      <a:solidFill>
                        <a:srgbClr val="1284C7"/>
                      </a:solidFill>
                      <a:prstDash val="solid"/>
                      <a:round/>
                      <a:headEnd type="none" w="med" len="med"/>
                      <a:tailEnd type="none" w="med" len="med"/>
                    </a:lnL>
                    <a:lnR w="19050">
                      <a:solidFill>
                        <a:srgbClr val="1284C7"/>
                      </a:solidFill>
                      <a:prstDash val="solid"/>
                    </a:lnR>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36830">
                        <a:lnSpc>
                          <a:spcPct val="100000"/>
                        </a:lnSpc>
                        <a:spcBef>
                          <a:spcPts val="0"/>
                        </a:spcBef>
                        <a:spcAft>
                          <a:spcPts val="0"/>
                        </a:spcAft>
                      </a:pPr>
                      <a:r>
                        <a:rPr lang="ru-RU" sz="600" spc="35" dirty="0">
                          <a:solidFill>
                            <a:srgbClr val="231F20"/>
                          </a:solidFill>
                          <a:latin typeface="+mn-lt"/>
                          <a:ea typeface="Times New Roman"/>
                          <a:cs typeface="Times New Roman"/>
                        </a:rPr>
                        <a:t>· </a:t>
                      </a:r>
                      <a:r>
                        <a:rPr lang="ru-RU" sz="600" dirty="0">
                          <a:solidFill>
                            <a:srgbClr val="231F20"/>
                          </a:solidFill>
                          <a:latin typeface="+mn-lt"/>
                          <a:ea typeface="SimSun"/>
                          <a:cs typeface="Times New Roman"/>
                        </a:rPr>
                        <a:t>В 2008 году </a:t>
                      </a:r>
                      <a:r>
                        <a:rPr lang="ru-RU" sz="600" dirty="0" err="1">
                          <a:solidFill>
                            <a:srgbClr val="231F20"/>
                          </a:solidFill>
                          <a:latin typeface="+mn-lt"/>
                          <a:ea typeface="SimSun"/>
                          <a:cs typeface="Times New Roman"/>
                        </a:rPr>
                        <a:t>Sinopec</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Fujian</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United</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Petrochemical</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Co</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Ltd</a:t>
                      </a:r>
                      <a:r>
                        <a:rPr lang="ru-RU" sz="600" dirty="0">
                          <a:solidFill>
                            <a:srgbClr val="231F20"/>
                          </a:solidFill>
                          <a:latin typeface="+mn-lt"/>
                          <a:ea typeface="SimSun"/>
                          <a:cs typeface="Times New Roman"/>
                        </a:rPr>
                        <a:t>. реализовала проект химической очистки завода по производству этилена мощностью </a:t>
                      </a:r>
                      <a:r>
                        <a:rPr lang="ru-RU" sz="600" spc="20" dirty="0">
                          <a:solidFill>
                            <a:srgbClr val="231F20"/>
                          </a:solidFill>
                          <a:latin typeface="+mn-lt"/>
                          <a:ea typeface="Times New Roman"/>
                          <a:cs typeface="Times New Roman"/>
                        </a:rPr>
                        <a:t>800 000 </a:t>
                      </a:r>
                      <a:r>
                        <a:rPr lang="ru-RU" sz="600" spc="-40" dirty="0">
                          <a:solidFill>
                            <a:srgbClr val="231F20"/>
                          </a:solidFill>
                          <a:latin typeface="+mn-lt"/>
                          <a:ea typeface="SimSun"/>
                          <a:cs typeface="Times New Roman"/>
                        </a:rPr>
                        <a:t>тонн </a:t>
                      </a:r>
                      <a:r>
                        <a:rPr lang="ru-RU" sz="600" spc="-20" dirty="0">
                          <a:solidFill>
                            <a:srgbClr val="231F20"/>
                          </a:solidFill>
                          <a:latin typeface="+mn-lt"/>
                          <a:ea typeface="Times New Roman"/>
                          <a:cs typeface="Times New Roman"/>
                        </a:rPr>
                        <a:t>в год.</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216395">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B w="12700">
                      <a:solidFill>
                        <a:srgbClr val="1284C7"/>
                      </a:solidFill>
                      <a:prstDash val="solid"/>
                    </a:lnB>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36830">
                        <a:lnSpc>
                          <a:spcPct val="100000"/>
                        </a:lnSpc>
                        <a:spcBef>
                          <a:spcPts val="0"/>
                        </a:spcBef>
                        <a:spcAft>
                          <a:spcPts val="0"/>
                        </a:spcAft>
                      </a:pPr>
                      <a:r>
                        <a:rPr lang="ru-RU" sz="600" spc="35" dirty="0">
                          <a:solidFill>
                            <a:srgbClr val="231F20"/>
                          </a:solidFill>
                          <a:latin typeface="+mn-lt"/>
                          <a:ea typeface="Times New Roman"/>
                          <a:cs typeface="Times New Roman"/>
                        </a:rPr>
                        <a:t>·2008 </a:t>
                      </a:r>
                      <a:r>
                        <a:rPr lang="ru-RU" sz="600" dirty="0" err="1">
                          <a:solidFill>
                            <a:srgbClr val="231F20"/>
                          </a:solidFill>
                          <a:latin typeface="+mn-lt"/>
                          <a:ea typeface="SimSun"/>
                          <a:cs typeface="Times New Roman"/>
                        </a:rPr>
                        <a:t>PetroChina</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Dushanzi</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Petrochemical</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Company</a:t>
                      </a:r>
                      <a:r>
                        <a:rPr lang="ru-RU" sz="600" dirty="0">
                          <a:solidFill>
                            <a:srgbClr val="231F20"/>
                          </a:solidFill>
                          <a:latin typeface="+mn-lt"/>
                          <a:ea typeface="SimSun"/>
                          <a:cs typeface="Times New Roman"/>
                        </a:rPr>
                        <a:t> </a:t>
                      </a:r>
                      <a:r>
                        <a:rPr lang="ru-RU" sz="600" spc="25" dirty="0">
                          <a:solidFill>
                            <a:srgbClr val="231F20"/>
                          </a:solidFill>
                          <a:latin typeface="+mn-lt"/>
                          <a:ea typeface="Times New Roman"/>
                          <a:cs typeface="Times New Roman"/>
                        </a:rPr>
                        <a:t>1 миллион </a:t>
                      </a:r>
                      <a:r>
                        <a:rPr lang="ru-RU" sz="600" spc="-40" dirty="0">
                          <a:solidFill>
                            <a:srgbClr val="231F20"/>
                          </a:solidFill>
                          <a:latin typeface="+mn-lt"/>
                          <a:ea typeface="SimSun"/>
                          <a:cs typeface="Times New Roman"/>
                        </a:rPr>
                        <a:t>тонн </a:t>
                      </a:r>
                      <a:r>
                        <a:rPr lang="ru-RU" sz="600" spc="-20" dirty="0">
                          <a:solidFill>
                            <a:srgbClr val="231F20"/>
                          </a:solidFill>
                          <a:latin typeface="+mn-lt"/>
                          <a:ea typeface="Times New Roman"/>
                          <a:cs typeface="Times New Roman"/>
                        </a:rPr>
                        <a:t>/ </a:t>
                      </a:r>
                      <a:r>
                        <a:rPr lang="ru-RU" sz="600" dirty="0">
                          <a:solidFill>
                            <a:srgbClr val="231F20"/>
                          </a:solidFill>
                          <a:latin typeface="+mn-lt"/>
                          <a:ea typeface="SimSun"/>
                          <a:cs typeface="Times New Roman"/>
                        </a:rPr>
                        <a:t>год Проект химической очистки завода по производству этилена</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lnB w="12700" cap="flat" cmpd="sng" algn="ctr">
                      <a:solidFill>
                        <a:srgbClr val="1284C7"/>
                      </a:solidFill>
                      <a:prstDash val="solid"/>
                      <a:round/>
                      <a:headEnd type="none" w="med" len="med"/>
                      <a:tailEnd type="none" w="med" len="med"/>
                    </a:lnB>
                  </a:tcPr>
                </a:tc>
              </a:tr>
              <a:tr h="191301">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tcPr>
                </a:tc>
                <a:tc rowSpan="9">
                  <a:txBody>
                    <a:bodyPr/>
                    <a:lstStyle/>
                    <a:p>
                      <a:pPr marL="83185">
                        <a:lnSpc>
                          <a:spcPts val="819"/>
                        </a:lnSpc>
                        <a:spcBef>
                          <a:spcPts val="165"/>
                        </a:spcBef>
                      </a:pPr>
                      <a:r>
                        <a:rPr sz="600" smtClean="0">
                          <a:solidFill>
                            <a:srgbClr val="231F20"/>
                          </a:solidFill>
                          <a:latin typeface="+mn-lt"/>
                          <a:cs typeface="SimSun"/>
                        </a:rPr>
                        <a:t>·</a:t>
                      </a:r>
                      <a:endParaRPr sz="600">
                        <a:latin typeface="+mn-lt"/>
                        <a:cs typeface="SimSun"/>
                      </a:endParaRPr>
                    </a:p>
                    <a:p>
                      <a:pPr marL="0" algn="ctr">
                        <a:lnSpc>
                          <a:spcPct val="100000"/>
                        </a:lnSpc>
                      </a:pPr>
                      <a:r>
                        <a:rPr lang="ru-RU" sz="600" baseline="0" dirty="0" smtClean="0">
                          <a:solidFill>
                            <a:srgbClr val="231F20"/>
                          </a:solidFill>
                          <a:latin typeface="+mn-lt"/>
                          <a:cs typeface="SimSun"/>
                        </a:rPr>
                        <a:t>Трубопровод высокого давления O2/N2</a:t>
                      </a:r>
                      <a:endParaRPr lang="en-US" sz="600" baseline="0" dirty="0" smtClean="0">
                        <a:solidFill>
                          <a:srgbClr val="231F20"/>
                        </a:solidFill>
                        <a:latin typeface="+mn-lt"/>
                        <a:cs typeface="SimSun"/>
                      </a:endParaRPr>
                    </a:p>
                    <a:p>
                      <a:pPr marL="0" algn="ctr">
                        <a:lnSpc>
                          <a:spcPct val="100000"/>
                        </a:lnSpc>
                      </a:pPr>
                      <a:r>
                        <a:rPr lang="ru-RU" sz="600" baseline="0" dirty="0" smtClean="0">
                          <a:solidFill>
                            <a:srgbClr val="231F20"/>
                          </a:solidFill>
                          <a:latin typeface="+mn-lt"/>
                          <a:cs typeface="SimSun"/>
                        </a:rPr>
                        <a:t>Система переработки ЭОEO </a:t>
                      </a:r>
                      <a:endParaRPr lang="en-US" sz="600" baseline="0" dirty="0" smtClean="0">
                        <a:solidFill>
                          <a:srgbClr val="231F20"/>
                        </a:solidFill>
                        <a:latin typeface="+mn-lt"/>
                        <a:cs typeface="SimSun"/>
                      </a:endParaRPr>
                    </a:p>
                    <a:p>
                      <a:pPr marL="0" algn="ctr">
                        <a:lnSpc>
                          <a:spcPct val="100000"/>
                        </a:lnSpc>
                      </a:pPr>
                      <a:r>
                        <a:rPr lang="ru-RU" sz="600" baseline="0" dirty="0" smtClean="0">
                          <a:solidFill>
                            <a:srgbClr val="231F20"/>
                          </a:solidFill>
                          <a:latin typeface="+mn-lt"/>
                          <a:cs typeface="SimSun"/>
                        </a:rPr>
                        <a:t>Реактор, охладитель, система </a:t>
                      </a:r>
                      <a:r>
                        <a:rPr lang="ru-RU" sz="600" baseline="0" dirty="0" err="1" smtClean="0">
                          <a:solidFill>
                            <a:srgbClr val="231F20"/>
                          </a:solidFill>
                          <a:latin typeface="+mn-lt"/>
                          <a:cs typeface="SimSun"/>
                        </a:rPr>
                        <a:t>парогенерации</a:t>
                      </a:r>
                      <a:endParaRPr lang="en-US" sz="600" baseline="0" dirty="0" smtClean="0">
                        <a:solidFill>
                          <a:srgbClr val="231F20"/>
                        </a:solidFill>
                        <a:latin typeface="+mn-lt"/>
                        <a:cs typeface="SimSun"/>
                      </a:endParaRPr>
                    </a:p>
                    <a:p>
                      <a:pPr marL="0" algn="ctr">
                        <a:lnSpc>
                          <a:spcPct val="100000"/>
                        </a:lnSpc>
                      </a:pPr>
                      <a:r>
                        <a:rPr lang="en-US" sz="600" baseline="0" dirty="0" smtClean="0">
                          <a:solidFill>
                            <a:srgbClr val="231F20"/>
                          </a:solidFill>
                          <a:latin typeface="+mn-lt"/>
                          <a:cs typeface="SimSun"/>
                        </a:rPr>
                        <a:t> </a:t>
                      </a:r>
                      <a:r>
                        <a:rPr lang="ru-RU" sz="600" baseline="0" dirty="0" smtClean="0">
                          <a:solidFill>
                            <a:srgbClr val="231F20"/>
                          </a:solidFill>
                          <a:latin typeface="+mn-lt"/>
                          <a:cs typeface="SimSun"/>
                        </a:rPr>
                        <a:t>Система хранения ЭО-МЭГ 、ДЭГ、ТЭГ</a:t>
                      </a:r>
                      <a:r>
                        <a:rPr lang="en-US" sz="600" baseline="0" dirty="0" smtClean="0">
                          <a:solidFill>
                            <a:srgbClr val="231F20"/>
                          </a:solidFill>
                          <a:latin typeface="+mn-lt"/>
                          <a:cs typeface="SimSun"/>
                        </a:rPr>
                        <a:t> </a:t>
                      </a:r>
                      <a:r>
                        <a:rPr lang="ru-RU" sz="600" baseline="0" dirty="0" smtClean="0">
                          <a:solidFill>
                            <a:srgbClr val="231F20"/>
                          </a:solidFill>
                          <a:latin typeface="+mn-lt"/>
                          <a:cs typeface="SimSun"/>
                        </a:rPr>
                        <a:t>Обезжиривание сырьевой башни МЭГ, ДЭГ, ТЭГ</a:t>
                      </a:r>
                      <a:endParaRPr lang="en-US" sz="600" baseline="0" dirty="0" smtClean="0">
                        <a:solidFill>
                          <a:srgbClr val="231F20"/>
                        </a:solidFill>
                        <a:latin typeface="+mn-lt"/>
                        <a:cs typeface="SimSun"/>
                      </a:endParaRPr>
                    </a:p>
                    <a:p>
                      <a:pPr marL="0" algn="ctr">
                        <a:lnSpc>
                          <a:spcPct val="100000"/>
                        </a:lnSpc>
                      </a:pPr>
                      <a:r>
                        <a:rPr lang="en-US" sz="600" baseline="0" dirty="0" smtClean="0">
                          <a:solidFill>
                            <a:srgbClr val="231F20"/>
                          </a:solidFill>
                          <a:latin typeface="+mn-lt"/>
                          <a:cs typeface="SimSun"/>
                        </a:rPr>
                        <a:t> </a:t>
                      </a:r>
                      <a:r>
                        <a:rPr lang="ru-RU" sz="600" baseline="0" dirty="0" smtClean="0">
                          <a:solidFill>
                            <a:srgbClr val="231F20"/>
                          </a:solidFill>
                          <a:latin typeface="+mn-lt"/>
                          <a:cs typeface="SimSun"/>
                        </a:rPr>
                        <a:t>Система удаления CO2</a:t>
                      </a:r>
                      <a:endParaRPr lang="en-US" sz="600" baseline="0" dirty="0" smtClean="0">
                        <a:solidFill>
                          <a:srgbClr val="231F20"/>
                        </a:solidFill>
                        <a:latin typeface="+mn-lt"/>
                        <a:cs typeface="SimSun"/>
                      </a:endParaRPr>
                    </a:p>
                    <a:p>
                      <a:pPr marL="0" algn="ctr">
                        <a:lnSpc>
                          <a:spcPct val="100000"/>
                        </a:lnSpc>
                      </a:pPr>
                      <a:r>
                        <a:rPr lang="ru-RU" sz="600" baseline="0" dirty="0" smtClean="0">
                          <a:solidFill>
                            <a:srgbClr val="231F20"/>
                          </a:solidFill>
                          <a:latin typeface="+mn-lt"/>
                          <a:cs typeface="SimSun"/>
                        </a:rPr>
                        <a:t>Система подачи котловой воды</a:t>
                      </a:r>
                      <a:endParaRPr lang="en-US" sz="600" baseline="0" dirty="0" smtClean="0">
                        <a:solidFill>
                          <a:srgbClr val="231F20"/>
                        </a:solidFill>
                        <a:latin typeface="+mn-lt"/>
                        <a:cs typeface="SimSun"/>
                      </a:endParaRPr>
                    </a:p>
                    <a:p>
                      <a:pPr marL="0" algn="ctr">
                        <a:lnSpc>
                          <a:spcPct val="100000"/>
                        </a:lnSpc>
                      </a:pPr>
                      <a:r>
                        <a:rPr lang="ru-RU" sz="600" baseline="0" dirty="0" smtClean="0">
                          <a:solidFill>
                            <a:srgbClr val="231F20"/>
                          </a:solidFill>
                          <a:latin typeface="+mn-lt"/>
                          <a:cs typeface="SimSun"/>
                        </a:rPr>
                        <a:t>Система удаления легких углеводородов</a:t>
                      </a:r>
                      <a:endParaRPr sz="600" baseline="0">
                        <a:latin typeface="+mn-lt"/>
                        <a:cs typeface="SimSun"/>
                      </a:endParaRPr>
                    </a:p>
                  </a:txBody>
                  <a:tcPr marL="0" marR="0" marT="20955" marB="0">
                    <a:lnL w="19050">
                      <a:solidFill>
                        <a:srgbClr val="1284C7"/>
                      </a:solidFill>
                      <a:prstDash val="solid"/>
                    </a:lnL>
                    <a:lnR w="19050" cap="flat" cmpd="sng" algn="ctr">
                      <a:solidFill>
                        <a:srgbClr val="1284C7"/>
                      </a:solidFill>
                      <a:prstDash val="solid"/>
                      <a:round/>
                      <a:headEnd type="none" w="med" len="med"/>
                      <a:tailEnd type="none" w="med" len="med"/>
                    </a:lnR>
                    <a:lnT w="12700">
                      <a:solidFill>
                        <a:srgbClr val="1284C7"/>
                      </a:solidFill>
                      <a:prstDash val="solid"/>
                    </a:lnT>
                    <a:lnB w="1270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·2021 </a:t>
                      </a:r>
                      <a:r>
                        <a:rPr lang="ru-RU" sz="600" spc="5">
                          <a:solidFill>
                            <a:srgbClr val="231F20"/>
                          </a:solidFill>
                          <a:latin typeface="+mn-lt"/>
                          <a:ea typeface="SimSun"/>
                          <a:cs typeface="Times New Roman"/>
                        </a:rPr>
                        <a:t>Satellite Petrochemical </a:t>
                      </a:r>
                      <a:r>
                        <a:rPr lang="ru-RU" sz="600" spc="20">
                          <a:solidFill>
                            <a:srgbClr val="231F20"/>
                          </a:solidFill>
                          <a:latin typeface="+mn-lt"/>
                          <a:ea typeface="Times New Roman"/>
                          <a:cs typeface="Times New Roman"/>
                        </a:rPr>
                        <a:t>2×800 000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15">
                          <a:solidFill>
                            <a:srgbClr val="231F20"/>
                          </a:solidFill>
                          <a:latin typeface="+mn-lt"/>
                          <a:ea typeface="SimSun"/>
                          <a:cs typeface="Times New Roman"/>
                        </a:rPr>
                        <a:t>год Проект химической очистки установки </a:t>
                      </a:r>
                      <a:r>
                        <a:rPr lang="ru-RU" sz="600" spc="45">
                          <a:solidFill>
                            <a:srgbClr val="231F20"/>
                          </a:solidFill>
                          <a:latin typeface="+mn-lt"/>
                          <a:ea typeface="Times New Roman"/>
                          <a:cs typeface="Times New Roman"/>
                        </a:rPr>
                        <a:t>EO/EG </a:t>
                      </a:r>
                      <a:r>
                        <a:rPr lang="ru-RU" sz="600">
                          <a:solidFill>
                            <a:srgbClr val="231F20"/>
                          </a:solidFill>
                          <a:latin typeface="+mn-lt"/>
                          <a:ea typeface="SimSun"/>
                          <a:cs typeface="Times New Roman"/>
                        </a:rPr>
                        <a:t>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69215"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2095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В 2021 году </a:t>
                      </a:r>
                      <a:r>
                        <a:rPr lang="ru-RU" sz="600" spc="5">
                          <a:solidFill>
                            <a:srgbClr val="231F20"/>
                          </a:solidFill>
                          <a:latin typeface="+mn-lt"/>
                          <a:ea typeface="SimSun"/>
                          <a:cs typeface="Times New Roman"/>
                        </a:rPr>
                        <a:t>Чжэцзянская нефтехимическая фаза II , </a:t>
                      </a:r>
                      <a:r>
                        <a:rPr lang="ru-RU" sz="600" spc="20">
                          <a:solidFill>
                            <a:srgbClr val="231F20"/>
                          </a:solidFill>
                          <a:latin typeface="+mn-lt"/>
                          <a:ea typeface="Times New Roman"/>
                          <a:cs typeface="Times New Roman"/>
                        </a:rPr>
                        <a:t>2×800 000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в </a:t>
                      </a:r>
                      <a:r>
                        <a:rPr lang="ru-RU" sz="600" spc="15">
                          <a:solidFill>
                            <a:srgbClr val="231F20"/>
                          </a:solidFill>
                          <a:latin typeface="+mn-lt"/>
                          <a:ea typeface="SimSun"/>
                          <a:cs typeface="Times New Roman"/>
                        </a:rPr>
                        <a:t>год, проект химической очистки установки </a:t>
                      </a:r>
                      <a:r>
                        <a:rPr lang="ru-RU" sz="600" spc="45">
                          <a:solidFill>
                            <a:srgbClr val="231F20"/>
                          </a:solidFill>
                          <a:latin typeface="+mn-lt"/>
                          <a:ea typeface="Times New Roman"/>
                          <a:cs typeface="Times New Roman"/>
                        </a:rPr>
                        <a:t>ЭО/ЭГ </a:t>
                      </a:r>
                      <a:r>
                        <a:rPr lang="ru-RU" sz="600">
                          <a:solidFill>
                            <a:srgbClr val="231F20"/>
                          </a:solidFill>
                          <a:latin typeface="+mn-lt"/>
                          <a:ea typeface="SimSun"/>
                          <a:cs typeface="Times New Roman"/>
                        </a:rPr>
                        <a:t>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2095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2019 </a:t>
                      </a:r>
                      <a:r>
                        <a:rPr lang="ru-RU" sz="600" spc="5">
                          <a:solidFill>
                            <a:srgbClr val="231F20"/>
                          </a:solidFill>
                          <a:latin typeface="+mn-lt"/>
                          <a:ea typeface="SimSun"/>
                          <a:cs typeface="Times New Roman"/>
                        </a:rPr>
                        <a:t>Sinochem Quanzhou </a:t>
                      </a:r>
                      <a:r>
                        <a:rPr lang="ru-RU" sz="600" spc="20">
                          <a:solidFill>
                            <a:srgbClr val="231F20"/>
                          </a:solidFill>
                          <a:latin typeface="+mn-lt"/>
                          <a:ea typeface="Times New Roman"/>
                          <a:cs typeface="Times New Roman"/>
                        </a:rPr>
                        <a:t>500 000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15">
                          <a:solidFill>
                            <a:srgbClr val="231F20"/>
                          </a:solidFill>
                          <a:latin typeface="+mn-lt"/>
                          <a:ea typeface="SimSun"/>
                          <a:cs typeface="Times New Roman"/>
                        </a:rPr>
                        <a:t>год </a:t>
                      </a:r>
                      <a:r>
                        <a:rPr lang="ru-RU" sz="600">
                          <a:solidFill>
                            <a:srgbClr val="231F20"/>
                          </a:solidFill>
                          <a:latin typeface="+mn-lt"/>
                          <a:ea typeface="SimSun"/>
                          <a:cs typeface="Times New Roman"/>
                        </a:rPr>
                        <a:t>Проект химической очистки завода </a:t>
                      </a:r>
                      <a:r>
                        <a:rPr lang="ru-RU" sz="600" spc="45">
                          <a:solidFill>
                            <a:srgbClr val="231F20"/>
                          </a:solidFill>
                          <a:latin typeface="+mn-lt"/>
                          <a:ea typeface="Times New Roman"/>
                          <a:cs typeface="Times New Roman"/>
                        </a:rPr>
                        <a:t>EO / EG</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2095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В 2019 году </a:t>
                      </a:r>
                      <a:r>
                        <a:rPr lang="ru-RU" sz="600" spc="5">
                          <a:solidFill>
                            <a:srgbClr val="231F20"/>
                          </a:solidFill>
                          <a:latin typeface="+mn-lt"/>
                          <a:ea typeface="SimSun"/>
                          <a:cs typeface="Times New Roman"/>
                        </a:rPr>
                        <a:t>Чжэцзянская нефтехимическая фаза I проекта химической очистки </a:t>
                      </a:r>
                      <a:r>
                        <a:rPr lang="ru-RU" sz="600" spc="20">
                          <a:solidFill>
                            <a:srgbClr val="231F20"/>
                          </a:solidFill>
                          <a:latin typeface="+mn-lt"/>
                          <a:ea typeface="Times New Roman"/>
                          <a:cs typeface="Times New Roman"/>
                        </a:rPr>
                        <a:t>800 000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15">
                          <a:solidFill>
                            <a:srgbClr val="231F20"/>
                          </a:solidFill>
                          <a:latin typeface="+mn-lt"/>
                          <a:ea typeface="SimSun"/>
                          <a:cs typeface="Times New Roman"/>
                        </a:rPr>
                        <a:t>год </a:t>
                      </a:r>
                      <a:r>
                        <a:rPr lang="ru-RU" sz="600" spc="45">
                          <a:solidFill>
                            <a:srgbClr val="231F20"/>
                          </a:solidFill>
                          <a:latin typeface="+mn-lt"/>
                          <a:ea typeface="Times New Roman"/>
                          <a:cs typeface="Times New Roman"/>
                        </a:rPr>
                        <a:t>EO / EG </a:t>
                      </a:r>
                      <a:r>
                        <a:rPr lang="ru-RU" sz="600">
                          <a:solidFill>
                            <a:srgbClr val="231F20"/>
                          </a:solidFill>
                          <a:latin typeface="+mn-lt"/>
                          <a:ea typeface="SimSun"/>
                          <a:cs typeface="Times New Roman"/>
                        </a:rPr>
                        <a:t>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381000">
                <a:tc>
                  <a:txBody>
                    <a:bodyPr/>
                    <a:lstStyle/>
                    <a:p>
                      <a:pPr marL="206375" marR="358775" indent="-100330">
                        <a:lnSpc>
                          <a:spcPct val="107200"/>
                        </a:lnSpc>
                        <a:spcBef>
                          <a:spcPts val="0"/>
                        </a:spcBef>
                      </a:pPr>
                      <a:r>
                        <a:rPr lang="ru-RU" sz="600" dirty="0" smtClean="0">
                          <a:solidFill>
                            <a:srgbClr val="231F20"/>
                          </a:solidFill>
                          <a:latin typeface="+mn-lt"/>
                          <a:cs typeface="SimSun"/>
                        </a:rPr>
                        <a:t>Блок ЭО/ЭГ</a:t>
                      </a:r>
                      <a:endParaRPr sz="600">
                        <a:latin typeface="+mn-lt"/>
                        <a:cs typeface="SimSun"/>
                      </a:endParaRPr>
                    </a:p>
                  </a:txBody>
                  <a:tcPr marL="0" marR="0" marT="72390" marB="0">
                    <a:lnL w="19050">
                      <a:solidFill>
                        <a:srgbClr val="1284C7"/>
                      </a:solidFill>
                      <a:prstDash val="solid"/>
                    </a:lnL>
                    <a:lnR w="19050">
                      <a:solidFill>
                        <a:srgbClr val="1284C7"/>
                      </a:solidFill>
                      <a:prstDash val="solid"/>
                    </a:lnR>
                  </a:tcPr>
                </a:tc>
                <a:tc vMerge="1">
                  <a:txBody>
                    <a:bodyPr/>
                    <a:lstStyle/>
                    <a:p>
                      <a:endParaRPr/>
                    </a:p>
                  </a:txBody>
                  <a:tcPr marL="0" marR="0" marT="2095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ct val="100000"/>
                        </a:lnSpc>
                        <a:spcBef>
                          <a:spcPts val="0"/>
                        </a:spcBef>
                        <a:spcAft>
                          <a:spcPts val="0"/>
                        </a:spcAft>
                      </a:pPr>
                      <a:r>
                        <a:rPr lang="ru-RU" sz="600" dirty="0">
                          <a:solidFill>
                            <a:srgbClr val="231F20"/>
                          </a:solidFill>
                          <a:latin typeface="+mn-lt"/>
                          <a:ea typeface="Times New Roman"/>
                          <a:cs typeface="Times New Roman"/>
                        </a:rPr>
                        <a:t>· 2018 </a:t>
                      </a:r>
                      <a:r>
                        <a:rPr lang="ru-RU" sz="600" dirty="0" err="1">
                          <a:solidFill>
                            <a:srgbClr val="231F20"/>
                          </a:solidFill>
                          <a:latin typeface="+mn-lt"/>
                          <a:ea typeface="MS Gothic"/>
                          <a:cs typeface="Times New Roman"/>
                        </a:rPr>
                        <a:t>Dalian</a:t>
                      </a:r>
                      <a:r>
                        <a:rPr lang="ru-RU" sz="600" dirty="0">
                          <a:solidFill>
                            <a:srgbClr val="231F20"/>
                          </a:solidFill>
                          <a:latin typeface="+mn-lt"/>
                          <a:ea typeface="MS Gothic"/>
                          <a:cs typeface="Times New Roman"/>
                        </a:rPr>
                        <a:t> </a:t>
                      </a:r>
                      <a:r>
                        <a:rPr lang="ru-RU" sz="600" dirty="0" err="1">
                          <a:solidFill>
                            <a:srgbClr val="231F20"/>
                          </a:solidFill>
                          <a:latin typeface="+mn-lt"/>
                          <a:ea typeface="MS Gothic"/>
                          <a:cs typeface="Times New Roman"/>
                        </a:rPr>
                        <a:t>Hengli</a:t>
                      </a:r>
                      <a:r>
                        <a:rPr lang="ru-RU" sz="600" dirty="0">
                          <a:solidFill>
                            <a:srgbClr val="231F20"/>
                          </a:solidFill>
                          <a:latin typeface="+mn-lt"/>
                          <a:ea typeface="MS Gothic"/>
                          <a:cs typeface="Times New Roman"/>
                        </a:rPr>
                        <a:t> </a:t>
                      </a:r>
                      <a:r>
                        <a:rPr lang="ru-RU" sz="600" dirty="0" err="1">
                          <a:solidFill>
                            <a:srgbClr val="231F20"/>
                          </a:solidFill>
                          <a:latin typeface="+mn-lt"/>
                          <a:ea typeface="MS Gothic"/>
                          <a:cs typeface="Times New Roman"/>
                        </a:rPr>
                        <a:t>Petrochemical</a:t>
                      </a:r>
                      <a:r>
                        <a:rPr lang="ru-RU" sz="600" dirty="0">
                          <a:solidFill>
                            <a:srgbClr val="231F20"/>
                          </a:solidFill>
                          <a:latin typeface="+mn-lt"/>
                          <a:ea typeface="MS Gothic"/>
                          <a:cs typeface="Times New Roman"/>
                        </a:rPr>
                        <a:t> </a:t>
                      </a:r>
                      <a:r>
                        <a:rPr lang="ru-RU" sz="600" dirty="0">
                          <a:solidFill>
                            <a:srgbClr val="231F20"/>
                          </a:solidFill>
                          <a:latin typeface="+mn-lt"/>
                          <a:ea typeface="Times New Roman"/>
                          <a:cs typeface="Times New Roman"/>
                        </a:rPr>
                        <a:t>2 × 900 000 </a:t>
                      </a:r>
                      <a:r>
                        <a:rPr lang="ru-RU" sz="600" dirty="0">
                          <a:solidFill>
                            <a:srgbClr val="231F20"/>
                          </a:solidFill>
                          <a:latin typeface="+mn-lt"/>
                          <a:ea typeface="MS Gothic"/>
                          <a:cs typeface="Times New Roman"/>
                        </a:rPr>
                        <a:t>тонн </a:t>
                      </a:r>
                      <a:r>
                        <a:rPr lang="ru-RU" sz="600" dirty="0">
                          <a:solidFill>
                            <a:srgbClr val="231F20"/>
                          </a:solidFill>
                          <a:latin typeface="+mn-lt"/>
                          <a:ea typeface="Times New Roman"/>
                          <a:cs typeface="Times New Roman"/>
                        </a:rPr>
                        <a:t>/ </a:t>
                      </a:r>
                      <a:r>
                        <a:rPr lang="ru-RU" sz="600" dirty="0">
                          <a:solidFill>
                            <a:srgbClr val="231F20"/>
                          </a:solidFill>
                          <a:latin typeface="+mn-lt"/>
                          <a:ea typeface="MS Gothic"/>
                          <a:cs typeface="Times New Roman"/>
                        </a:rPr>
                        <a:t>год </a:t>
                      </a:r>
                      <a:r>
                        <a:rPr lang="ru-RU" sz="600" dirty="0">
                          <a:solidFill>
                            <a:srgbClr val="231F20"/>
                          </a:solidFill>
                          <a:latin typeface="+mn-lt"/>
                          <a:ea typeface="MingLiU"/>
                          <a:cs typeface="Times New Roman"/>
                        </a:rPr>
                        <a:t>Проект </a:t>
                      </a:r>
                      <a:r>
                        <a:rPr lang="ru-RU" sz="600" dirty="0">
                          <a:solidFill>
                            <a:srgbClr val="231F20"/>
                          </a:solidFill>
                          <a:latin typeface="+mn-lt"/>
                          <a:ea typeface="MS Gothic"/>
                          <a:cs typeface="Times New Roman"/>
                        </a:rPr>
                        <a:t>химической очистки завода </a:t>
                      </a:r>
                      <a:r>
                        <a:rPr lang="ru-RU" sz="600" dirty="0">
                          <a:solidFill>
                            <a:srgbClr val="231F20"/>
                          </a:solidFill>
                          <a:latin typeface="+mn-lt"/>
                          <a:ea typeface="Times New Roman"/>
                          <a:cs typeface="Times New Roman"/>
                        </a:rPr>
                        <a:t>EO / EG</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p>
                      <a:pPr marL="45720">
                        <a:lnSpc>
                          <a:spcPct val="100000"/>
                        </a:lnSpc>
                        <a:spcBef>
                          <a:spcPts val="0"/>
                        </a:spcBef>
                        <a:spcAft>
                          <a:spcPts val="0"/>
                        </a:spcAft>
                      </a:pPr>
                      <a:r>
                        <a:rPr lang="ru-RU" sz="600" dirty="0">
                          <a:solidFill>
                            <a:srgbClr val="231F20"/>
                          </a:solidFill>
                          <a:latin typeface="+mn-lt"/>
                          <a:ea typeface="Times New Roman"/>
                          <a:cs typeface="Times New Roman"/>
                        </a:rPr>
                        <a:t>· 2016 г. </a:t>
                      </a:r>
                      <a:r>
                        <a:rPr lang="ru-RU" sz="600" dirty="0" err="1">
                          <a:solidFill>
                            <a:srgbClr val="231F20"/>
                          </a:solidFill>
                          <a:latin typeface="+mn-lt"/>
                          <a:ea typeface="MS Gothic"/>
                          <a:cs typeface="Times New Roman"/>
                        </a:rPr>
                        <a:t>Sailland</a:t>
                      </a:r>
                      <a:r>
                        <a:rPr lang="ru-RU" sz="600" dirty="0">
                          <a:solidFill>
                            <a:srgbClr val="231F20"/>
                          </a:solidFill>
                          <a:latin typeface="+mn-lt"/>
                          <a:ea typeface="MS Gothic"/>
                          <a:cs typeface="Times New Roman"/>
                        </a:rPr>
                        <a:t> </a:t>
                      </a:r>
                      <a:r>
                        <a:rPr lang="ru-RU" sz="600" dirty="0" err="1">
                          <a:solidFill>
                            <a:srgbClr val="231F20"/>
                          </a:solidFill>
                          <a:latin typeface="+mn-lt"/>
                          <a:ea typeface="MS Gothic"/>
                          <a:cs typeface="Times New Roman"/>
                        </a:rPr>
                        <a:t>Petrochemical</a:t>
                      </a:r>
                      <a:r>
                        <a:rPr lang="ru-RU" sz="600" dirty="0">
                          <a:solidFill>
                            <a:srgbClr val="231F20"/>
                          </a:solidFill>
                          <a:latin typeface="+mn-lt"/>
                          <a:ea typeface="MS Gothic"/>
                          <a:cs typeface="Times New Roman"/>
                        </a:rPr>
                        <a:t> </a:t>
                      </a:r>
                      <a:r>
                        <a:rPr lang="ru-RU" sz="600" dirty="0">
                          <a:solidFill>
                            <a:srgbClr val="231F20"/>
                          </a:solidFill>
                          <a:latin typeface="+mn-lt"/>
                          <a:ea typeface="Times New Roman"/>
                          <a:cs typeface="Times New Roman"/>
                        </a:rPr>
                        <a:t>200 000 </a:t>
                      </a:r>
                      <a:r>
                        <a:rPr lang="ru-RU" sz="600" dirty="0">
                          <a:solidFill>
                            <a:srgbClr val="231F20"/>
                          </a:solidFill>
                          <a:latin typeface="+mn-lt"/>
                          <a:ea typeface="MS Gothic"/>
                          <a:cs typeface="Times New Roman"/>
                        </a:rPr>
                        <a:t>тонн </a:t>
                      </a:r>
                      <a:r>
                        <a:rPr lang="ru-RU" sz="600" dirty="0">
                          <a:solidFill>
                            <a:srgbClr val="231F20"/>
                          </a:solidFill>
                          <a:latin typeface="+mn-lt"/>
                          <a:ea typeface="Times New Roman"/>
                          <a:cs typeface="Times New Roman"/>
                        </a:rPr>
                        <a:t>/ </a:t>
                      </a:r>
                      <a:r>
                        <a:rPr lang="ru-RU" sz="600" dirty="0">
                          <a:solidFill>
                            <a:srgbClr val="231F20"/>
                          </a:solidFill>
                          <a:latin typeface="+mn-lt"/>
                          <a:ea typeface="MS Gothic"/>
                          <a:cs typeface="Times New Roman"/>
                        </a:rPr>
                        <a:t>год </a:t>
                      </a:r>
                      <a:r>
                        <a:rPr lang="ru-RU" sz="600" dirty="0">
                          <a:solidFill>
                            <a:srgbClr val="231F20"/>
                          </a:solidFill>
                          <a:latin typeface="+mn-lt"/>
                          <a:ea typeface="MingLiU"/>
                          <a:cs typeface="Times New Roman"/>
                        </a:rPr>
                        <a:t>Проект по химической очистке трубопровода оборудования </a:t>
                      </a:r>
                      <a:r>
                        <a:rPr lang="ru-RU" sz="600" dirty="0">
                          <a:solidFill>
                            <a:srgbClr val="231F20"/>
                          </a:solidFill>
                          <a:latin typeface="+mn-lt"/>
                          <a:ea typeface="MS Gothic"/>
                          <a:cs typeface="Times New Roman"/>
                        </a:rPr>
                        <a:t>завода по производству </a:t>
                      </a:r>
                      <a:r>
                        <a:rPr lang="ru-RU" sz="600" dirty="0">
                          <a:solidFill>
                            <a:srgbClr val="231F20"/>
                          </a:solidFill>
                          <a:latin typeface="+mn-lt"/>
                          <a:ea typeface="Times New Roman"/>
                          <a:cs typeface="Times New Roman"/>
                        </a:rPr>
                        <a:t>ЭО</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p>
                      <a:pPr marL="45720">
                        <a:lnSpc>
                          <a:spcPct val="100000"/>
                        </a:lnSpc>
                        <a:spcBef>
                          <a:spcPts val="0"/>
                        </a:spcBef>
                        <a:spcAft>
                          <a:spcPts val="0"/>
                        </a:spcAft>
                      </a:pPr>
                      <a:r>
                        <a:rPr lang="ru-RU" sz="600" spc="35" dirty="0">
                          <a:solidFill>
                            <a:srgbClr val="231F20"/>
                          </a:solidFill>
                          <a:latin typeface="+mn-lt"/>
                          <a:ea typeface="Times New Roman"/>
                          <a:cs typeface="Times New Roman"/>
                        </a:rPr>
                        <a:t>· 2014 г. </a:t>
                      </a:r>
                      <a:r>
                        <a:rPr lang="ru-RU" sz="600" spc="-20" dirty="0">
                          <a:solidFill>
                            <a:srgbClr val="231F20"/>
                          </a:solidFill>
                          <a:latin typeface="+mn-lt"/>
                          <a:ea typeface="SimSun"/>
                          <a:cs typeface="Times New Roman"/>
                        </a:rPr>
                        <a:t>Дальневосточная объединенная нефтехимическая компания </a:t>
                      </a:r>
                      <a:r>
                        <a:rPr lang="ru-RU" sz="600" spc="-10" dirty="0">
                          <a:solidFill>
                            <a:srgbClr val="231F20"/>
                          </a:solidFill>
                          <a:latin typeface="+mn-lt"/>
                          <a:ea typeface="Times New Roman"/>
                          <a:cs typeface="Times New Roman"/>
                        </a:rPr>
                        <a:t>( </a:t>
                      </a:r>
                      <a:r>
                        <a:rPr lang="ru-RU" sz="600" spc="-50" dirty="0" err="1">
                          <a:solidFill>
                            <a:srgbClr val="231F20"/>
                          </a:solidFill>
                          <a:latin typeface="+mn-lt"/>
                          <a:ea typeface="SimSun"/>
                          <a:cs typeface="Times New Roman"/>
                        </a:rPr>
                        <a:t>Янчжоу</a:t>
                      </a:r>
                      <a:r>
                        <a:rPr lang="ru-RU" sz="600" spc="-50" dirty="0">
                          <a:solidFill>
                            <a:srgbClr val="231F20"/>
                          </a:solidFill>
                          <a:latin typeface="+mn-lt"/>
                          <a:ea typeface="SimSun"/>
                          <a:cs typeface="Times New Roman"/>
                        </a:rPr>
                        <a:t> </a:t>
                      </a:r>
                      <a:r>
                        <a:rPr lang="ru-RU" sz="600" spc="-25" dirty="0">
                          <a:solidFill>
                            <a:srgbClr val="231F20"/>
                          </a:solidFill>
                          <a:latin typeface="+mn-lt"/>
                          <a:ea typeface="Times New Roman"/>
                          <a:cs typeface="Times New Roman"/>
                        </a:rPr>
                        <a:t>) </a:t>
                      </a:r>
                      <a:r>
                        <a:rPr lang="ru-RU" sz="600" spc="5" dirty="0" err="1">
                          <a:solidFill>
                            <a:srgbClr val="231F20"/>
                          </a:solidFill>
                          <a:latin typeface="+mn-lt"/>
                          <a:ea typeface="SimSun"/>
                          <a:cs typeface="Times New Roman"/>
                        </a:rPr>
                        <a:t>Co</a:t>
                      </a:r>
                      <a:r>
                        <a:rPr lang="ru-RU" sz="600" spc="5" dirty="0">
                          <a:solidFill>
                            <a:srgbClr val="231F20"/>
                          </a:solidFill>
                          <a:latin typeface="+mn-lt"/>
                          <a:ea typeface="SimSun"/>
                          <a:cs typeface="Times New Roman"/>
                        </a:rPr>
                        <a:t>., </a:t>
                      </a:r>
                      <a:r>
                        <a:rPr lang="ru-RU" sz="600" spc="5" dirty="0" err="1">
                          <a:solidFill>
                            <a:srgbClr val="231F20"/>
                          </a:solidFill>
                          <a:latin typeface="+mn-lt"/>
                          <a:ea typeface="SimSun"/>
                          <a:cs typeface="Times New Roman"/>
                        </a:rPr>
                        <a:t>Ltd</a:t>
                      </a:r>
                      <a:r>
                        <a:rPr lang="ru-RU" sz="600" spc="5" dirty="0">
                          <a:solidFill>
                            <a:srgbClr val="231F20"/>
                          </a:solidFill>
                          <a:latin typeface="+mn-lt"/>
                          <a:ea typeface="SimSun"/>
                          <a:cs typeface="Times New Roman"/>
                        </a:rPr>
                        <a:t>. </a:t>
                      </a:r>
                      <a:r>
                        <a:rPr lang="ru-RU" sz="600" spc="20" dirty="0">
                          <a:solidFill>
                            <a:srgbClr val="231F20"/>
                          </a:solidFill>
                          <a:latin typeface="+mn-lt"/>
                          <a:ea typeface="Times New Roman"/>
                          <a:cs typeface="Times New Roman"/>
                        </a:rPr>
                        <a:t>450 000 </a:t>
                      </a:r>
                      <a:r>
                        <a:rPr lang="ru-RU" sz="600" spc="-40" dirty="0">
                          <a:solidFill>
                            <a:srgbClr val="231F20"/>
                          </a:solidFill>
                          <a:latin typeface="+mn-lt"/>
                          <a:ea typeface="SimSun"/>
                          <a:cs typeface="Times New Roman"/>
                        </a:rPr>
                        <a:t>тонн </a:t>
                      </a:r>
                      <a:r>
                        <a:rPr lang="ru-RU" sz="600" spc="-20" dirty="0">
                          <a:solidFill>
                            <a:srgbClr val="231F20"/>
                          </a:solidFill>
                          <a:latin typeface="+mn-lt"/>
                          <a:ea typeface="Times New Roman"/>
                          <a:cs typeface="Times New Roman"/>
                        </a:rPr>
                        <a:t>/ </a:t>
                      </a:r>
                      <a:r>
                        <a:rPr lang="ru-RU" sz="600" spc="15" dirty="0">
                          <a:solidFill>
                            <a:srgbClr val="231F20"/>
                          </a:solidFill>
                          <a:latin typeface="+mn-lt"/>
                          <a:ea typeface="SimSun"/>
                          <a:cs typeface="Times New Roman"/>
                        </a:rPr>
                        <a:t>год </a:t>
                      </a:r>
                      <a:r>
                        <a:rPr lang="ru-RU" sz="600" dirty="0">
                          <a:solidFill>
                            <a:srgbClr val="231F20"/>
                          </a:solidFill>
                          <a:latin typeface="+mn-lt"/>
                          <a:ea typeface="SimSun"/>
                          <a:cs typeface="Times New Roman"/>
                        </a:rPr>
                        <a:t>Проект химической очистки установки </a:t>
                      </a:r>
                      <a:r>
                        <a:rPr lang="ru-RU" sz="600" spc="45" dirty="0">
                          <a:solidFill>
                            <a:srgbClr val="231F20"/>
                          </a:solidFill>
                          <a:latin typeface="+mn-lt"/>
                          <a:ea typeface="Times New Roman"/>
                          <a:cs typeface="Times New Roman"/>
                        </a:rPr>
                        <a:t>ЭО/ЭГ</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2095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2012 </a:t>
                      </a:r>
                      <a:r>
                        <a:rPr lang="ru-RU" sz="600" spc="5">
                          <a:solidFill>
                            <a:srgbClr val="231F20"/>
                          </a:solidFill>
                          <a:latin typeface="+mn-lt"/>
                          <a:ea typeface="SimSun"/>
                          <a:cs typeface="Times New Roman"/>
                        </a:rPr>
                        <a:t>Ningbo Heyuan Chemical </a:t>
                      </a:r>
                      <a:r>
                        <a:rPr lang="ru-RU" sz="600" spc="20">
                          <a:solidFill>
                            <a:srgbClr val="231F20"/>
                          </a:solidFill>
                          <a:latin typeface="+mn-lt"/>
                          <a:ea typeface="Times New Roman"/>
                          <a:cs typeface="Times New Roman"/>
                        </a:rPr>
                        <a:t>500 000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15">
                          <a:solidFill>
                            <a:srgbClr val="231F20"/>
                          </a:solidFill>
                          <a:latin typeface="+mn-lt"/>
                          <a:ea typeface="SimSun"/>
                          <a:cs typeface="Times New Roman"/>
                        </a:rPr>
                        <a:t>год </a:t>
                      </a:r>
                      <a:r>
                        <a:rPr lang="ru-RU" sz="600">
                          <a:solidFill>
                            <a:srgbClr val="231F20"/>
                          </a:solidFill>
                          <a:latin typeface="+mn-lt"/>
                          <a:ea typeface="SimSun"/>
                          <a:cs typeface="Times New Roman"/>
                        </a:rPr>
                        <a:t>Проект химической очистки завода </a:t>
                      </a:r>
                      <a:r>
                        <a:rPr lang="ru-RU" sz="600" spc="45">
                          <a:solidFill>
                            <a:srgbClr val="231F20"/>
                          </a:solidFill>
                          <a:latin typeface="+mn-lt"/>
                          <a:ea typeface="Times New Roman"/>
                          <a:cs typeface="Times New Roman"/>
                        </a:rPr>
                        <a:t>EO / EG</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2095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2008 г. </a:t>
                      </a:r>
                      <a:r>
                        <a:rPr lang="ru-RU" sz="600">
                          <a:solidFill>
                            <a:srgbClr val="231F20"/>
                          </a:solidFill>
                          <a:latin typeface="+mn-lt"/>
                          <a:ea typeface="SimSun"/>
                          <a:cs typeface="Times New Roman"/>
                        </a:rPr>
                        <a:t>Zhejiang Sanjiang Chemical Co., Ltd. </a:t>
                      </a:r>
                      <a:r>
                        <a:rPr lang="ru-RU" sz="600" spc="20">
                          <a:solidFill>
                            <a:srgbClr val="231F20"/>
                          </a:solidFill>
                          <a:latin typeface="+mn-lt"/>
                          <a:ea typeface="Times New Roman"/>
                          <a:cs typeface="Times New Roman"/>
                        </a:rPr>
                        <a:t>130 000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15">
                          <a:solidFill>
                            <a:srgbClr val="231F20"/>
                          </a:solidFill>
                          <a:latin typeface="+mn-lt"/>
                          <a:ea typeface="SimSun"/>
                          <a:cs typeface="Times New Roman"/>
                        </a:rPr>
                        <a:t>год Проект очистки завода по производству </a:t>
                      </a:r>
                      <a:r>
                        <a:rPr lang="ru-RU" sz="600" spc="80">
                          <a:solidFill>
                            <a:srgbClr val="231F20"/>
                          </a:solidFill>
                          <a:latin typeface="+mn-lt"/>
                          <a:ea typeface="Times New Roman"/>
                          <a:cs typeface="Times New Roman"/>
                        </a:rPr>
                        <a:t>ЭО </a:t>
                      </a:r>
                      <a:r>
                        <a:rPr lang="ru-RU" sz="600">
                          <a:solidFill>
                            <a:srgbClr val="231F20"/>
                          </a:solidFill>
                          <a:latin typeface="+mn-lt"/>
                          <a:ea typeface="SimSun"/>
                          <a:cs typeface="Times New Roman"/>
                        </a:rPr>
                        <a:t>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2095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В 2005 году проект по очистке завода </a:t>
                      </a:r>
                      <a:r>
                        <a:rPr lang="ru-RU" sz="600" spc="45">
                          <a:solidFill>
                            <a:srgbClr val="231F20"/>
                          </a:solidFill>
                          <a:latin typeface="+mn-lt"/>
                          <a:ea typeface="Times New Roman"/>
                          <a:cs typeface="Times New Roman"/>
                        </a:rPr>
                        <a:t>EO/EG мощностью </a:t>
                      </a:r>
                      <a:r>
                        <a:rPr lang="ru-RU" sz="600" spc="20">
                          <a:solidFill>
                            <a:srgbClr val="231F20"/>
                          </a:solidFill>
                          <a:latin typeface="+mn-lt"/>
                          <a:ea typeface="Times New Roman"/>
                          <a:cs typeface="Times New Roman"/>
                        </a:rPr>
                        <a:t>320 000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в </a:t>
                      </a:r>
                      <a:r>
                        <a:rPr lang="ru-RU" sz="600" spc="15">
                          <a:solidFill>
                            <a:srgbClr val="231F20"/>
                          </a:solidFill>
                          <a:latin typeface="+mn-lt"/>
                          <a:ea typeface="SimSun"/>
                          <a:cs typeface="Times New Roman"/>
                        </a:rPr>
                        <a:t>год </a:t>
                      </a:r>
                      <a:r>
                        <a:rPr lang="ru-RU" sz="600">
                          <a:solidFill>
                            <a:srgbClr val="231F20"/>
                          </a:solidFill>
                          <a:latin typeface="+mn-lt"/>
                          <a:ea typeface="SimSun"/>
                          <a:cs typeface="Times New Roman"/>
                        </a:rPr>
                        <a:t>перед запуском </a:t>
                      </a:r>
                      <a:r>
                        <a:rPr lang="ru-RU" sz="600" spc="5">
                          <a:solidFill>
                            <a:srgbClr val="231F20"/>
                          </a:solidFill>
                          <a:latin typeface="+mn-lt"/>
                          <a:ea typeface="SimSun"/>
                          <a:cs typeface="Times New Roman"/>
                        </a:rPr>
                        <a:t>China Shipping и Shell</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59877">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B w="12700">
                      <a:solidFill>
                        <a:srgbClr val="1284C7"/>
                      </a:solidFill>
                      <a:prstDash val="solid"/>
                    </a:lnB>
                  </a:tcPr>
                </a:tc>
                <a:tc vMerge="1">
                  <a:txBody>
                    <a:bodyPr/>
                    <a:lstStyle/>
                    <a:p>
                      <a:endParaRPr/>
                    </a:p>
                  </a:txBody>
                  <a:tcPr marL="0" marR="0" marT="2095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ct val="100000"/>
                        </a:lnSpc>
                        <a:spcBef>
                          <a:spcPts val="0"/>
                        </a:spcBef>
                        <a:spcAft>
                          <a:spcPts val="0"/>
                        </a:spcAft>
                      </a:pPr>
                      <a:r>
                        <a:rPr lang="ru-RU" sz="600" spc="35" dirty="0">
                          <a:solidFill>
                            <a:srgbClr val="231F20"/>
                          </a:solidFill>
                          <a:latin typeface="+mn-lt"/>
                          <a:ea typeface="Times New Roman"/>
                          <a:cs typeface="Times New Roman"/>
                        </a:rPr>
                        <a:t>· 2004 </a:t>
                      </a:r>
                      <a:r>
                        <a:rPr lang="ru-RU" sz="600" spc="-35" dirty="0">
                          <a:solidFill>
                            <a:srgbClr val="231F20"/>
                          </a:solidFill>
                          <a:latin typeface="+mn-lt"/>
                          <a:ea typeface="SimSun"/>
                          <a:cs typeface="Times New Roman"/>
                        </a:rPr>
                        <a:t>Янцзы </a:t>
                      </a:r>
                      <a:r>
                        <a:rPr lang="ru-RU" sz="600" spc="-20" dirty="0">
                          <a:solidFill>
                            <a:srgbClr val="231F20"/>
                          </a:solidFill>
                          <a:latin typeface="+mn-lt"/>
                          <a:ea typeface="Times New Roman"/>
                          <a:cs typeface="Times New Roman"/>
                        </a:rPr>
                        <a:t>- </a:t>
                      </a:r>
                      <a:r>
                        <a:rPr lang="ru-RU" sz="600" dirty="0">
                          <a:solidFill>
                            <a:srgbClr val="231F20"/>
                          </a:solidFill>
                          <a:latin typeface="+mn-lt"/>
                          <a:ea typeface="SimSun"/>
                          <a:cs typeface="Times New Roman"/>
                        </a:rPr>
                        <a:t>BASF </a:t>
                      </a:r>
                      <a:r>
                        <a:rPr lang="ru-RU" sz="600" dirty="0" err="1">
                          <a:solidFill>
                            <a:srgbClr val="231F20"/>
                          </a:solidFill>
                          <a:latin typeface="+mn-lt"/>
                          <a:ea typeface="SimSun"/>
                          <a:cs typeface="Times New Roman"/>
                        </a:rPr>
                        <a:t>Petrochemical</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Co</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Ltd</a:t>
                      </a:r>
                      <a:r>
                        <a:rPr lang="ru-RU" sz="600" dirty="0">
                          <a:solidFill>
                            <a:srgbClr val="231F20"/>
                          </a:solidFill>
                          <a:latin typeface="+mn-lt"/>
                          <a:ea typeface="SimSun"/>
                          <a:cs typeface="Times New Roman"/>
                        </a:rPr>
                        <a:t>. </a:t>
                      </a:r>
                      <a:r>
                        <a:rPr lang="ru-RU" sz="600" spc="20" dirty="0">
                          <a:solidFill>
                            <a:srgbClr val="231F20"/>
                          </a:solidFill>
                          <a:latin typeface="+mn-lt"/>
                          <a:ea typeface="Times New Roman"/>
                          <a:cs typeface="Times New Roman"/>
                        </a:rPr>
                        <a:t>300 000 </a:t>
                      </a:r>
                      <a:r>
                        <a:rPr lang="ru-RU" sz="600" spc="-40" dirty="0">
                          <a:solidFill>
                            <a:srgbClr val="231F20"/>
                          </a:solidFill>
                          <a:latin typeface="+mn-lt"/>
                          <a:ea typeface="SimSun"/>
                          <a:cs typeface="Times New Roman"/>
                        </a:rPr>
                        <a:t>тонн </a:t>
                      </a:r>
                      <a:r>
                        <a:rPr lang="ru-RU" sz="600" spc="-20" dirty="0">
                          <a:solidFill>
                            <a:srgbClr val="231F20"/>
                          </a:solidFill>
                          <a:latin typeface="+mn-lt"/>
                          <a:ea typeface="Times New Roman"/>
                          <a:cs typeface="Times New Roman"/>
                        </a:rPr>
                        <a:t>/ </a:t>
                      </a:r>
                      <a:r>
                        <a:rPr lang="ru-RU" sz="600" spc="15" dirty="0">
                          <a:solidFill>
                            <a:srgbClr val="231F20"/>
                          </a:solidFill>
                          <a:latin typeface="+mn-lt"/>
                          <a:ea typeface="SimSun"/>
                          <a:cs typeface="Times New Roman"/>
                        </a:rPr>
                        <a:t>год </a:t>
                      </a:r>
                      <a:r>
                        <a:rPr lang="ru-RU" sz="600" dirty="0">
                          <a:solidFill>
                            <a:srgbClr val="231F20"/>
                          </a:solidFill>
                          <a:latin typeface="+mn-lt"/>
                          <a:ea typeface="SimSun"/>
                          <a:cs typeface="Times New Roman"/>
                        </a:rPr>
                        <a:t>Проект химической очистки </a:t>
                      </a:r>
                      <a:r>
                        <a:rPr lang="ru-RU" sz="600" spc="45" dirty="0">
                          <a:solidFill>
                            <a:srgbClr val="231F20"/>
                          </a:solidFill>
                          <a:latin typeface="+mn-lt"/>
                          <a:ea typeface="Times New Roman"/>
                          <a:cs typeface="Times New Roman"/>
                        </a:rPr>
                        <a:t>EO / EG</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lnB w="12700" cap="flat" cmpd="sng" algn="ctr">
                      <a:solidFill>
                        <a:srgbClr val="1284C7"/>
                      </a:solidFill>
                      <a:prstDash val="solid"/>
                      <a:round/>
                      <a:headEnd type="none" w="med" len="med"/>
                      <a:tailEnd type="none" w="med" len="med"/>
                    </a:lnB>
                  </a:tcPr>
                </a:tc>
              </a:tr>
              <a:tr h="19435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tcPr>
                </a:tc>
                <a:tc rowSpan="3">
                  <a:txBody>
                    <a:bodyPr/>
                    <a:lstStyle/>
                    <a:p>
                      <a:pPr marL="131445" marR="220345" indent="-53340">
                        <a:lnSpc>
                          <a:spcPct val="92900"/>
                        </a:lnSpc>
                        <a:spcBef>
                          <a:spcPts val="785"/>
                        </a:spcBef>
                      </a:pPr>
                      <a:r>
                        <a:rPr sz="600" smtClean="0">
                          <a:solidFill>
                            <a:srgbClr val="231F20"/>
                          </a:solidFill>
                          <a:latin typeface="+mn-lt"/>
                          <a:cs typeface="SimSun"/>
                        </a:rPr>
                        <a:t>·</a:t>
                      </a:r>
                      <a:r>
                        <a:rPr lang="ru-RU" sz="600" dirty="0" smtClean="0">
                          <a:solidFill>
                            <a:srgbClr val="231F20"/>
                          </a:solidFill>
                          <a:latin typeface="+mn-lt"/>
                          <a:cs typeface="SimSun"/>
                        </a:rPr>
                        <a:t>Все контакты с технологической средой контейнер, теплообменник, колонна, насос, трубопровод, приборы</a:t>
                      </a:r>
                      <a:endParaRPr sz="600">
                        <a:latin typeface="+mn-lt"/>
                        <a:cs typeface="SimSun"/>
                      </a:endParaRPr>
                    </a:p>
                  </a:txBody>
                  <a:tcPr marL="0" marR="0" marT="99695" marB="0">
                    <a:lnL w="19050">
                      <a:solidFill>
                        <a:srgbClr val="1284C7"/>
                      </a:solidFill>
                      <a:prstDash val="solid"/>
                    </a:lnL>
                    <a:lnR w="19050" cap="flat" cmpd="sng" algn="ctr">
                      <a:solidFill>
                        <a:srgbClr val="1284C7"/>
                      </a:solidFill>
                      <a:prstDash val="solid"/>
                      <a:round/>
                      <a:headEnd type="none" w="med" len="med"/>
                      <a:tailEnd type="none" w="med" len="med"/>
                    </a:lnR>
                    <a:lnT w="12700">
                      <a:solidFill>
                        <a:srgbClr val="1284C7"/>
                      </a:solidFill>
                      <a:prstDash val="solid"/>
                    </a:lnT>
                    <a:lnB w="12700">
                      <a:solidFill>
                        <a:srgbClr val="1284C7"/>
                      </a:solidFill>
                      <a:prstDash val="solid"/>
                    </a:lnB>
                  </a:tcPr>
                </a:tc>
                <a:tc>
                  <a:txBody>
                    <a:bodyPr/>
                    <a:lstStyle/>
                    <a:p>
                      <a:pPr marL="54610">
                        <a:lnSpc>
                          <a:spcPct val="100000"/>
                        </a:lnSpc>
                        <a:spcBef>
                          <a:spcPts val="0"/>
                        </a:spcBef>
                        <a:spcAft>
                          <a:spcPts val="0"/>
                        </a:spcAft>
                      </a:pPr>
                      <a:r>
                        <a:rPr lang="ru-RU" sz="600" spc="35">
                          <a:solidFill>
                            <a:srgbClr val="231F20"/>
                          </a:solidFill>
                          <a:latin typeface="+mn-lt"/>
                          <a:ea typeface="Times New Roman"/>
                          <a:cs typeface="Times New Roman"/>
                        </a:rPr>
                        <a:t>· В 2021 году </a:t>
                      </a:r>
                      <a:r>
                        <a:rPr lang="ru-RU" sz="600" spc="5">
                          <a:solidFill>
                            <a:srgbClr val="231F20"/>
                          </a:solidFill>
                          <a:latin typeface="+mn-lt"/>
                          <a:ea typeface="SimSun"/>
                          <a:cs typeface="Times New Roman"/>
                        </a:rPr>
                        <a:t>Zhejiang Petrochemical Phase II </a:t>
                      </a:r>
                      <a:r>
                        <a:rPr lang="ru-RU" sz="600" spc="20">
                          <a:solidFill>
                            <a:srgbClr val="231F20"/>
                          </a:solidFill>
                          <a:latin typeface="+mn-lt"/>
                          <a:ea typeface="Times New Roman"/>
                          <a:cs typeface="Times New Roman"/>
                        </a:rPr>
                        <a:t>260 000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в </a:t>
                      </a:r>
                      <a:r>
                        <a:rPr lang="ru-RU" sz="600">
                          <a:solidFill>
                            <a:srgbClr val="231F20"/>
                          </a:solidFill>
                          <a:latin typeface="+mn-lt"/>
                          <a:ea typeface="SimSun"/>
                          <a:cs typeface="Times New Roman"/>
                        </a:rPr>
                        <a:t>год проекта химической очистки поликарбоната без фосгена 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72390"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tcPr>
                </a:tc>
              </a:tr>
              <a:tr h="381000">
                <a:tc>
                  <a:txBody>
                    <a:bodyPr/>
                    <a:lstStyle/>
                    <a:p>
                      <a:pPr marL="194945" marR="517525" indent="-100330">
                        <a:lnSpc>
                          <a:spcPct val="107200"/>
                        </a:lnSpc>
                        <a:spcBef>
                          <a:spcPts val="0"/>
                        </a:spcBef>
                      </a:pPr>
                      <a:r>
                        <a:rPr lang="ru-RU" sz="600" dirty="0" smtClean="0">
                          <a:solidFill>
                            <a:srgbClr val="231F20"/>
                          </a:solidFill>
                          <a:latin typeface="+mn-lt"/>
                          <a:cs typeface="SimSun"/>
                        </a:rPr>
                        <a:t>Блок </a:t>
                      </a:r>
                      <a:r>
                        <a:rPr lang="en-US" sz="600" dirty="0" smtClean="0">
                          <a:solidFill>
                            <a:srgbClr val="231F20"/>
                          </a:solidFill>
                          <a:latin typeface="+mn-lt"/>
                          <a:cs typeface="SimSun"/>
                        </a:rPr>
                        <a:t>PC</a:t>
                      </a:r>
                      <a:endParaRPr sz="600">
                        <a:latin typeface="+mn-lt"/>
                        <a:cs typeface="SimSun"/>
                      </a:endParaRPr>
                    </a:p>
                  </a:txBody>
                  <a:tcPr marL="0" marR="0" marT="64135" marB="0">
                    <a:lnL w="19050">
                      <a:solidFill>
                        <a:srgbClr val="1284C7"/>
                      </a:solidFill>
                      <a:prstDash val="solid"/>
                    </a:lnL>
                    <a:lnR w="19050">
                      <a:solidFill>
                        <a:srgbClr val="1284C7"/>
                      </a:solidFill>
                      <a:prstDash val="solid"/>
                    </a:lnR>
                  </a:tcPr>
                </a:tc>
                <a:tc vMerge="1">
                  <a:txBody>
                    <a:bodyPr/>
                    <a:lstStyle/>
                    <a:p>
                      <a:endParaRPr/>
                    </a:p>
                  </a:txBody>
                  <a:tcPr marL="0" marR="0" marT="9969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ct val="100000"/>
                        </a:lnSpc>
                        <a:spcBef>
                          <a:spcPts val="0"/>
                        </a:spcBef>
                        <a:spcAft>
                          <a:spcPts val="0"/>
                        </a:spcAft>
                      </a:pPr>
                      <a:r>
                        <a:rPr lang="ru-RU" sz="600" spc="35">
                          <a:solidFill>
                            <a:srgbClr val="231F20"/>
                          </a:solidFill>
                          <a:latin typeface="+mn-lt"/>
                          <a:ea typeface="Times New Roman"/>
                          <a:cs typeface="Times New Roman"/>
                        </a:rPr>
                        <a:t>· В 2019 году </a:t>
                      </a:r>
                      <a:r>
                        <a:rPr lang="ru-RU" sz="600" spc="5">
                          <a:solidFill>
                            <a:srgbClr val="231F20"/>
                          </a:solidFill>
                          <a:latin typeface="+mn-lt"/>
                          <a:ea typeface="SimSun"/>
                          <a:cs typeface="Times New Roman"/>
                        </a:rPr>
                        <a:t>Zhejiang Petrochemical Phase I </a:t>
                      </a:r>
                      <a:r>
                        <a:rPr lang="ru-RU" sz="600" spc="20">
                          <a:solidFill>
                            <a:srgbClr val="231F20"/>
                          </a:solidFill>
                          <a:latin typeface="+mn-lt"/>
                          <a:ea typeface="Times New Roman"/>
                          <a:cs typeface="Times New Roman"/>
                        </a:rPr>
                        <a:t>260 000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в </a:t>
                      </a:r>
                      <a:r>
                        <a:rPr lang="ru-RU" sz="600">
                          <a:solidFill>
                            <a:srgbClr val="231F20"/>
                          </a:solidFill>
                          <a:latin typeface="+mn-lt"/>
                          <a:ea typeface="SimSun"/>
                          <a:cs typeface="Times New Roman"/>
                        </a:rPr>
                        <a:t>год проекта по химической очистке поликарбоната без фосгена 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p>
                      <a:pPr marL="54610">
                        <a:lnSpc>
                          <a:spcPct val="100000"/>
                        </a:lnSpc>
                        <a:spcBef>
                          <a:spcPts val="0"/>
                        </a:spcBef>
                        <a:spcAft>
                          <a:spcPts val="0"/>
                        </a:spcAft>
                      </a:pPr>
                      <a:r>
                        <a:rPr lang="ru-RU" sz="600" spc="35">
                          <a:solidFill>
                            <a:srgbClr val="231F20"/>
                          </a:solidFill>
                          <a:latin typeface="+mn-lt"/>
                          <a:ea typeface="Times New Roman"/>
                          <a:cs typeface="Times New Roman"/>
                        </a:rPr>
                        <a:t>· 2012 </a:t>
                      </a:r>
                      <a:r>
                        <a:rPr lang="ru-RU" sz="600" spc="5">
                          <a:solidFill>
                            <a:srgbClr val="231F20"/>
                          </a:solidFill>
                          <a:latin typeface="+mn-lt"/>
                          <a:ea typeface="SimSun"/>
                          <a:cs typeface="Times New Roman"/>
                        </a:rPr>
                        <a:t>Ningbo Zhetie Gale </a:t>
                      </a:r>
                      <a:r>
                        <a:rPr lang="ru-RU" sz="600" spc="20">
                          <a:solidFill>
                            <a:srgbClr val="231F20"/>
                          </a:solidFill>
                          <a:latin typeface="+mn-lt"/>
                          <a:ea typeface="Times New Roman"/>
                          <a:cs typeface="Times New Roman"/>
                        </a:rPr>
                        <a:t>100 000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в </a:t>
                      </a:r>
                      <a:r>
                        <a:rPr lang="ru-RU" sz="600">
                          <a:solidFill>
                            <a:srgbClr val="231F20"/>
                          </a:solidFill>
                          <a:latin typeface="+mn-lt"/>
                          <a:ea typeface="SimSun"/>
                          <a:cs typeface="Times New Roman"/>
                        </a:rPr>
                        <a:t>год проекта по производству бесфосгенного поликарбоната проект химической очистки</a:t>
                      </a:r>
                      <a:r>
                        <a:rPr lang="ru-RU" sz="600">
                          <a:solidFill>
                            <a:srgbClr val="000000"/>
                          </a:solidFill>
                          <a:latin typeface="+mn-lt"/>
                          <a:ea typeface="Times New Roman"/>
                          <a:cs typeface="Times New Roman"/>
                        </a:rPr>
                        <a:t> </a:t>
                      </a:r>
                      <a:endParaRPr lang="ru-RU" sz="600">
                        <a:latin typeface="+mn-lt"/>
                        <a:ea typeface="Calibri"/>
                        <a:cs typeface="Times New Roman"/>
                      </a:endParaRPr>
                    </a:p>
                    <a:p>
                      <a:pPr marL="54610">
                        <a:lnSpc>
                          <a:spcPct val="100000"/>
                        </a:lnSpc>
                        <a:spcBef>
                          <a:spcPts val="0"/>
                        </a:spcBef>
                        <a:spcAft>
                          <a:spcPts val="0"/>
                        </a:spcAft>
                      </a:pPr>
                      <a:r>
                        <a:rPr lang="ru-RU" sz="600" spc="35">
                          <a:solidFill>
                            <a:srgbClr val="231F20"/>
                          </a:solidFill>
                          <a:latin typeface="+mn-lt"/>
                          <a:ea typeface="Times New Roman"/>
                          <a:cs typeface="Times New Roman"/>
                        </a:rPr>
                        <a:t>· 2010 </a:t>
                      </a:r>
                      <a:r>
                        <a:rPr lang="ru-RU" sz="600">
                          <a:solidFill>
                            <a:srgbClr val="231F20"/>
                          </a:solidFill>
                          <a:latin typeface="+mn-lt"/>
                          <a:ea typeface="SimSun"/>
                          <a:cs typeface="Times New Roman"/>
                        </a:rPr>
                        <a:t>Lingyou Engineering Plastic Co., Ltd. 80 000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a:solidFill>
                            <a:srgbClr val="231F20"/>
                          </a:solidFill>
                          <a:latin typeface="+mn-lt"/>
                          <a:ea typeface="SimSun"/>
                          <a:cs typeface="Times New Roman"/>
                        </a:rPr>
                        <a:t>год поликарбонатный проект проект химической очистки</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99177">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B w="12700">
                      <a:solidFill>
                        <a:srgbClr val="1284C7"/>
                      </a:solidFill>
                      <a:prstDash val="solid"/>
                    </a:lnB>
                  </a:tcPr>
                </a:tc>
                <a:tc vMerge="1">
                  <a:txBody>
                    <a:bodyPr/>
                    <a:lstStyle/>
                    <a:p>
                      <a:endParaRPr/>
                    </a:p>
                  </a:txBody>
                  <a:tcPr marL="0" marR="0" marT="9969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ct val="100000"/>
                        </a:lnSpc>
                        <a:spcBef>
                          <a:spcPts val="0"/>
                        </a:spcBef>
                        <a:spcAft>
                          <a:spcPts val="0"/>
                        </a:spcAft>
                      </a:pPr>
                      <a:r>
                        <a:rPr lang="ru-RU" sz="600" spc="35" dirty="0">
                          <a:solidFill>
                            <a:srgbClr val="231F20"/>
                          </a:solidFill>
                          <a:latin typeface="+mn-lt"/>
                          <a:ea typeface="Times New Roman"/>
                          <a:cs typeface="Times New Roman"/>
                        </a:rPr>
                        <a:t>· 2003 </a:t>
                      </a:r>
                      <a:r>
                        <a:rPr lang="ru-RU" sz="600" dirty="0" err="1">
                          <a:solidFill>
                            <a:srgbClr val="231F20"/>
                          </a:solidFill>
                          <a:latin typeface="+mn-lt"/>
                          <a:ea typeface="SimSun"/>
                          <a:cs typeface="Times New Roman"/>
                        </a:rPr>
                        <a:t>Zhejiang</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Teijin</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Polycarbonate</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Co</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Ltd</a:t>
                      </a:r>
                      <a:r>
                        <a:rPr lang="ru-RU" sz="600" dirty="0">
                          <a:solidFill>
                            <a:srgbClr val="231F20"/>
                          </a:solidFill>
                          <a:latin typeface="+mn-lt"/>
                          <a:ea typeface="SimSun"/>
                          <a:cs typeface="Times New Roman"/>
                        </a:rPr>
                        <a:t>. проект химической очистки</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lnB w="12700" cap="flat" cmpd="sng" algn="ctr">
                      <a:solidFill>
                        <a:srgbClr val="1284C7"/>
                      </a:solidFill>
                      <a:prstDash val="solid"/>
                      <a:round/>
                      <a:headEnd type="none" w="med" len="med"/>
                      <a:tailEnd type="none" w="med" len="med"/>
                    </a:lnB>
                  </a:tcPr>
                </a:tc>
              </a:tr>
              <a:tr h="173484">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tcPr>
                </a:tc>
                <a:tc rowSpan="7">
                  <a:txBody>
                    <a:bodyPr/>
                    <a:lstStyle/>
                    <a:p>
                      <a:pPr>
                        <a:lnSpc>
                          <a:spcPct val="100000"/>
                        </a:lnSpc>
                      </a:pPr>
                      <a:endParaRPr sz="600">
                        <a:latin typeface="+mn-lt"/>
                        <a:cs typeface="Times New Roman"/>
                      </a:endParaRPr>
                    </a:p>
                    <a:p>
                      <a:pPr>
                        <a:lnSpc>
                          <a:spcPct val="100000"/>
                        </a:lnSpc>
                      </a:pPr>
                      <a:endParaRPr sz="600">
                        <a:latin typeface="+mn-lt"/>
                        <a:cs typeface="Times New Roman"/>
                      </a:endParaRPr>
                    </a:p>
                    <a:p>
                      <a:pPr>
                        <a:lnSpc>
                          <a:spcPct val="100000"/>
                        </a:lnSpc>
                        <a:spcBef>
                          <a:spcPts val="55"/>
                        </a:spcBef>
                      </a:pPr>
                      <a:endParaRPr sz="600">
                        <a:latin typeface="+mn-lt"/>
                        <a:cs typeface="Times New Roman"/>
                      </a:endParaRPr>
                    </a:p>
                    <a:p>
                      <a:pPr marL="0" marR="429895" indent="0">
                        <a:lnSpc>
                          <a:spcPct val="100000"/>
                        </a:lnSpc>
                        <a:buChar char="·"/>
                        <a:tabLst>
                          <a:tab pos="183515" algn="l"/>
                        </a:tabLst>
                      </a:pPr>
                      <a:r>
                        <a:rPr lang="ru-RU" sz="600" dirty="0" smtClean="0">
                          <a:solidFill>
                            <a:srgbClr val="231F20"/>
                          </a:solidFill>
                          <a:latin typeface="+mn-lt"/>
                          <a:cs typeface="SimSun"/>
                        </a:rPr>
                        <a:t>Адсорбционный/септический трубопровод</a:t>
                      </a:r>
                      <a:endParaRPr lang="en-US" sz="600" dirty="0" smtClean="0">
                        <a:solidFill>
                          <a:srgbClr val="231F20"/>
                        </a:solidFill>
                        <a:latin typeface="+mn-lt"/>
                        <a:cs typeface="SimSun"/>
                      </a:endParaRPr>
                    </a:p>
                    <a:p>
                      <a:pPr marL="0" marR="429895" indent="0">
                        <a:lnSpc>
                          <a:spcPct val="100000"/>
                        </a:lnSpc>
                        <a:buChar char="·"/>
                        <a:tabLst>
                          <a:tab pos="183515" algn="l"/>
                        </a:tabLst>
                      </a:pPr>
                      <a:r>
                        <a:rPr lang="ru-RU" sz="600" dirty="0" smtClean="0">
                          <a:solidFill>
                            <a:srgbClr val="231F20"/>
                          </a:solidFill>
                          <a:latin typeface="+mn-lt"/>
                          <a:cs typeface="SimSun"/>
                        </a:rPr>
                        <a:t>Паропровод</a:t>
                      </a:r>
                      <a:endParaRPr sz="600">
                        <a:latin typeface="+mn-lt"/>
                        <a:cs typeface="SimSun"/>
                      </a:endParaRPr>
                    </a:p>
                  </a:txBody>
                  <a:tcPr marL="0" marR="0" marT="0" marB="0">
                    <a:lnL w="19050">
                      <a:solidFill>
                        <a:srgbClr val="1284C7"/>
                      </a:solidFill>
                      <a:prstDash val="solid"/>
                    </a:lnL>
                    <a:lnR w="19050" cap="flat" cmpd="sng" algn="ctr">
                      <a:solidFill>
                        <a:srgbClr val="1284C7"/>
                      </a:solidFill>
                      <a:prstDash val="solid"/>
                      <a:round/>
                      <a:headEnd type="none" w="med" len="med"/>
                      <a:tailEnd type="none" w="med" len="med"/>
                    </a:lnR>
                    <a:lnT w="12700">
                      <a:solidFill>
                        <a:srgbClr val="1284C7"/>
                      </a:solidFill>
                      <a:prstDash val="solid"/>
                    </a:lnT>
                    <a:lnB w="1905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2020 </a:t>
                      </a:r>
                      <a:r>
                        <a:rPr lang="ru-RU" sz="600" spc="5">
                          <a:solidFill>
                            <a:srgbClr val="231F20"/>
                          </a:solidFill>
                          <a:latin typeface="+mn-lt"/>
                          <a:ea typeface="SimSun"/>
                          <a:cs typeface="Times New Roman"/>
                        </a:rPr>
                        <a:t>Sinochem Quanzhou </a:t>
                      </a:r>
                      <a:r>
                        <a:rPr lang="ru-RU" sz="600" spc="20">
                          <a:solidFill>
                            <a:srgbClr val="231F20"/>
                          </a:solidFill>
                          <a:latin typeface="+mn-lt"/>
                          <a:ea typeface="Times New Roman"/>
                          <a:cs typeface="Times New Roman"/>
                        </a:rPr>
                        <a:t>800 000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35">
                          <a:solidFill>
                            <a:srgbClr val="231F20"/>
                          </a:solidFill>
                          <a:latin typeface="+mn-lt"/>
                          <a:ea typeface="SimSun"/>
                          <a:cs typeface="Times New Roman"/>
                        </a:rPr>
                        <a:t>год Проект химической очистки завода </a:t>
                      </a:r>
                      <a:r>
                        <a:rPr lang="ru-RU" sz="600" spc="45">
                          <a:solidFill>
                            <a:srgbClr val="231F20"/>
                          </a:solidFill>
                          <a:latin typeface="+mn-lt"/>
                          <a:ea typeface="Times New Roman"/>
                          <a:cs typeface="Times New Roman"/>
                        </a:rPr>
                        <a:t>PX </a:t>
                      </a:r>
                      <a:r>
                        <a:rPr lang="ru-RU" sz="600">
                          <a:solidFill>
                            <a:srgbClr val="231F20"/>
                          </a:solidFill>
                          <a:latin typeface="+mn-lt"/>
                          <a:ea typeface="SimSun"/>
                          <a:cs typeface="Times New Roman"/>
                        </a:rPr>
                        <a:t>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1435"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905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2019 </a:t>
                      </a:r>
                      <a:r>
                        <a:rPr lang="ru-RU" sz="600" spc="5">
                          <a:solidFill>
                            <a:srgbClr val="231F20"/>
                          </a:solidFill>
                          <a:latin typeface="+mn-lt"/>
                          <a:ea typeface="SimSun"/>
                          <a:cs typeface="Times New Roman"/>
                        </a:rPr>
                        <a:t>Dalian Hengli Petrochemical </a:t>
                      </a:r>
                      <a:r>
                        <a:rPr lang="ru-RU" sz="600" spc="25">
                          <a:solidFill>
                            <a:srgbClr val="231F20"/>
                          </a:solidFill>
                          <a:latin typeface="+mn-lt"/>
                          <a:ea typeface="Times New Roman"/>
                          <a:cs typeface="Times New Roman"/>
                        </a:rPr>
                        <a:t>2 × 2,25 </a:t>
                      </a:r>
                      <a:r>
                        <a:rPr lang="ru-RU" sz="600" spc="-40">
                          <a:solidFill>
                            <a:srgbClr val="231F20"/>
                          </a:solidFill>
                          <a:latin typeface="+mn-lt"/>
                          <a:ea typeface="SimSun"/>
                          <a:cs typeface="Times New Roman"/>
                        </a:rPr>
                        <a:t>млн тонн </a:t>
                      </a:r>
                      <a:r>
                        <a:rPr lang="ru-RU" sz="600" spc="-20">
                          <a:solidFill>
                            <a:srgbClr val="231F20"/>
                          </a:solidFill>
                          <a:latin typeface="+mn-lt"/>
                          <a:ea typeface="Times New Roman"/>
                          <a:cs typeface="Times New Roman"/>
                        </a:rPr>
                        <a:t>/ </a:t>
                      </a:r>
                      <a:r>
                        <a:rPr lang="ru-RU" sz="600" spc="35">
                          <a:solidFill>
                            <a:srgbClr val="231F20"/>
                          </a:solidFill>
                          <a:latin typeface="+mn-lt"/>
                          <a:ea typeface="SimSun"/>
                          <a:cs typeface="Times New Roman"/>
                        </a:rPr>
                        <a:t>год Проект химической очистки завода </a:t>
                      </a:r>
                      <a:r>
                        <a:rPr lang="ru-RU" sz="600" spc="45">
                          <a:solidFill>
                            <a:srgbClr val="231F20"/>
                          </a:solidFill>
                          <a:latin typeface="+mn-lt"/>
                          <a:ea typeface="Times New Roman"/>
                          <a:cs typeface="Times New Roman"/>
                        </a:rPr>
                        <a:t>PX </a:t>
                      </a:r>
                      <a:r>
                        <a:rPr lang="ru-RU" sz="600">
                          <a:solidFill>
                            <a:srgbClr val="231F20"/>
                          </a:solidFill>
                          <a:latin typeface="+mn-lt"/>
                          <a:ea typeface="SimSun"/>
                          <a:cs typeface="Times New Roman"/>
                        </a:rPr>
                        <a:t>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905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2013 </a:t>
                      </a:r>
                      <a:r>
                        <a:rPr lang="ru-RU" sz="600" spc="5">
                          <a:solidFill>
                            <a:srgbClr val="231F20"/>
                          </a:solidFill>
                          <a:latin typeface="+mn-lt"/>
                          <a:ea typeface="SimSun"/>
                          <a:cs typeface="Times New Roman"/>
                        </a:rPr>
                        <a:t>Sinopec Hainan Refining and Chemical </a:t>
                      </a:r>
                      <a:r>
                        <a:rPr lang="ru-RU" sz="600" spc="20">
                          <a:solidFill>
                            <a:srgbClr val="231F20"/>
                          </a:solidFill>
                          <a:latin typeface="+mn-lt"/>
                          <a:ea typeface="Times New Roman"/>
                          <a:cs typeface="Times New Roman"/>
                        </a:rPr>
                        <a:t>600 000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35">
                          <a:solidFill>
                            <a:srgbClr val="231F20"/>
                          </a:solidFill>
                          <a:latin typeface="+mn-lt"/>
                          <a:ea typeface="SimSun"/>
                          <a:cs typeface="Times New Roman"/>
                        </a:rPr>
                        <a:t>год Проект химической очистки установки </a:t>
                      </a:r>
                      <a:r>
                        <a:rPr lang="ru-RU" sz="600" spc="45">
                          <a:solidFill>
                            <a:srgbClr val="231F20"/>
                          </a:solidFill>
                          <a:latin typeface="+mn-lt"/>
                          <a:ea typeface="Times New Roman"/>
                          <a:cs typeface="Times New Roman"/>
                        </a:rPr>
                        <a:t>PX </a:t>
                      </a:r>
                      <a:r>
                        <a:rPr lang="ru-RU" sz="600">
                          <a:solidFill>
                            <a:srgbClr val="231F20"/>
                          </a:solidFill>
                          <a:latin typeface="+mn-lt"/>
                          <a:ea typeface="SimSun"/>
                          <a:cs typeface="Times New Roman"/>
                        </a:rPr>
                        <a:t>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381000">
                <a:tc>
                  <a:txBody>
                    <a:bodyPr/>
                    <a:lstStyle/>
                    <a:p>
                      <a:pPr marL="208915" marR="503555" indent="-98425">
                        <a:lnSpc>
                          <a:spcPct val="107100"/>
                        </a:lnSpc>
                        <a:spcBef>
                          <a:spcPts val="0"/>
                        </a:spcBef>
                      </a:pPr>
                      <a:r>
                        <a:rPr lang="ru-RU" sz="600" dirty="0" smtClean="0">
                          <a:solidFill>
                            <a:srgbClr val="231F20"/>
                          </a:solidFill>
                          <a:latin typeface="+mn-lt"/>
                          <a:cs typeface="SimSun"/>
                        </a:rPr>
                        <a:t>Блок </a:t>
                      </a:r>
                      <a:r>
                        <a:rPr lang="en-US" sz="600" dirty="0" smtClean="0">
                          <a:solidFill>
                            <a:srgbClr val="231F20"/>
                          </a:solidFill>
                          <a:latin typeface="+mn-lt"/>
                          <a:cs typeface="SimSun"/>
                        </a:rPr>
                        <a:t>PX</a:t>
                      </a:r>
                      <a:endParaRPr sz="600">
                        <a:latin typeface="+mn-lt"/>
                        <a:cs typeface="SimSun"/>
                      </a:endParaRPr>
                    </a:p>
                  </a:txBody>
                  <a:tcPr marL="0" marR="0" marT="3683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905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2008 г. </a:t>
                      </a:r>
                      <a:r>
                        <a:rPr lang="ru-RU" sz="600" spc="5">
                          <a:solidFill>
                            <a:srgbClr val="231F20"/>
                          </a:solidFill>
                          <a:latin typeface="+mn-lt"/>
                          <a:ea typeface="SimSun"/>
                          <a:cs typeface="Times New Roman"/>
                        </a:rPr>
                        <a:t>CNOOC Huizhou Refining &amp; Chemical </a:t>
                      </a:r>
                      <a:r>
                        <a:rPr lang="ru-RU" sz="600" spc="20">
                          <a:solidFill>
                            <a:srgbClr val="231F20"/>
                          </a:solidFill>
                          <a:latin typeface="+mn-lt"/>
                          <a:ea typeface="Times New Roman"/>
                          <a:cs typeface="Times New Roman"/>
                        </a:rPr>
                        <a:t>800 000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35">
                          <a:solidFill>
                            <a:srgbClr val="231F20"/>
                          </a:solidFill>
                          <a:latin typeface="+mn-lt"/>
                          <a:ea typeface="SimSun"/>
                          <a:cs typeface="Times New Roman"/>
                        </a:rPr>
                        <a:t>год Проект химической очистки установки </a:t>
                      </a:r>
                      <a:r>
                        <a:rPr lang="ru-RU" sz="600" spc="45">
                          <a:solidFill>
                            <a:srgbClr val="231F20"/>
                          </a:solidFill>
                          <a:latin typeface="+mn-lt"/>
                          <a:ea typeface="Times New Roman"/>
                          <a:cs typeface="Times New Roman"/>
                        </a:rPr>
                        <a:t>PX </a:t>
                      </a:r>
                      <a:r>
                        <a:rPr lang="ru-RU" sz="600">
                          <a:solidFill>
                            <a:srgbClr val="231F20"/>
                          </a:solidFill>
                          <a:latin typeface="+mn-lt"/>
                          <a:ea typeface="SimSun"/>
                          <a:cs typeface="Times New Roman"/>
                        </a:rPr>
                        <a:t>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p>
                      <a:pPr marL="45720">
                        <a:lnSpc>
                          <a:spcPct val="100000"/>
                        </a:lnSpc>
                        <a:spcBef>
                          <a:spcPts val="0"/>
                        </a:spcBef>
                        <a:spcAft>
                          <a:spcPts val="0"/>
                        </a:spcAft>
                      </a:pPr>
                      <a:r>
                        <a:rPr lang="ru-RU" sz="600" spc="35">
                          <a:solidFill>
                            <a:srgbClr val="231F20"/>
                          </a:solidFill>
                          <a:latin typeface="+mn-lt"/>
                          <a:ea typeface="Times New Roman"/>
                          <a:cs typeface="Times New Roman"/>
                        </a:rPr>
                        <a:t>· 2012 </a:t>
                      </a:r>
                      <a:r>
                        <a:rPr lang="ru-RU" sz="600">
                          <a:solidFill>
                            <a:srgbClr val="231F20"/>
                          </a:solidFill>
                          <a:latin typeface="+mn-lt"/>
                          <a:ea typeface="SimSun"/>
                          <a:cs typeface="Times New Roman"/>
                        </a:rPr>
                        <a:t>Проект нефтехимической переработки и химической интеграции PetroChina Sichuan </a:t>
                      </a:r>
                      <a:r>
                        <a:rPr lang="ru-RU" sz="600" spc="20">
                          <a:solidFill>
                            <a:srgbClr val="231F20"/>
                          </a:solidFill>
                          <a:latin typeface="+mn-lt"/>
                          <a:ea typeface="Times New Roman"/>
                          <a:cs typeface="Times New Roman"/>
                        </a:rPr>
                        <a:t>650 000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35">
                          <a:solidFill>
                            <a:srgbClr val="231F20"/>
                          </a:solidFill>
                          <a:latin typeface="+mn-lt"/>
                          <a:ea typeface="SimSun"/>
                          <a:cs typeface="Times New Roman"/>
                        </a:rPr>
                        <a:t>год </a:t>
                      </a:r>
                      <a:r>
                        <a:rPr lang="ru-RU" sz="600">
                          <a:solidFill>
                            <a:srgbClr val="231F20"/>
                          </a:solidFill>
                          <a:latin typeface="+mn-lt"/>
                          <a:ea typeface="SimSun"/>
                          <a:cs typeface="Times New Roman"/>
                        </a:rPr>
                        <a:t>Проект химической очистки установки </a:t>
                      </a:r>
                      <a:r>
                        <a:rPr lang="ru-RU" sz="600" spc="45">
                          <a:solidFill>
                            <a:srgbClr val="231F20"/>
                          </a:solidFill>
                          <a:latin typeface="+mn-lt"/>
                          <a:ea typeface="Times New Roman"/>
                          <a:cs typeface="Times New Roman"/>
                        </a:rPr>
                        <a:t>PX</a:t>
                      </a:r>
                      <a:r>
                        <a:rPr lang="ru-RU" sz="600">
                          <a:solidFill>
                            <a:srgbClr val="000000"/>
                          </a:solidFill>
                          <a:latin typeface="+mn-lt"/>
                          <a:ea typeface="Times New Roman"/>
                          <a:cs typeface="Times New Roman"/>
                        </a:rPr>
                        <a:t> </a:t>
                      </a:r>
                      <a:endParaRPr lang="ru-RU" sz="600">
                        <a:latin typeface="+mn-lt"/>
                        <a:ea typeface="Calibri"/>
                        <a:cs typeface="Times New Roman"/>
                      </a:endParaRPr>
                    </a:p>
                    <a:p>
                      <a:pPr marL="45720">
                        <a:lnSpc>
                          <a:spcPct val="100000"/>
                        </a:lnSpc>
                        <a:spcBef>
                          <a:spcPts val="0"/>
                        </a:spcBef>
                        <a:spcAft>
                          <a:spcPts val="0"/>
                        </a:spcAft>
                      </a:pPr>
                      <a:r>
                        <a:rPr lang="ru-RU" sz="600" spc="35">
                          <a:solidFill>
                            <a:srgbClr val="231F20"/>
                          </a:solidFill>
                          <a:latin typeface="+mn-lt"/>
                          <a:ea typeface="Times New Roman"/>
                          <a:cs typeface="Times New Roman"/>
                        </a:rPr>
                        <a:t>· 2012 </a:t>
                      </a:r>
                      <a:r>
                        <a:rPr lang="ru-RU" sz="600" spc="-40">
                          <a:solidFill>
                            <a:srgbClr val="231F20"/>
                          </a:solidFill>
                          <a:latin typeface="+mn-lt"/>
                          <a:ea typeface="SimSun"/>
                          <a:cs typeface="Times New Roman"/>
                        </a:rPr>
                        <a:t>Tenglong </a:t>
                      </a:r>
                      <a:r>
                        <a:rPr lang="ru-RU" sz="600" spc="-20">
                          <a:solidFill>
                            <a:srgbClr val="231F20"/>
                          </a:solidFill>
                          <a:latin typeface="+mn-lt"/>
                          <a:ea typeface="Times New Roman"/>
                          <a:cs typeface="Times New Roman"/>
                        </a:rPr>
                        <a:t>( </a:t>
                      </a:r>
                      <a:r>
                        <a:rPr lang="ru-RU" sz="600" spc="-50">
                          <a:solidFill>
                            <a:srgbClr val="231F20"/>
                          </a:solidFill>
                          <a:latin typeface="+mn-lt"/>
                          <a:ea typeface="SimSun"/>
                          <a:cs typeface="Times New Roman"/>
                        </a:rPr>
                        <a:t>Zhangzhou </a:t>
                      </a:r>
                      <a:r>
                        <a:rPr lang="ru-RU" sz="600" spc="-25">
                          <a:solidFill>
                            <a:srgbClr val="231F20"/>
                          </a:solidFill>
                          <a:latin typeface="+mn-lt"/>
                          <a:ea typeface="Times New Roman"/>
                          <a:cs typeface="Times New Roman"/>
                        </a:rPr>
                        <a:t>) </a:t>
                      </a:r>
                      <a:r>
                        <a:rPr lang="ru-RU" sz="600" spc="5">
                          <a:solidFill>
                            <a:srgbClr val="231F20"/>
                          </a:solidFill>
                          <a:latin typeface="+mn-lt"/>
                          <a:ea typeface="SimSun"/>
                          <a:cs typeface="Times New Roman"/>
                        </a:rPr>
                        <a:t>Aromatics Co., Ltd. </a:t>
                      </a:r>
                      <a:r>
                        <a:rPr lang="ru-RU" sz="600" spc="20">
                          <a:solidFill>
                            <a:srgbClr val="231F20"/>
                          </a:solidFill>
                          <a:latin typeface="+mn-lt"/>
                          <a:ea typeface="Times New Roman"/>
                          <a:cs typeface="Times New Roman"/>
                        </a:rPr>
                        <a:t>800 000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35">
                          <a:solidFill>
                            <a:srgbClr val="231F20"/>
                          </a:solidFill>
                          <a:latin typeface="+mn-lt"/>
                          <a:ea typeface="SimSun"/>
                          <a:cs typeface="Times New Roman"/>
                        </a:rPr>
                        <a:t>год </a:t>
                      </a:r>
                      <a:r>
                        <a:rPr lang="ru-RU" sz="600">
                          <a:solidFill>
                            <a:srgbClr val="231F20"/>
                          </a:solidFill>
                          <a:latin typeface="+mn-lt"/>
                          <a:ea typeface="SimSun"/>
                          <a:cs typeface="Times New Roman"/>
                        </a:rPr>
                        <a:t>Проект химической очистки завода </a:t>
                      </a:r>
                      <a:r>
                        <a:rPr lang="ru-RU" sz="600" spc="45">
                          <a:solidFill>
                            <a:srgbClr val="231F20"/>
                          </a:solidFill>
                          <a:latin typeface="+mn-lt"/>
                          <a:ea typeface="Times New Roman"/>
                          <a:cs typeface="Times New Roman"/>
                        </a:rPr>
                        <a:t>PX</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905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2009 </a:t>
                      </a:r>
                      <a:r>
                        <a:rPr lang="ru-RU" sz="600">
                          <a:solidFill>
                            <a:srgbClr val="231F20"/>
                          </a:solidFill>
                          <a:latin typeface="+mn-lt"/>
                          <a:ea typeface="SimSun"/>
                          <a:cs typeface="Times New Roman"/>
                        </a:rPr>
                        <a:t>Sinopec Fujian United Petrochemical Co., Ltd. </a:t>
                      </a:r>
                      <a:r>
                        <a:rPr lang="ru-RU" sz="600" spc="20">
                          <a:solidFill>
                            <a:srgbClr val="231F20"/>
                          </a:solidFill>
                          <a:latin typeface="+mn-lt"/>
                          <a:ea typeface="Times New Roman"/>
                          <a:cs typeface="Times New Roman"/>
                        </a:rPr>
                        <a:t>700 000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spc="35">
                          <a:solidFill>
                            <a:srgbClr val="231F20"/>
                          </a:solidFill>
                          <a:latin typeface="+mn-lt"/>
                          <a:ea typeface="SimSun"/>
                          <a:cs typeface="Times New Roman"/>
                        </a:rPr>
                        <a:t>год Проект химической очистки установки </a:t>
                      </a:r>
                      <a:r>
                        <a:rPr lang="ru-RU" sz="600" spc="45">
                          <a:solidFill>
                            <a:srgbClr val="231F20"/>
                          </a:solidFill>
                          <a:latin typeface="+mn-lt"/>
                          <a:ea typeface="Times New Roman"/>
                          <a:cs typeface="Times New Roman"/>
                        </a:rPr>
                        <a:t>PX </a:t>
                      </a:r>
                      <a:r>
                        <a:rPr lang="ru-RU" sz="600">
                          <a:solidFill>
                            <a:srgbClr val="231F20"/>
                          </a:solidFill>
                          <a:latin typeface="+mn-lt"/>
                          <a:ea typeface="SimSun"/>
                          <a:cs typeface="Times New Roman"/>
                        </a:rPr>
                        <a:t>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2700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905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2008 г. </a:t>
                      </a:r>
                      <a:r>
                        <a:rPr lang="ru-RU" sz="600" spc="5">
                          <a:solidFill>
                            <a:srgbClr val="231F20"/>
                          </a:solidFill>
                          <a:latin typeface="+mn-lt"/>
                          <a:ea typeface="SimSun"/>
                          <a:cs typeface="Times New Roman"/>
                        </a:rPr>
                        <a:t>Далянь, Фудзия, Дахуа, </a:t>
                      </a:r>
                      <a:r>
                        <a:rPr lang="ru-RU" sz="600" spc="20">
                          <a:solidFill>
                            <a:srgbClr val="231F20"/>
                          </a:solidFill>
                          <a:latin typeface="+mn-lt"/>
                          <a:ea typeface="Times New Roman"/>
                          <a:cs typeface="Times New Roman"/>
                        </a:rPr>
                        <a:t>700 000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в </a:t>
                      </a:r>
                      <a:r>
                        <a:rPr lang="ru-RU" sz="600" spc="35">
                          <a:solidFill>
                            <a:srgbClr val="231F20"/>
                          </a:solidFill>
                          <a:latin typeface="+mn-lt"/>
                          <a:ea typeface="SimSun"/>
                          <a:cs typeface="Times New Roman"/>
                        </a:rPr>
                        <a:t>год </a:t>
                      </a:r>
                      <a:r>
                        <a:rPr lang="ru-RU" sz="600">
                          <a:solidFill>
                            <a:srgbClr val="231F20"/>
                          </a:solidFill>
                          <a:latin typeface="+mn-lt"/>
                          <a:ea typeface="SimSun"/>
                          <a:cs typeface="Times New Roman"/>
                        </a:rPr>
                        <a:t>, проект по очистке паропровода завода </a:t>
                      </a:r>
                      <a:r>
                        <a:rPr lang="ru-RU" sz="600" spc="45">
                          <a:solidFill>
                            <a:srgbClr val="231F20"/>
                          </a:solidFill>
                          <a:latin typeface="+mn-lt"/>
                          <a:ea typeface="Times New Roman"/>
                          <a:cs typeface="Times New Roman"/>
                        </a:rPr>
                        <a:t>PX</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82116">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B w="19050">
                      <a:solidFill>
                        <a:srgbClr val="1284C7"/>
                      </a:solidFill>
                      <a:prstDash val="solid"/>
                    </a:lnB>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9050">
                      <a:solidFill>
                        <a:srgbClr val="1284C7"/>
                      </a:solidFill>
                      <a:prstDash val="solid"/>
                    </a:lnB>
                  </a:tcPr>
                </a:tc>
                <a:tc>
                  <a:txBody>
                    <a:bodyPr/>
                    <a:lstStyle/>
                    <a:p>
                      <a:pPr marL="45720">
                        <a:lnSpc>
                          <a:spcPct val="100000"/>
                        </a:lnSpc>
                        <a:spcBef>
                          <a:spcPts val="0"/>
                        </a:spcBef>
                        <a:spcAft>
                          <a:spcPts val="0"/>
                        </a:spcAft>
                      </a:pPr>
                      <a:r>
                        <a:rPr lang="ru-RU" sz="600" spc="35">
                          <a:solidFill>
                            <a:srgbClr val="231F20"/>
                          </a:solidFill>
                          <a:latin typeface="+mn-lt"/>
                          <a:ea typeface="Times New Roman"/>
                          <a:cs typeface="Times New Roman"/>
                        </a:rPr>
                        <a:t>· 2004 </a:t>
                      </a:r>
                      <a:r>
                        <a:rPr lang="ru-RU" sz="600" spc="-15">
                          <a:solidFill>
                            <a:srgbClr val="231F20"/>
                          </a:solidFill>
                          <a:latin typeface="+mn-lt"/>
                          <a:ea typeface="SimSun"/>
                          <a:cs typeface="Times New Roman"/>
                        </a:rPr>
                        <a:t>Sinopec Yangzi Petrochemical </a:t>
                      </a:r>
                      <a:r>
                        <a:rPr lang="ru-RU" sz="600" spc="-10">
                          <a:solidFill>
                            <a:srgbClr val="231F20"/>
                          </a:solidFill>
                          <a:latin typeface="+mn-lt"/>
                          <a:ea typeface="Times New Roman"/>
                          <a:cs typeface="Times New Roman"/>
                        </a:rPr>
                        <a:t>- </a:t>
                      </a:r>
                      <a:r>
                        <a:rPr lang="ru-RU" sz="600">
                          <a:solidFill>
                            <a:srgbClr val="231F20"/>
                          </a:solidFill>
                          <a:latin typeface="+mn-lt"/>
                          <a:ea typeface="SimSun"/>
                          <a:cs typeface="Times New Roman"/>
                        </a:rPr>
                        <a:t>BASF Co., Ltd. </a:t>
                      </a:r>
                      <a:r>
                        <a:rPr lang="ru-RU" sz="600" spc="20">
                          <a:solidFill>
                            <a:srgbClr val="231F20"/>
                          </a:solidFill>
                          <a:latin typeface="+mn-lt"/>
                          <a:ea typeface="Times New Roman"/>
                          <a:cs typeface="Times New Roman"/>
                        </a:rPr>
                        <a:t>450 000 </a:t>
                      </a:r>
                      <a:r>
                        <a:rPr lang="ru-RU" sz="600" spc="-40">
                          <a:solidFill>
                            <a:srgbClr val="231F20"/>
                          </a:solidFill>
                          <a:latin typeface="+mn-lt"/>
                          <a:ea typeface="SimSun"/>
                          <a:cs typeface="Times New Roman"/>
                        </a:rPr>
                        <a:t>тонн </a:t>
                      </a:r>
                      <a:r>
                        <a:rPr lang="ru-RU" sz="600" spc="-20">
                          <a:solidFill>
                            <a:srgbClr val="231F20"/>
                          </a:solidFill>
                          <a:latin typeface="+mn-lt"/>
                          <a:ea typeface="Times New Roman"/>
                          <a:cs typeface="Times New Roman"/>
                        </a:rPr>
                        <a:t>/ </a:t>
                      </a:r>
                      <a:r>
                        <a:rPr lang="ru-RU" sz="600">
                          <a:solidFill>
                            <a:srgbClr val="231F20"/>
                          </a:solidFill>
                          <a:latin typeface="+mn-lt"/>
                          <a:ea typeface="SimSun"/>
                          <a:cs typeface="Times New Roman"/>
                        </a:rPr>
                        <a:t>год проект химической очистки экстракции ароматических соединений перед запуском</a:t>
                      </a:r>
                      <a:r>
                        <a:rPr lang="ru-RU" sz="600">
                          <a:solidFill>
                            <a:srgbClr val="000000"/>
                          </a:solidFill>
                          <a:latin typeface="+mn-lt"/>
                          <a:ea typeface="Times New Roman"/>
                          <a:cs typeface="Times New Roman"/>
                        </a:rPr>
                        <a:t> </a:t>
                      </a:r>
                      <a:endParaRPr lang="ru-RU" sz="6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lnB w="19050" cap="flat" cmpd="sng" algn="ctr">
                      <a:solidFill>
                        <a:srgbClr val="1284C7"/>
                      </a:solidFill>
                      <a:prstDash val="solid"/>
                      <a:round/>
                      <a:headEnd type="none" w="med" len="med"/>
                      <a:tailEnd type="none" w="med" len="med"/>
                    </a:lnB>
                  </a:tcPr>
                </a:tc>
              </a:tr>
              <a:tr h="206590">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T w="19050">
                      <a:solidFill>
                        <a:srgbClr val="1284C7"/>
                      </a:solidFill>
                      <a:prstDash val="solid"/>
                    </a:lnT>
                  </a:tcPr>
                </a:tc>
                <a:tc rowSpan="3">
                  <a:txBody>
                    <a:bodyPr/>
                    <a:lstStyle/>
                    <a:p>
                      <a:pPr marL="0">
                        <a:lnSpc>
                          <a:spcPct val="100000"/>
                        </a:lnSpc>
                      </a:pPr>
                      <a:r>
                        <a:rPr lang="ru-RU" sz="600" baseline="0" dirty="0" err="1" smtClean="0">
                          <a:solidFill>
                            <a:srgbClr val="231F20"/>
                          </a:solidFill>
                          <a:latin typeface="+mn-lt"/>
                          <a:ea typeface="+mn-ea"/>
                          <a:cs typeface="SimSun"/>
                        </a:rPr>
                        <a:t>Циклогексанон</a:t>
                      </a:r>
                      <a:r>
                        <a:rPr lang="ru-RU" sz="600" baseline="0" dirty="0" smtClean="0">
                          <a:solidFill>
                            <a:srgbClr val="231F20"/>
                          </a:solidFill>
                          <a:latin typeface="+mn-lt"/>
                          <a:ea typeface="+mn-ea"/>
                          <a:cs typeface="SimSun"/>
                        </a:rPr>
                        <a:t> продукт и промежуточный резервуар</a:t>
                      </a:r>
                      <a:endParaRPr lang="en-US" sz="600" baseline="0" dirty="0" smtClean="0">
                        <a:solidFill>
                          <a:srgbClr val="231F20"/>
                        </a:solidFill>
                        <a:latin typeface="+mn-lt"/>
                        <a:ea typeface="+mn-ea"/>
                        <a:cs typeface="SimSun"/>
                      </a:endParaRPr>
                    </a:p>
                    <a:p>
                      <a:pPr marL="0">
                        <a:lnSpc>
                          <a:spcPct val="100000"/>
                        </a:lnSpc>
                      </a:pPr>
                      <a:r>
                        <a:rPr lang="ru-RU" sz="600" baseline="0" dirty="0" smtClean="0">
                          <a:solidFill>
                            <a:srgbClr val="231F20"/>
                          </a:solidFill>
                          <a:latin typeface="+mn-lt"/>
                          <a:ea typeface="+mn-ea"/>
                          <a:cs typeface="SimSun"/>
                        </a:rPr>
                        <a:t>Блок рафинирования бензола</a:t>
                      </a:r>
                      <a:endParaRPr lang="en-US" sz="600" baseline="0" dirty="0" smtClean="0">
                        <a:solidFill>
                          <a:srgbClr val="231F20"/>
                        </a:solidFill>
                        <a:latin typeface="+mn-lt"/>
                        <a:ea typeface="+mn-ea"/>
                        <a:cs typeface="SimSun"/>
                      </a:endParaRPr>
                    </a:p>
                    <a:p>
                      <a:pPr marL="0">
                        <a:lnSpc>
                          <a:spcPct val="100000"/>
                        </a:lnSpc>
                      </a:pPr>
                      <a:r>
                        <a:rPr lang="ru-RU" sz="600" baseline="0" dirty="0" smtClean="0">
                          <a:solidFill>
                            <a:srgbClr val="231F20"/>
                          </a:solidFill>
                          <a:latin typeface="+mn-lt"/>
                          <a:ea typeface="+mn-ea"/>
                          <a:cs typeface="SimSun"/>
                        </a:rPr>
                        <a:t>Блок гидрогенизации </a:t>
                      </a:r>
                      <a:endParaRPr lang="en-US" sz="600" baseline="0" dirty="0" smtClean="0">
                        <a:solidFill>
                          <a:srgbClr val="231F20"/>
                        </a:solidFill>
                        <a:latin typeface="+mn-lt"/>
                        <a:ea typeface="+mn-ea"/>
                        <a:cs typeface="SimSun"/>
                      </a:endParaRPr>
                    </a:p>
                    <a:p>
                      <a:pPr marL="0">
                        <a:lnSpc>
                          <a:spcPct val="100000"/>
                        </a:lnSpc>
                      </a:pPr>
                      <a:r>
                        <a:rPr lang="ru-RU" sz="600" baseline="0" dirty="0" smtClean="0">
                          <a:solidFill>
                            <a:srgbClr val="231F20"/>
                          </a:solidFill>
                          <a:latin typeface="+mn-lt"/>
                          <a:ea typeface="+mn-ea"/>
                          <a:cs typeface="SimSun"/>
                        </a:rPr>
                        <a:t>Блок реакции гидратации </a:t>
                      </a:r>
                      <a:endParaRPr lang="en-US" sz="600" baseline="0" dirty="0" smtClean="0">
                        <a:solidFill>
                          <a:srgbClr val="231F20"/>
                        </a:solidFill>
                        <a:latin typeface="+mn-lt"/>
                        <a:ea typeface="+mn-ea"/>
                        <a:cs typeface="SimSun"/>
                      </a:endParaRPr>
                    </a:p>
                    <a:p>
                      <a:pPr marL="0">
                        <a:lnSpc>
                          <a:spcPct val="100000"/>
                        </a:lnSpc>
                      </a:pPr>
                      <a:r>
                        <a:rPr lang="ru-RU" sz="600" baseline="0" dirty="0" smtClean="0">
                          <a:solidFill>
                            <a:srgbClr val="231F20"/>
                          </a:solidFill>
                          <a:latin typeface="+mn-lt"/>
                          <a:ea typeface="+mn-ea"/>
                          <a:cs typeface="SimSun"/>
                        </a:rPr>
                        <a:t>Блок обессоленной воды</a:t>
                      </a:r>
                      <a:endParaRPr lang="en-US" sz="600" baseline="0" dirty="0" smtClean="0">
                        <a:solidFill>
                          <a:srgbClr val="231F20"/>
                        </a:solidFill>
                        <a:latin typeface="+mn-lt"/>
                        <a:ea typeface="+mn-ea"/>
                        <a:cs typeface="SimSun"/>
                      </a:endParaRPr>
                    </a:p>
                    <a:p>
                      <a:pPr marL="0">
                        <a:lnSpc>
                          <a:spcPct val="100000"/>
                        </a:lnSpc>
                      </a:pPr>
                      <a:r>
                        <a:rPr lang="ru-RU" sz="600" baseline="0" dirty="0" smtClean="0">
                          <a:solidFill>
                            <a:srgbClr val="231F20"/>
                          </a:solidFill>
                          <a:latin typeface="+mn-lt"/>
                          <a:ea typeface="+mn-ea"/>
                          <a:cs typeface="SimSun"/>
                        </a:rPr>
                        <a:t>Очистка водорода</a:t>
                      </a:r>
                      <a:endParaRPr lang="ru-RU" sz="600" baseline="0" dirty="0">
                        <a:solidFill>
                          <a:srgbClr val="231F20"/>
                        </a:solidFill>
                        <a:latin typeface="+mn-lt"/>
                        <a:ea typeface="+mn-ea"/>
                        <a:cs typeface="SimSun"/>
                      </a:endParaRPr>
                    </a:p>
                  </a:txBody>
                  <a:tcPr marL="0" marR="0" marT="67945" marB="0">
                    <a:lnL w="19050">
                      <a:solidFill>
                        <a:srgbClr val="1284C7"/>
                      </a:solidFill>
                      <a:prstDash val="solid"/>
                    </a:lnL>
                    <a:lnR w="19050" cap="flat" cmpd="sng" algn="ctr">
                      <a:solidFill>
                        <a:srgbClr val="1284C7"/>
                      </a:solidFill>
                      <a:prstDash val="solid"/>
                      <a:round/>
                      <a:headEnd type="none" w="med" len="med"/>
                      <a:tailEnd type="none" w="med" len="med"/>
                    </a:lnR>
                    <a:lnT w="19050">
                      <a:solidFill>
                        <a:srgbClr val="1284C7"/>
                      </a:solidFill>
                      <a:prstDash val="solid"/>
                    </a:lnT>
                    <a:lnB w="12700">
                      <a:solidFill>
                        <a:srgbClr val="1284C7"/>
                      </a:solidFill>
                      <a:prstDash val="solid"/>
                    </a:lnB>
                  </a:tcPr>
                </a:tc>
                <a:tc>
                  <a:txBody>
                    <a:bodyPr/>
                    <a:lstStyle/>
                    <a:p>
                      <a:pPr marL="54610">
                        <a:lnSpc>
                          <a:spcPct val="100000"/>
                        </a:lnSpc>
                        <a:spcBef>
                          <a:spcPts val="0"/>
                        </a:spcBef>
                        <a:spcAft>
                          <a:spcPts val="0"/>
                        </a:spcAft>
                      </a:pPr>
                      <a:r>
                        <a:rPr lang="en-US" sz="600" spc="35" dirty="0">
                          <a:solidFill>
                            <a:srgbClr val="231F20"/>
                          </a:solidFill>
                          <a:latin typeface="+mn-lt"/>
                          <a:ea typeface="Times New Roman"/>
                          <a:cs typeface="Times New Roman"/>
                        </a:rPr>
                        <a:t>· 2018 </a:t>
                      </a:r>
                      <a:r>
                        <a:rPr lang="ru-RU" sz="600" spc="35" dirty="0">
                          <a:solidFill>
                            <a:srgbClr val="231F20"/>
                          </a:solidFill>
                          <a:latin typeface="+mn-lt"/>
                          <a:ea typeface="Times New Roman"/>
                          <a:cs typeface="Times New Roman"/>
                        </a:rPr>
                        <a:t>г</a:t>
                      </a:r>
                      <a:r>
                        <a:rPr lang="en-US" sz="600" spc="35" dirty="0">
                          <a:solidFill>
                            <a:srgbClr val="231F20"/>
                          </a:solidFill>
                          <a:latin typeface="+mn-lt"/>
                          <a:ea typeface="Times New Roman"/>
                          <a:cs typeface="Times New Roman"/>
                        </a:rPr>
                        <a:t>. </a:t>
                      </a:r>
                      <a:r>
                        <a:rPr lang="ru-RU" sz="600" dirty="0">
                          <a:solidFill>
                            <a:srgbClr val="231F20"/>
                          </a:solidFill>
                          <a:latin typeface="+mn-lt"/>
                          <a:ea typeface="SimSun"/>
                          <a:cs typeface="Times New Roman"/>
                        </a:rPr>
                        <a:t>Внутренняя Монголия</a:t>
                      </a:r>
                      <a:r>
                        <a:rPr lang="en-US" sz="600" dirty="0">
                          <a:solidFill>
                            <a:srgbClr val="231F20"/>
                          </a:solidFill>
                          <a:latin typeface="+mn-lt"/>
                          <a:ea typeface="SimSun"/>
                          <a:cs typeface="Times New Roman"/>
                        </a:rPr>
                        <a:t> </a:t>
                      </a:r>
                      <a:r>
                        <a:rPr lang="en-US" sz="600" dirty="0" err="1">
                          <a:solidFill>
                            <a:srgbClr val="231F20"/>
                          </a:solidFill>
                          <a:latin typeface="+mn-lt"/>
                          <a:ea typeface="SimSun"/>
                          <a:cs typeface="Times New Roman"/>
                        </a:rPr>
                        <a:t>Kingho</a:t>
                      </a:r>
                      <a:r>
                        <a:rPr lang="en-US" sz="600" dirty="0">
                          <a:solidFill>
                            <a:srgbClr val="231F20"/>
                          </a:solidFill>
                          <a:latin typeface="+mn-lt"/>
                          <a:ea typeface="SimSun"/>
                          <a:cs typeface="Times New Roman"/>
                        </a:rPr>
                        <a:t> </a:t>
                      </a:r>
                      <a:r>
                        <a:rPr lang="en-US" sz="600" dirty="0" err="1">
                          <a:solidFill>
                            <a:srgbClr val="231F20"/>
                          </a:solidFill>
                          <a:latin typeface="+mn-lt"/>
                          <a:ea typeface="SimSun"/>
                          <a:cs typeface="Times New Roman"/>
                        </a:rPr>
                        <a:t>Tengger</a:t>
                      </a:r>
                      <a:r>
                        <a:rPr lang="en-US" sz="600" dirty="0">
                          <a:solidFill>
                            <a:srgbClr val="231F20"/>
                          </a:solidFill>
                          <a:latin typeface="+mn-lt"/>
                          <a:ea typeface="SimSun"/>
                          <a:cs typeface="Times New Roman"/>
                        </a:rPr>
                        <a:t> Fine Chemical Co., Ltd. </a:t>
                      </a:r>
                      <a:r>
                        <a:rPr lang="ru-RU" sz="600" dirty="0">
                          <a:solidFill>
                            <a:srgbClr val="231F20"/>
                          </a:solidFill>
                          <a:latin typeface="+mn-lt"/>
                          <a:ea typeface="SimSun"/>
                          <a:cs typeface="Times New Roman"/>
                        </a:rPr>
                        <a:t>Проект химической очистки завода по производству </a:t>
                      </a:r>
                      <a:r>
                        <a:rPr lang="ru-RU" sz="600" dirty="0" err="1">
                          <a:solidFill>
                            <a:srgbClr val="231F20"/>
                          </a:solidFill>
                          <a:latin typeface="+mn-lt"/>
                          <a:ea typeface="SimSun"/>
                          <a:cs typeface="Times New Roman"/>
                        </a:rPr>
                        <a:t>капролактама</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циклогексанолкетона</a:t>
                      </a:r>
                      <a:r>
                        <a:rPr lang="ru-RU" sz="600" dirty="0">
                          <a:solidFill>
                            <a:srgbClr val="231F20"/>
                          </a:solidFill>
                          <a:latin typeface="+mn-lt"/>
                          <a:ea typeface="SimSun"/>
                          <a:cs typeface="Times New Roman"/>
                        </a:rPr>
                        <a:t>, </a:t>
                      </a:r>
                      <a:r>
                        <a:rPr lang="ru-RU" sz="600" spc="20" dirty="0">
                          <a:solidFill>
                            <a:srgbClr val="231F20"/>
                          </a:solidFill>
                          <a:latin typeface="+mn-lt"/>
                          <a:ea typeface="Times New Roman"/>
                          <a:cs typeface="Times New Roman"/>
                        </a:rPr>
                        <a:t>200 000 </a:t>
                      </a:r>
                      <a:r>
                        <a:rPr lang="ru-RU" sz="600" spc="-40" dirty="0">
                          <a:solidFill>
                            <a:srgbClr val="231F20"/>
                          </a:solidFill>
                          <a:latin typeface="+mn-lt"/>
                          <a:ea typeface="SimSun"/>
                          <a:cs typeface="Times New Roman"/>
                        </a:rPr>
                        <a:t>тонн </a:t>
                      </a:r>
                      <a:r>
                        <a:rPr lang="ru-RU" sz="600" spc="-20" dirty="0">
                          <a:solidFill>
                            <a:srgbClr val="231F20"/>
                          </a:solidFill>
                          <a:latin typeface="+mn-lt"/>
                          <a:ea typeface="Times New Roman"/>
                          <a:cs typeface="Times New Roman"/>
                        </a:rPr>
                        <a:t>в год</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txBody>
                  <a:tcPr marL="9525" marR="9525" marT="88265" marB="0">
                    <a:lnL w="19050">
                      <a:solidFill>
                        <a:srgbClr val="1284C7"/>
                      </a:solidFill>
                      <a:prstDash val="solid"/>
                    </a:lnL>
                    <a:lnR w="19050">
                      <a:solidFill>
                        <a:srgbClr val="1284C7"/>
                      </a:solidFill>
                      <a:prstDash val="solid"/>
                    </a:lnR>
                    <a:lnT w="19050">
                      <a:solidFill>
                        <a:srgbClr val="1284C7"/>
                      </a:solidFill>
                      <a:prstDash val="solid"/>
                    </a:lnT>
                  </a:tcPr>
                </a:tc>
              </a:tr>
              <a:tr h="368282">
                <a:tc>
                  <a:txBody>
                    <a:bodyPr/>
                    <a:lstStyle/>
                    <a:p>
                      <a:pPr marL="78105">
                        <a:lnSpc>
                          <a:spcPct val="100000"/>
                        </a:lnSpc>
                        <a:spcBef>
                          <a:spcPts val="0"/>
                        </a:spcBef>
                      </a:pPr>
                      <a:r>
                        <a:rPr sz="600" smtClean="0">
                          <a:solidFill>
                            <a:srgbClr val="231F20"/>
                          </a:solidFill>
                          <a:latin typeface="+mn-lt"/>
                          <a:cs typeface="SimSun"/>
                        </a:rPr>
                        <a:t>·</a:t>
                      </a:r>
                      <a:endParaRPr sz="600">
                        <a:latin typeface="+mn-lt"/>
                        <a:cs typeface="SimSun"/>
                      </a:endParaRPr>
                    </a:p>
                    <a:p>
                      <a:pPr marL="158115">
                        <a:lnSpc>
                          <a:spcPct val="100000"/>
                        </a:lnSpc>
                        <a:spcBef>
                          <a:spcPts val="0"/>
                        </a:spcBef>
                      </a:pPr>
                      <a:r>
                        <a:rPr lang="ru-RU" sz="600" spc="5" dirty="0" smtClean="0">
                          <a:solidFill>
                            <a:srgbClr val="231F20"/>
                          </a:solidFill>
                          <a:latin typeface="+mn-lt"/>
                          <a:cs typeface="SimSun"/>
                        </a:rPr>
                        <a:t>Капролактам/</a:t>
                      </a:r>
                      <a:endParaRPr lang="en-US" sz="600" spc="5" dirty="0" smtClean="0">
                        <a:solidFill>
                          <a:srgbClr val="231F20"/>
                        </a:solidFill>
                        <a:latin typeface="+mn-lt"/>
                        <a:cs typeface="SimSun"/>
                      </a:endParaRPr>
                    </a:p>
                    <a:p>
                      <a:pPr marL="158115">
                        <a:lnSpc>
                          <a:spcPct val="100000"/>
                        </a:lnSpc>
                        <a:spcBef>
                          <a:spcPts val="0"/>
                        </a:spcBef>
                      </a:pPr>
                      <a:r>
                        <a:rPr lang="ru-RU" sz="600" spc="5" dirty="0" err="1" smtClean="0">
                          <a:solidFill>
                            <a:srgbClr val="231F20"/>
                          </a:solidFill>
                          <a:latin typeface="+mn-lt"/>
                          <a:cs typeface="SimSun"/>
                        </a:rPr>
                        <a:t>Циклогексанон</a:t>
                      </a:r>
                      <a:endParaRPr sz="600">
                        <a:latin typeface="+mn-lt"/>
                        <a:cs typeface="SimSun"/>
                      </a:endParaRPr>
                    </a:p>
                  </a:txBody>
                  <a:tcPr marL="0" marR="0" marT="1270" marB="0">
                    <a:lnL w="19050">
                      <a:solidFill>
                        <a:srgbClr val="1284C7"/>
                      </a:solidFill>
                      <a:prstDash val="solid"/>
                    </a:lnL>
                    <a:lnR w="19050">
                      <a:solidFill>
                        <a:srgbClr val="1284C7"/>
                      </a:solidFill>
                      <a:prstDash val="solid"/>
                    </a:lnR>
                  </a:tcPr>
                </a:tc>
                <a:tc vMerge="1">
                  <a:txBody>
                    <a:bodyPr/>
                    <a:lstStyle/>
                    <a:p>
                      <a:endParaRPr/>
                    </a:p>
                  </a:txBody>
                  <a:tcPr marL="0" marR="0" marT="67945" marB="0">
                    <a:lnL w="19050">
                      <a:solidFill>
                        <a:srgbClr val="1284C7"/>
                      </a:solidFill>
                      <a:prstDash val="solid"/>
                    </a:lnL>
                    <a:lnR w="19050">
                      <a:solidFill>
                        <a:srgbClr val="1284C7"/>
                      </a:solidFill>
                      <a:prstDash val="solid"/>
                    </a:lnR>
                    <a:lnT w="19050">
                      <a:solidFill>
                        <a:srgbClr val="1284C7"/>
                      </a:solidFill>
                      <a:prstDash val="solid"/>
                    </a:lnT>
                    <a:lnB w="12700">
                      <a:solidFill>
                        <a:srgbClr val="1284C7"/>
                      </a:solidFill>
                      <a:prstDash val="solid"/>
                    </a:lnB>
                  </a:tcPr>
                </a:tc>
                <a:tc>
                  <a:txBody>
                    <a:bodyPr/>
                    <a:lstStyle/>
                    <a:p>
                      <a:pPr marL="54610">
                        <a:lnSpc>
                          <a:spcPct val="100000"/>
                        </a:lnSpc>
                        <a:spcBef>
                          <a:spcPts val="0"/>
                        </a:spcBef>
                        <a:spcAft>
                          <a:spcPts val="0"/>
                        </a:spcAft>
                      </a:pPr>
                      <a:r>
                        <a:rPr lang="en-US" sz="600" spc="35" dirty="0">
                          <a:solidFill>
                            <a:srgbClr val="231F20"/>
                          </a:solidFill>
                          <a:latin typeface="+mn-lt"/>
                          <a:ea typeface="Times New Roman"/>
                          <a:cs typeface="Times New Roman"/>
                        </a:rPr>
                        <a:t>· 2016 </a:t>
                      </a:r>
                      <a:r>
                        <a:rPr lang="en-US" sz="600" dirty="0">
                          <a:solidFill>
                            <a:srgbClr val="231F20"/>
                          </a:solidFill>
                          <a:latin typeface="+mn-lt"/>
                          <a:ea typeface="SimSun"/>
                          <a:cs typeface="Times New Roman"/>
                        </a:rPr>
                        <a:t>Shandong </a:t>
                      </a:r>
                      <a:r>
                        <a:rPr lang="en-US" sz="600" dirty="0" err="1">
                          <a:solidFill>
                            <a:srgbClr val="231F20"/>
                          </a:solidFill>
                          <a:latin typeface="+mn-lt"/>
                          <a:ea typeface="SimSun"/>
                          <a:cs typeface="Times New Roman"/>
                        </a:rPr>
                        <a:t>Haili</a:t>
                      </a:r>
                      <a:r>
                        <a:rPr lang="en-US" sz="600" dirty="0">
                          <a:solidFill>
                            <a:srgbClr val="231F20"/>
                          </a:solidFill>
                          <a:latin typeface="+mn-lt"/>
                          <a:ea typeface="SimSun"/>
                          <a:cs typeface="Times New Roman"/>
                        </a:rPr>
                        <a:t> Chemical Co., Ltd. </a:t>
                      </a:r>
                      <a:r>
                        <a:rPr lang="ru-RU" sz="600" dirty="0">
                          <a:solidFill>
                            <a:srgbClr val="231F20"/>
                          </a:solidFill>
                          <a:latin typeface="+mn-lt"/>
                          <a:ea typeface="SimSun"/>
                          <a:cs typeface="Times New Roman"/>
                        </a:rPr>
                        <a:t>Проект по очистке помещения для выпаривания хлорида кальция и нагревательного помещения</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p>
                      <a:pPr marL="54610">
                        <a:lnSpc>
                          <a:spcPct val="100000"/>
                        </a:lnSpc>
                        <a:spcBef>
                          <a:spcPts val="0"/>
                        </a:spcBef>
                        <a:spcAft>
                          <a:spcPts val="0"/>
                        </a:spcAft>
                      </a:pPr>
                      <a:r>
                        <a:rPr lang="en-US" sz="600" spc="35" dirty="0">
                          <a:solidFill>
                            <a:srgbClr val="231F20"/>
                          </a:solidFill>
                          <a:latin typeface="+mn-lt"/>
                          <a:ea typeface="Times New Roman"/>
                          <a:cs typeface="Times New Roman"/>
                        </a:rPr>
                        <a:t>· 2015 </a:t>
                      </a:r>
                      <a:r>
                        <a:rPr lang="en-US" sz="600" dirty="0" err="1">
                          <a:solidFill>
                            <a:srgbClr val="231F20"/>
                          </a:solidFill>
                          <a:latin typeface="+mn-lt"/>
                          <a:ea typeface="SimSun"/>
                          <a:cs typeface="Times New Roman"/>
                        </a:rPr>
                        <a:t>Yangmei</a:t>
                      </a:r>
                      <a:r>
                        <a:rPr lang="en-US" sz="600" dirty="0">
                          <a:solidFill>
                            <a:srgbClr val="231F20"/>
                          </a:solidFill>
                          <a:latin typeface="+mn-lt"/>
                          <a:ea typeface="SimSun"/>
                          <a:cs typeface="Times New Roman"/>
                        </a:rPr>
                        <a:t> </a:t>
                      </a:r>
                      <a:r>
                        <a:rPr lang="en-US" sz="600" dirty="0" err="1">
                          <a:solidFill>
                            <a:srgbClr val="231F20"/>
                          </a:solidFill>
                          <a:latin typeface="+mn-lt"/>
                          <a:ea typeface="SimSun"/>
                          <a:cs typeface="Times New Roman"/>
                        </a:rPr>
                        <a:t>Taihua</a:t>
                      </a:r>
                      <a:r>
                        <a:rPr lang="en-US" sz="600" dirty="0">
                          <a:solidFill>
                            <a:srgbClr val="231F20"/>
                          </a:solidFill>
                          <a:latin typeface="+mn-lt"/>
                          <a:ea typeface="SimSun"/>
                          <a:cs typeface="Times New Roman"/>
                        </a:rPr>
                        <a:t> New Material Co., Ltd. </a:t>
                      </a:r>
                      <a:r>
                        <a:rPr lang="ru-RU" sz="600" dirty="0">
                          <a:solidFill>
                            <a:srgbClr val="231F20"/>
                          </a:solidFill>
                          <a:latin typeface="+mn-lt"/>
                          <a:ea typeface="SimSun"/>
                          <a:cs typeface="Times New Roman"/>
                        </a:rPr>
                        <a:t>Проект химической очистки завода по производству </a:t>
                      </a:r>
                      <a:r>
                        <a:rPr lang="ru-RU" sz="600" dirty="0" err="1">
                          <a:solidFill>
                            <a:srgbClr val="231F20"/>
                          </a:solidFill>
                          <a:latin typeface="+mn-lt"/>
                          <a:ea typeface="SimSun"/>
                          <a:cs typeface="Times New Roman"/>
                        </a:rPr>
                        <a:t>капролактама</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циклогексанола</a:t>
                      </a:r>
                      <a:r>
                        <a:rPr lang="ru-RU" sz="600" dirty="0">
                          <a:solidFill>
                            <a:srgbClr val="231F20"/>
                          </a:solidFill>
                          <a:latin typeface="+mn-lt"/>
                          <a:ea typeface="SimSun"/>
                          <a:cs typeface="Times New Roman"/>
                        </a:rPr>
                        <a:t>, кетона, </a:t>
                      </a:r>
                      <a:r>
                        <a:rPr lang="ru-RU" sz="600" spc="20" dirty="0">
                          <a:solidFill>
                            <a:srgbClr val="231F20"/>
                          </a:solidFill>
                          <a:latin typeface="+mn-lt"/>
                          <a:ea typeface="Times New Roman"/>
                          <a:cs typeface="Times New Roman"/>
                        </a:rPr>
                        <a:t>200 000 </a:t>
                      </a:r>
                      <a:r>
                        <a:rPr lang="ru-RU" sz="600" spc="-40" dirty="0">
                          <a:solidFill>
                            <a:srgbClr val="231F20"/>
                          </a:solidFill>
                          <a:latin typeface="+mn-lt"/>
                          <a:ea typeface="SimSun"/>
                          <a:cs typeface="Times New Roman"/>
                        </a:rPr>
                        <a:t>тонн </a:t>
                      </a:r>
                      <a:r>
                        <a:rPr lang="ru-RU" sz="600" spc="-20" dirty="0">
                          <a:solidFill>
                            <a:srgbClr val="231F20"/>
                          </a:solidFill>
                          <a:latin typeface="+mn-lt"/>
                          <a:ea typeface="Times New Roman"/>
                          <a:cs typeface="Times New Roman"/>
                        </a:rPr>
                        <a:t>в год</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txBody>
                  <a:tcPr marL="9525" marR="9525" marT="46355" marB="0">
                    <a:lnL w="19050">
                      <a:solidFill>
                        <a:srgbClr val="1284C7"/>
                      </a:solidFill>
                      <a:prstDash val="solid"/>
                    </a:lnL>
                    <a:lnR w="19050">
                      <a:solidFill>
                        <a:srgbClr val="1284C7"/>
                      </a:solidFill>
                      <a:prstDash val="solid"/>
                    </a:lnR>
                  </a:tcPr>
                </a:tc>
              </a:tr>
              <a:tr h="246211">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B w="12700">
                      <a:solidFill>
                        <a:srgbClr val="1284C7"/>
                      </a:solidFill>
                      <a:prstDash val="solid"/>
                    </a:lnB>
                  </a:tcPr>
                </a:tc>
                <a:tc vMerge="1">
                  <a:txBody>
                    <a:bodyPr/>
                    <a:lstStyle/>
                    <a:p>
                      <a:endParaRPr/>
                    </a:p>
                  </a:txBody>
                  <a:tcPr marL="0" marR="0" marT="67945" marB="0">
                    <a:lnL w="19050">
                      <a:solidFill>
                        <a:srgbClr val="1284C7"/>
                      </a:solidFill>
                      <a:prstDash val="solid"/>
                    </a:lnL>
                    <a:lnR w="19050">
                      <a:solidFill>
                        <a:srgbClr val="1284C7"/>
                      </a:solidFill>
                      <a:prstDash val="solid"/>
                    </a:lnR>
                    <a:lnT w="19050">
                      <a:solidFill>
                        <a:srgbClr val="1284C7"/>
                      </a:solidFill>
                      <a:prstDash val="solid"/>
                    </a:lnT>
                    <a:lnB w="12700">
                      <a:solidFill>
                        <a:srgbClr val="1284C7"/>
                      </a:solidFill>
                      <a:prstDash val="solid"/>
                    </a:lnB>
                  </a:tcPr>
                </a:tc>
                <a:tc>
                  <a:txBody>
                    <a:bodyPr/>
                    <a:lstStyle/>
                    <a:p>
                      <a:pPr marL="54610">
                        <a:lnSpc>
                          <a:spcPct val="100000"/>
                        </a:lnSpc>
                        <a:spcBef>
                          <a:spcPts val="0"/>
                        </a:spcBef>
                        <a:spcAft>
                          <a:spcPts val="0"/>
                        </a:spcAft>
                      </a:pPr>
                      <a:r>
                        <a:rPr lang="ru-RU" sz="600" spc="35" dirty="0">
                          <a:solidFill>
                            <a:srgbClr val="231F20"/>
                          </a:solidFill>
                          <a:latin typeface="+mn-lt"/>
                          <a:ea typeface="Times New Roman"/>
                          <a:cs typeface="Times New Roman"/>
                        </a:rPr>
                        <a:t>· 2010 </a:t>
                      </a:r>
                      <a:r>
                        <a:rPr lang="ru-RU" sz="600" dirty="0" err="1">
                          <a:solidFill>
                            <a:srgbClr val="231F20"/>
                          </a:solidFill>
                          <a:latin typeface="+mn-lt"/>
                          <a:ea typeface="SimSun"/>
                          <a:cs typeface="Times New Roman"/>
                        </a:rPr>
                        <a:t>Shandong</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Haili</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Chemical</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Co</a:t>
                      </a:r>
                      <a:r>
                        <a:rPr lang="ru-RU" sz="600" dirty="0">
                          <a:solidFill>
                            <a:srgbClr val="231F20"/>
                          </a:solidFill>
                          <a:latin typeface="+mn-lt"/>
                          <a:ea typeface="SimSun"/>
                          <a:cs typeface="Times New Roman"/>
                        </a:rPr>
                        <a:t>., </a:t>
                      </a:r>
                      <a:r>
                        <a:rPr lang="ru-RU" sz="600" dirty="0" err="1">
                          <a:solidFill>
                            <a:srgbClr val="231F20"/>
                          </a:solidFill>
                          <a:latin typeface="+mn-lt"/>
                          <a:ea typeface="SimSun"/>
                          <a:cs typeface="Times New Roman"/>
                        </a:rPr>
                        <a:t>Ltd</a:t>
                      </a:r>
                      <a:r>
                        <a:rPr lang="ru-RU" sz="600" dirty="0">
                          <a:solidFill>
                            <a:srgbClr val="231F20"/>
                          </a:solidFill>
                          <a:latin typeface="+mn-lt"/>
                          <a:ea typeface="SimSun"/>
                          <a:cs typeface="Times New Roman"/>
                        </a:rPr>
                        <a:t>. </a:t>
                      </a:r>
                      <a:r>
                        <a:rPr lang="ru-RU" sz="600" spc="20" dirty="0">
                          <a:solidFill>
                            <a:srgbClr val="231F20"/>
                          </a:solidFill>
                          <a:latin typeface="+mn-lt"/>
                          <a:ea typeface="Times New Roman"/>
                          <a:cs typeface="Times New Roman"/>
                        </a:rPr>
                        <a:t>100 000 </a:t>
                      </a:r>
                      <a:r>
                        <a:rPr lang="ru-RU" sz="600" spc="-40" dirty="0">
                          <a:solidFill>
                            <a:srgbClr val="231F20"/>
                          </a:solidFill>
                          <a:latin typeface="+mn-lt"/>
                          <a:ea typeface="SimSun"/>
                          <a:cs typeface="Times New Roman"/>
                        </a:rPr>
                        <a:t>тонн </a:t>
                      </a:r>
                      <a:r>
                        <a:rPr lang="ru-RU" sz="600" spc="-20" dirty="0">
                          <a:solidFill>
                            <a:srgbClr val="231F20"/>
                          </a:solidFill>
                          <a:latin typeface="+mn-lt"/>
                          <a:ea typeface="Times New Roman"/>
                          <a:cs typeface="Times New Roman"/>
                        </a:rPr>
                        <a:t>/ </a:t>
                      </a:r>
                      <a:r>
                        <a:rPr lang="ru-RU" sz="600" dirty="0">
                          <a:solidFill>
                            <a:srgbClr val="231F20"/>
                          </a:solidFill>
                          <a:latin typeface="+mn-lt"/>
                          <a:ea typeface="SimSun"/>
                          <a:cs typeface="Times New Roman"/>
                        </a:rPr>
                        <a:t>год проект химической очистки системы переработки сырья </a:t>
                      </a:r>
                      <a:r>
                        <a:rPr lang="ru-RU" sz="600" dirty="0" err="1">
                          <a:solidFill>
                            <a:srgbClr val="231F20"/>
                          </a:solidFill>
                          <a:latin typeface="+mn-lt"/>
                          <a:ea typeface="SimSun"/>
                          <a:cs typeface="Times New Roman"/>
                        </a:rPr>
                        <a:t>капролактама</a:t>
                      </a:r>
                      <a:r>
                        <a:rPr lang="ru-RU" sz="600" dirty="0">
                          <a:solidFill>
                            <a:srgbClr val="000000"/>
                          </a:solidFill>
                          <a:latin typeface="+mn-lt"/>
                          <a:ea typeface="Times New Roman"/>
                          <a:cs typeface="Times New Roman"/>
                        </a:rPr>
                        <a:t> </a:t>
                      </a:r>
                      <a:endParaRPr lang="ru-RU" sz="600" dirty="0">
                        <a:latin typeface="+mn-lt"/>
                        <a:ea typeface="Calibri"/>
                        <a:cs typeface="Times New Roman"/>
                      </a:endParaRPr>
                    </a:p>
                  </a:txBody>
                  <a:tcPr marL="9525" marR="9525" marT="8255" marB="0">
                    <a:lnL w="19050">
                      <a:solidFill>
                        <a:srgbClr val="1284C7"/>
                      </a:solidFill>
                      <a:prstDash val="solid"/>
                    </a:lnL>
                    <a:lnR w="19050">
                      <a:solidFill>
                        <a:srgbClr val="1284C7"/>
                      </a:solidFill>
                      <a:prstDash val="solid"/>
                    </a:lnR>
                    <a:lnB w="12700" cap="flat" cmpd="sng" algn="ctr">
                      <a:solidFill>
                        <a:srgbClr val="1284C7"/>
                      </a:solidFill>
                      <a:prstDash val="solid"/>
                      <a:round/>
                      <a:headEnd type="none" w="med" len="med"/>
                      <a:tailEnd type="none" w="med" len="med"/>
                    </a:lnB>
                  </a:tcPr>
                </a:tc>
              </a:tr>
              <a:tr h="282519">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tcPr>
                </a:tc>
                <a:tc rowSpan="4">
                  <a:txBody>
                    <a:bodyPr/>
                    <a:lstStyle/>
                    <a:p>
                      <a:pPr marL="78105">
                        <a:lnSpc>
                          <a:spcPts val="770"/>
                        </a:lnSpc>
                        <a:spcBef>
                          <a:spcPts val="780"/>
                        </a:spcBef>
                      </a:pPr>
                      <a:r>
                        <a:rPr sz="600" smtClean="0">
                          <a:solidFill>
                            <a:srgbClr val="231F20"/>
                          </a:solidFill>
                          <a:latin typeface="+mn-lt"/>
                          <a:cs typeface="SimSun"/>
                        </a:rPr>
                        <a:t>·</a:t>
                      </a:r>
                      <a:r>
                        <a:rPr sz="600" spc="-195" smtClean="0">
                          <a:solidFill>
                            <a:srgbClr val="231F20"/>
                          </a:solidFill>
                          <a:latin typeface="+mn-lt"/>
                          <a:cs typeface="SimSun"/>
                        </a:rPr>
                        <a:t> </a:t>
                      </a:r>
                      <a:r>
                        <a:rPr lang="ru-RU" sz="600" dirty="0" err="1" smtClean="0">
                          <a:solidFill>
                            <a:srgbClr val="231F20"/>
                          </a:solidFill>
                          <a:latin typeface="+mn-lt"/>
                          <a:cs typeface="SimSun"/>
                        </a:rPr>
                        <a:t>Акрилонитриловый</a:t>
                      </a:r>
                      <a:r>
                        <a:rPr lang="ru-RU" sz="600" dirty="0" smtClean="0">
                          <a:solidFill>
                            <a:srgbClr val="231F20"/>
                          </a:solidFill>
                          <a:latin typeface="+mn-lt"/>
                          <a:cs typeface="SimSun"/>
                        </a:rPr>
                        <a:t> завод</a:t>
                      </a:r>
                      <a:endParaRPr lang="en-US" sz="600" dirty="0" smtClean="0">
                        <a:solidFill>
                          <a:srgbClr val="231F20"/>
                        </a:solidFill>
                        <a:latin typeface="+mn-lt"/>
                        <a:cs typeface="SimSun"/>
                      </a:endParaRPr>
                    </a:p>
                    <a:p>
                      <a:pPr marL="78105">
                        <a:lnSpc>
                          <a:spcPts val="770"/>
                        </a:lnSpc>
                        <a:spcBef>
                          <a:spcPts val="780"/>
                        </a:spcBef>
                      </a:pPr>
                      <a:r>
                        <a:rPr lang="ru-RU" sz="600" dirty="0" smtClean="0">
                          <a:solidFill>
                            <a:srgbClr val="231F20"/>
                          </a:solidFill>
                          <a:latin typeface="+mn-lt"/>
                          <a:cs typeface="SimSun"/>
                        </a:rPr>
                        <a:t>Сернокислотный завод</a:t>
                      </a:r>
                      <a:endParaRPr sz="600">
                        <a:latin typeface="+mn-lt"/>
                        <a:cs typeface="SimSun"/>
                      </a:endParaRPr>
                    </a:p>
                  </a:txBody>
                  <a:tcPr marL="0" marR="0" marT="99060" marB="0">
                    <a:lnL w="19050">
                      <a:solidFill>
                        <a:srgbClr val="1284C7"/>
                      </a:solidFill>
                      <a:prstDash val="solid"/>
                    </a:lnL>
                    <a:lnR w="19050" cap="flat" cmpd="sng" algn="ctr">
                      <a:solidFill>
                        <a:srgbClr val="1284C7"/>
                      </a:solidFill>
                      <a:prstDash val="solid"/>
                      <a:round/>
                      <a:headEnd type="none" w="med" len="med"/>
                      <a:tailEnd type="none" w="med" len="med"/>
                    </a:lnR>
                    <a:lnT w="12700">
                      <a:solidFill>
                        <a:srgbClr val="1284C7"/>
                      </a:solidFill>
                      <a:prstDash val="solid"/>
                    </a:lnT>
                    <a:lnB w="12700">
                      <a:solidFill>
                        <a:srgbClr val="1284C7"/>
                      </a:solidFill>
                      <a:prstDash val="solid"/>
                    </a:lnB>
                  </a:tcPr>
                </a:tc>
                <a:tc>
                  <a:txBody>
                    <a:bodyPr/>
                    <a:lstStyle/>
                    <a:p>
                      <a:pPr marL="54610">
                        <a:lnSpc>
                          <a:spcPct val="100000"/>
                        </a:lnSpc>
                        <a:spcBef>
                          <a:spcPts val="0"/>
                        </a:spcBef>
                        <a:spcAft>
                          <a:spcPts val="0"/>
                        </a:spcAft>
                      </a:pPr>
                      <a:r>
                        <a:rPr lang="ru-RU" sz="600" spc="35" dirty="0">
                          <a:solidFill>
                            <a:srgbClr val="231F20"/>
                          </a:solidFill>
                          <a:latin typeface="+mn-lt"/>
                          <a:ea typeface="Times New Roman"/>
                          <a:cs typeface="Times New Roman"/>
                        </a:rPr>
                        <a:t>· 2021 </a:t>
                      </a:r>
                      <a:r>
                        <a:rPr lang="ru-RU" sz="600" spc="35" dirty="0" err="1">
                          <a:solidFill>
                            <a:srgbClr val="231F20"/>
                          </a:solidFill>
                          <a:latin typeface="+mn-lt"/>
                          <a:ea typeface="MS Gothic"/>
                          <a:cs typeface="Times New Roman"/>
                        </a:rPr>
                        <a:t>Zhejiang</a:t>
                      </a:r>
                      <a:r>
                        <a:rPr lang="ru-RU" sz="600" spc="35" dirty="0">
                          <a:solidFill>
                            <a:srgbClr val="231F20"/>
                          </a:solidFill>
                          <a:latin typeface="+mn-lt"/>
                          <a:ea typeface="MS Gothic"/>
                          <a:cs typeface="Times New Roman"/>
                        </a:rPr>
                        <a:t> </a:t>
                      </a:r>
                      <a:r>
                        <a:rPr lang="ru-RU" sz="600" spc="35" dirty="0" err="1">
                          <a:solidFill>
                            <a:srgbClr val="231F20"/>
                          </a:solidFill>
                          <a:latin typeface="+mn-lt"/>
                          <a:ea typeface="MS Gothic"/>
                          <a:cs typeface="Times New Roman"/>
                        </a:rPr>
                        <a:t>Petrochemical</a:t>
                      </a:r>
                      <a:r>
                        <a:rPr lang="ru-RU" sz="600" spc="35" dirty="0">
                          <a:solidFill>
                            <a:srgbClr val="231F20"/>
                          </a:solidFill>
                          <a:latin typeface="+mn-lt"/>
                          <a:ea typeface="MS Gothic"/>
                          <a:cs typeface="Times New Roman"/>
                        </a:rPr>
                        <a:t> </a:t>
                      </a:r>
                      <a:r>
                        <a:rPr lang="ru-RU" sz="600" spc="35" dirty="0" err="1">
                          <a:solidFill>
                            <a:srgbClr val="231F20"/>
                          </a:solidFill>
                          <a:latin typeface="+mn-lt"/>
                          <a:ea typeface="MS Gothic"/>
                          <a:cs typeface="Times New Roman"/>
                        </a:rPr>
                        <a:t>Phase</a:t>
                      </a:r>
                      <a:r>
                        <a:rPr lang="ru-RU" sz="600" spc="35" dirty="0">
                          <a:solidFill>
                            <a:srgbClr val="231F20"/>
                          </a:solidFill>
                          <a:latin typeface="+mn-lt"/>
                          <a:ea typeface="MS Gothic"/>
                          <a:cs typeface="Times New Roman"/>
                        </a:rPr>
                        <a:t> II Проект химической очистки </a:t>
                      </a:r>
                      <a:r>
                        <a:rPr lang="ru-RU" sz="600" spc="35" dirty="0" err="1">
                          <a:solidFill>
                            <a:srgbClr val="231F20"/>
                          </a:solidFill>
                          <a:latin typeface="+mn-lt"/>
                          <a:ea typeface="MS Gothic"/>
                          <a:cs typeface="Times New Roman"/>
                        </a:rPr>
                        <a:t>акрилонитрильной</a:t>
                      </a:r>
                      <a:r>
                        <a:rPr lang="ru-RU" sz="600" spc="35" dirty="0">
                          <a:solidFill>
                            <a:srgbClr val="231F20"/>
                          </a:solidFill>
                          <a:latin typeface="+mn-lt"/>
                          <a:ea typeface="MS Gothic"/>
                          <a:cs typeface="Times New Roman"/>
                        </a:rPr>
                        <a:t> установки мощностью </a:t>
                      </a:r>
                      <a:r>
                        <a:rPr lang="ru-RU" sz="600" spc="35" dirty="0">
                          <a:solidFill>
                            <a:srgbClr val="231F20"/>
                          </a:solidFill>
                          <a:latin typeface="+mn-lt"/>
                          <a:ea typeface="Times New Roman"/>
                          <a:cs typeface="Times New Roman"/>
                        </a:rPr>
                        <a:t>260 000 </a:t>
                      </a:r>
                      <a:r>
                        <a:rPr lang="ru-RU" sz="600" spc="35" dirty="0">
                          <a:solidFill>
                            <a:srgbClr val="231F20"/>
                          </a:solidFill>
                          <a:latin typeface="+mn-lt"/>
                          <a:ea typeface="MS Gothic"/>
                          <a:cs typeface="Times New Roman"/>
                        </a:rPr>
                        <a:t>тонн </a:t>
                      </a:r>
                      <a:r>
                        <a:rPr lang="ru-RU" sz="600" spc="35" dirty="0">
                          <a:solidFill>
                            <a:srgbClr val="231F20"/>
                          </a:solidFill>
                          <a:latin typeface="+mn-lt"/>
                          <a:ea typeface="Times New Roman"/>
                          <a:cs typeface="Times New Roman"/>
                        </a:rPr>
                        <a:t>в год </a:t>
                      </a:r>
                      <a:endParaRPr lang="ru-RU" sz="600" dirty="0">
                        <a:latin typeface="+mn-lt"/>
                        <a:ea typeface="Calibri"/>
                        <a:cs typeface="Times New Roman"/>
                      </a:endParaRPr>
                    </a:p>
                  </a:txBody>
                  <a:tcPr marL="9525" marR="9525" marT="8255"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tcPr>
                </a:tc>
              </a:tr>
              <a:tr h="196832">
                <a:tc>
                  <a:txBody>
                    <a:bodyPr/>
                    <a:lstStyle/>
                    <a:p>
                      <a:pPr marR="172085" algn="r">
                        <a:lnSpc>
                          <a:spcPct val="100000"/>
                        </a:lnSpc>
                        <a:spcBef>
                          <a:spcPts val="0"/>
                        </a:spcBef>
                      </a:pPr>
                      <a:r>
                        <a:rPr sz="600" smtClean="0">
                          <a:solidFill>
                            <a:srgbClr val="231F20"/>
                          </a:solidFill>
                          <a:latin typeface="+mn-lt"/>
                          <a:cs typeface="SimSun"/>
                        </a:rPr>
                        <a:t>·</a:t>
                      </a:r>
                      <a:endParaRPr sz="600">
                        <a:latin typeface="+mn-lt"/>
                        <a:cs typeface="SimSun"/>
                      </a:endParaRPr>
                    </a:p>
                  </a:txBody>
                  <a:tcPr marL="0" marR="0" marT="74930" marB="0">
                    <a:lnL w="19050">
                      <a:solidFill>
                        <a:srgbClr val="1284C7"/>
                      </a:solidFill>
                      <a:prstDash val="solid"/>
                    </a:lnL>
                    <a:lnR w="19050">
                      <a:solidFill>
                        <a:srgbClr val="1284C7"/>
                      </a:solidFill>
                      <a:prstDash val="solid"/>
                    </a:lnR>
                  </a:tcPr>
                </a:tc>
                <a:tc vMerge="1">
                  <a:txBody>
                    <a:bodyPr/>
                    <a:lstStyle/>
                    <a:p>
                      <a:endParaRPr/>
                    </a:p>
                  </a:txBody>
                  <a:tcPr marL="0" marR="0" marT="9906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ct val="100000"/>
                        </a:lnSpc>
                        <a:spcBef>
                          <a:spcPts val="0"/>
                        </a:spcBef>
                        <a:spcAft>
                          <a:spcPts val="0"/>
                        </a:spcAft>
                      </a:pPr>
                      <a:r>
                        <a:rPr lang="ru-RU" sz="600" spc="35" dirty="0">
                          <a:solidFill>
                            <a:srgbClr val="231F20"/>
                          </a:solidFill>
                          <a:latin typeface="+mn-lt"/>
                          <a:ea typeface="Times New Roman"/>
                          <a:cs typeface="Times New Roman"/>
                        </a:rPr>
                        <a:t>· В 2019 году проект химической очистки </a:t>
                      </a:r>
                      <a:r>
                        <a:rPr lang="ru-RU" sz="600" spc="35" dirty="0" err="1">
                          <a:solidFill>
                            <a:srgbClr val="231F20"/>
                          </a:solidFill>
                          <a:latin typeface="+mn-lt"/>
                          <a:ea typeface="MS Gothic"/>
                          <a:cs typeface="Times New Roman"/>
                        </a:rPr>
                        <a:t>Jiangsu</a:t>
                      </a:r>
                      <a:r>
                        <a:rPr lang="ru-RU" sz="600" spc="35" dirty="0">
                          <a:solidFill>
                            <a:srgbClr val="231F20"/>
                          </a:solidFill>
                          <a:latin typeface="+mn-lt"/>
                          <a:ea typeface="MS Gothic"/>
                          <a:cs typeface="Times New Roman"/>
                        </a:rPr>
                        <a:t> </a:t>
                      </a:r>
                      <a:r>
                        <a:rPr lang="ru-RU" sz="600" spc="35" dirty="0" err="1">
                          <a:solidFill>
                            <a:srgbClr val="231F20"/>
                          </a:solidFill>
                          <a:latin typeface="+mn-lt"/>
                          <a:ea typeface="MS Gothic"/>
                          <a:cs typeface="Times New Roman"/>
                        </a:rPr>
                        <a:t>Sailbon</a:t>
                      </a:r>
                      <a:r>
                        <a:rPr lang="ru-RU" sz="600" spc="35" dirty="0">
                          <a:solidFill>
                            <a:srgbClr val="231F20"/>
                          </a:solidFill>
                          <a:latin typeface="+mn-lt"/>
                          <a:ea typeface="MS Gothic"/>
                          <a:cs typeface="Times New Roman"/>
                        </a:rPr>
                        <a:t> </a:t>
                      </a:r>
                      <a:r>
                        <a:rPr lang="ru-RU" sz="600" spc="35" dirty="0" err="1">
                          <a:solidFill>
                            <a:srgbClr val="231F20"/>
                          </a:solidFill>
                          <a:latin typeface="+mn-lt"/>
                          <a:ea typeface="MS Gothic"/>
                          <a:cs typeface="Times New Roman"/>
                        </a:rPr>
                        <a:t>Petrochemical</a:t>
                      </a:r>
                      <a:r>
                        <a:rPr lang="ru-RU" sz="600" spc="35" dirty="0">
                          <a:solidFill>
                            <a:srgbClr val="231F20"/>
                          </a:solidFill>
                          <a:latin typeface="+mn-lt"/>
                          <a:ea typeface="MS Gothic"/>
                          <a:cs typeface="Times New Roman"/>
                        </a:rPr>
                        <a:t> </a:t>
                      </a:r>
                      <a:r>
                        <a:rPr lang="ru-RU" sz="600" spc="35" dirty="0">
                          <a:solidFill>
                            <a:srgbClr val="231F20"/>
                          </a:solidFill>
                          <a:latin typeface="+mn-lt"/>
                          <a:ea typeface="Times New Roman"/>
                          <a:cs typeface="Times New Roman"/>
                        </a:rPr>
                        <a:t>2 # 260 000 </a:t>
                      </a:r>
                      <a:r>
                        <a:rPr lang="ru-RU" sz="600" spc="35" dirty="0">
                          <a:solidFill>
                            <a:srgbClr val="231F20"/>
                          </a:solidFill>
                          <a:latin typeface="+mn-lt"/>
                          <a:ea typeface="MS Gothic"/>
                          <a:cs typeface="Times New Roman"/>
                        </a:rPr>
                        <a:t>тонн акрилонитрила </a:t>
                      </a:r>
                      <a:r>
                        <a:rPr lang="ru-RU" sz="600" spc="35" dirty="0">
                          <a:solidFill>
                            <a:srgbClr val="231F20"/>
                          </a:solidFill>
                          <a:latin typeface="+mn-lt"/>
                          <a:ea typeface="Times New Roman"/>
                          <a:cs typeface="Times New Roman"/>
                        </a:rPr>
                        <a:t>в год </a:t>
                      </a:r>
                      <a:endParaRPr lang="ru-RU" sz="600" dirty="0">
                        <a:latin typeface="+mn-lt"/>
                        <a:ea typeface="Calibri"/>
                        <a:cs typeface="Times New Roman"/>
                      </a:endParaRPr>
                    </a:p>
                  </a:txBody>
                  <a:tcPr marL="9525" marR="9525" marT="8255" marB="0">
                    <a:lnL w="19050">
                      <a:solidFill>
                        <a:srgbClr val="1284C7"/>
                      </a:solidFill>
                      <a:prstDash val="solid"/>
                    </a:lnL>
                    <a:lnR w="19050">
                      <a:solidFill>
                        <a:srgbClr val="1284C7"/>
                      </a:solidFill>
                      <a:prstDash val="solid"/>
                    </a:lnR>
                  </a:tcPr>
                </a:tc>
              </a:tr>
              <a:tr h="158197">
                <a:tc>
                  <a:txBody>
                    <a:bodyPr/>
                    <a:lstStyle/>
                    <a:p>
                      <a:pPr marR="163830" algn="l">
                        <a:lnSpc>
                          <a:spcPct val="100000"/>
                        </a:lnSpc>
                        <a:spcBef>
                          <a:spcPts val="0"/>
                        </a:spcBef>
                      </a:pPr>
                      <a:r>
                        <a:rPr lang="ru-RU" sz="600" dirty="0" smtClean="0">
                          <a:solidFill>
                            <a:srgbClr val="231F20"/>
                          </a:solidFill>
                          <a:latin typeface="+mn-lt"/>
                          <a:cs typeface="SimSun"/>
                        </a:rPr>
                        <a:t>Блок акрилонитрила</a:t>
                      </a:r>
                      <a:endParaRPr sz="600">
                        <a:latin typeface="+mn-lt"/>
                        <a:cs typeface="SimSun"/>
                      </a:endParaRPr>
                    </a:p>
                  </a:txBody>
                  <a:tcPr marL="0" marR="0" marT="5080" marB="0">
                    <a:lnL w="19050">
                      <a:solidFill>
                        <a:srgbClr val="1284C7"/>
                      </a:solidFill>
                      <a:prstDash val="solid"/>
                    </a:lnL>
                    <a:lnR w="19050">
                      <a:solidFill>
                        <a:srgbClr val="1284C7"/>
                      </a:solidFill>
                      <a:prstDash val="solid"/>
                    </a:lnR>
                  </a:tcPr>
                </a:tc>
                <a:tc vMerge="1">
                  <a:txBody>
                    <a:bodyPr/>
                    <a:lstStyle/>
                    <a:p>
                      <a:endParaRPr/>
                    </a:p>
                  </a:txBody>
                  <a:tcPr marL="0" marR="0" marT="9906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ct val="100000"/>
                        </a:lnSpc>
                        <a:spcBef>
                          <a:spcPts val="0"/>
                        </a:spcBef>
                        <a:spcAft>
                          <a:spcPts val="0"/>
                        </a:spcAft>
                      </a:pPr>
                      <a:r>
                        <a:rPr lang="ru-RU" sz="600" spc="35" dirty="0">
                          <a:solidFill>
                            <a:srgbClr val="231F20"/>
                          </a:solidFill>
                          <a:latin typeface="+mn-lt"/>
                          <a:ea typeface="Times New Roman"/>
                          <a:cs typeface="Times New Roman"/>
                        </a:rPr>
                        <a:t>· 2019 </a:t>
                      </a:r>
                      <a:r>
                        <a:rPr lang="ru-RU" sz="600" spc="35" dirty="0" err="1">
                          <a:solidFill>
                            <a:srgbClr val="231F20"/>
                          </a:solidFill>
                          <a:latin typeface="+mn-lt"/>
                          <a:ea typeface="MS Gothic"/>
                          <a:cs typeface="Times New Roman"/>
                        </a:rPr>
                        <a:t>Zhejiang</a:t>
                      </a:r>
                      <a:r>
                        <a:rPr lang="ru-RU" sz="600" spc="35" dirty="0">
                          <a:solidFill>
                            <a:srgbClr val="231F20"/>
                          </a:solidFill>
                          <a:latin typeface="+mn-lt"/>
                          <a:ea typeface="MS Gothic"/>
                          <a:cs typeface="Times New Roman"/>
                        </a:rPr>
                        <a:t> </a:t>
                      </a:r>
                      <a:r>
                        <a:rPr lang="ru-RU" sz="600" spc="35" dirty="0" err="1">
                          <a:solidFill>
                            <a:srgbClr val="231F20"/>
                          </a:solidFill>
                          <a:latin typeface="+mn-lt"/>
                          <a:ea typeface="MS Gothic"/>
                          <a:cs typeface="Times New Roman"/>
                        </a:rPr>
                        <a:t>Petrochemical</a:t>
                      </a:r>
                      <a:r>
                        <a:rPr lang="ru-RU" sz="600" spc="35" dirty="0">
                          <a:solidFill>
                            <a:srgbClr val="231F20"/>
                          </a:solidFill>
                          <a:latin typeface="+mn-lt"/>
                          <a:ea typeface="MS Gothic"/>
                          <a:cs typeface="Times New Roman"/>
                        </a:rPr>
                        <a:t> </a:t>
                      </a:r>
                      <a:r>
                        <a:rPr lang="ru-RU" sz="600" spc="35" dirty="0" err="1">
                          <a:solidFill>
                            <a:srgbClr val="231F20"/>
                          </a:solidFill>
                          <a:latin typeface="+mn-lt"/>
                          <a:ea typeface="MS Gothic"/>
                          <a:cs typeface="Times New Roman"/>
                        </a:rPr>
                        <a:t>Phase</a:t>
                      </a:r>
                      <a:r>
                        <a:rPr lang="ru-RU" sz="600" spc="35" dirty="0">
                          <a:solidFill>
                            <a:srgbClr val="231F20"/>
                          </a:solidFill>
                          <a:latin typeface="+mn-lt"/>
                          <a:ea typeface="MS Gothic"/>
                          <a:cs typeface="Times New Roman"/>
                        </a:rPr>
                        <a:t> I Проект химической очистки </a:t>
                      </a:r>
                      <a:r>
                        <a:rPr lang="ru-RU" sz="600" spc="35" dirty="0" err="1">
                          <a:solidFill>
                            <a:srgbClr val="231F20"/>
                          </a:solidFill>
                          <a:latin typeface="+mn-lt"/>
                          <a:ea typeface="MS Gothic"/>
                          <a:cs typeface="Times New Roman"/>
                        </a:rPr>
                        <a:t>акрилонитрильной</a:t>
                      </a:r>
                      <a:r>
                        <a:rPr lang="ru-RU" sz="600" spc="35" dirty="0">
                          <a:solidFill>
                            <a:srgbClr val="231F20"/>
                          </a:solidFill>
                          <a:latin typeface="+mn-lt"/>
                          <a:ea typeface="MS Gothic"/>
                          <a:cs typeface="Times New Roman"/>
                        </a:rPr>
                        <a:t> установки мощностью </a:t>
                      </a:r>
                      <a:r>
                        <a:rPr lang="ru-RU" sz="600" spc="35" dirty="0">
                          <a:solidFill>
                            <a:srgbClr val="231F20"/>
                          </a:solidFill>
                          <a:latin typeface="+mn-lt"/>
                          <a:ea typeface="Times New Roman"/>
                          <a:cs typeface="Times New Roman"/>
                        </a:rPr>
                        <a:t>260 000 </a:t>
                      </a:r>
                      <a:r>
                        <a:rPr lang="ru-RU" sz="600" spc="35" dirty="0">
                          <a:solidFill>
                            <a:srgbClr val="231F20"/>
                          </a:solidFill>
                          <a:latin typeface="+mn-lt"/>
                          <a:ea typeface="MS Gothic"/>
                          <a:cs typeface="Times New Roman"/>
                        </a:rPr>
                        <a:t>тонн </a:t>
                      </a:r>
                      <a:r>
                        <a:rPr lang="ru-RU" sz="600" spc="35" dirty="0">
                          <a:solidFill>
                            <a:srgbClr val="231F20"/>
                          </a:solidFill>
                          <a:latin typeface="+mn-lt"/>
                          <a:ea typeface="Times New Roman"/>
                          <a:cs typeface="Times New Roman"/>
                        </a:rPr>
                        <a:t>в год </a:t>
                      </a:r>
                      <a:endParaRPr lang="ru-RU" sz="600" dirty="0">
                        <a:latin typeface="+mn-lt"/>
                        <a:ea typeface="Calibri"/>
                        <a:cs typeface="Times New Roman"/>
                      </a:endParaRPr>
                    </a:p>
                  </a:txBody>
                  <a:tcPr marL="9525" marR="9525" marT="8255" marB="0">
                    <a:lnL w="19050">
                      <a:solidFill>
                        <a:srgbClr val="1284C7"/>
                      </a:solidFill>
                      <a:prstDash val="solid"/>
                    </a:lnL>
                    <a:lnR w="19050">
                      <a:solidFill>
                        <a:srgbClr val="1284C7"/>
                      </a:solidFill>
                      <a:prstDash val="solid"/>
                    </a:lnR>
                  </a:tcPr>
                </a:tc>
              </a:tr>
              <a:tr h="146799">
                <a:tc>
                  <a:txBody>
                    <a:bodyPr/>
                    <a:lstStyle/>
                    <a:p>
                      <a:pPr>
                        <a:lnSpc>
                          <a:spcPct val="100000"/>
                        </a:lnSpc>
                        <a:spcBef>
                          <a:spcPts val="0"/>
                        </a:spcBef>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lnB w="12700">
                      <a:solidFill>
                        <a:srgbClr val="1284C7"/>
                      </a:solidFill>
                      <a:prstDash val="solid"/>
                    </a:lnB>
                  </a:tcPr>
                </a:tc>
                <a:tc vMerge="1">
                  <a:txBody>
                    <a:bodyPr/>
                    <a:lstStyle/>
                    <a:p>
                      <a:endParaRPr/>
                    </a:p>
                  </a:txBody>
                  <a:tcPr marL="0" marR="0" marT="9906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ct val="100000"/>
                        </a:lnSpc>
                        <a:spcBef>
                          <a:spcPts val="0"/>
                        </a:spcBef>
                        <a:spcAft>
                          <a:spcPts val="0"/>
                        </a:spcAft>
                      </a:pPr>
                      <a:r>
                        <a:rPr lang="ru-RU" sz="600" spc="35" dirty="0">
                          <a:solidFill>
                            <a:srgbClr val="231F20"/>
                          </a:solidFill>
                          <a:latin typeface="+mn-lt"/>
                          <a:ea typeface="Times New Roman"/>
                          <a:cs typeface="Times New Roman"/>
                        </a:rPr>
                        <a:t>· 2016 </a:t>
                      </a:r>
                      <a:r>
                        <a:rPr lang="ru-RU" sz="600" spc="35" dirty="0" err="1">
                          <a:solidFill>
                            <a:srgbClr val="231F20"/>
                          </a:solidFill>
                          <a:latin typeface="+mn-lt"/>
                          <a:ea typeface="MS Gothic"/>
                          <a:cs typeface="Times New Roman"/>
                        </a:rPr>
                        <a:t>Jiangsu</a:t>
                      </a:r>
                      <a:r>
                        <a:rPr lang="ru-RU" sz="600" spc="35" dirty="0">
                          <a:solidFill>
                            <a:srgbClr val="231F20"/>
                          </a:solidFill>
                          <a:latin typeface="+mn-lt"/>
                          <a:ea typeface="MS Gothic"/>
                          <a:cs typeface="Times New Roman"/>
                        </a:rPr>
                        <a:t> </a:t>
                      </a:r>
                      <a:r>
                        <a:rPr lang="ru-RU" sz="600" spc="35" dirty="0" err="1">
                          <a:solidFill>
                            <a:srgbClr val="231F20"/>
                          </a:solidFill>
                          <a:latin typeface="+mn-lt"/>
                          <a:ea typeface="MS Gothic"/>
                          <a:cs typeface="Times New Roman"/>
                        </a:rPr>
                        <a:t>Sailbon</a:t>
                      </a:r>
                      <a:r>
                        <a:rPr lang="ru-RU" sz="600" spc="35" dirty="0">
                          <a:solidFill>
                            <a:srgbClr val="231F20"/>
                          </a:solidFill>
                          <a:latin typeface="+mn-lt"/>
                          <a:ea typeface="MS Gothic"/>
                          <a:cs typeface="Times New Roman"/>
                        </a:rPr>
                        <a:t> </a:t>
                      </a:r>
                      <a:r>
                        <a:rPr lang="ru-RU" sz="600" spc="35" dirty="0" err="1">
                          <a:solidFill>
                            <a:srgbClr val="231F20"/>
                          </a:solidFill>
                          <a:latin typeface="+mn-lt"/>
                          <a:ea typeface="MS Gothic"/>
                          <a:cs typeface="Times New Roman"/>
                        </a:rPr>
                        <a:t>Petrochemical</a:t>
                      </a:r>
                      <a:r>
                        <a:rPr lang="ru-RU" sz="600" spc="35" dirty="0">
                          <a:solidFill>
                            <a:srgbClr val="231F20"/>
                          </a:solidFill>
                          <a:latin typeface="+mn-lt"/>
                          <a:ea typeface="MS Gothic"/>
                          <a:cs typeface="Times New Roman"/>
                        </a:rPr>
                        <a:t> </a:t>
                      </a:r>
                      <a:r>
                        <a:rPr lang="ru-RU" sz="600" spc="35" dirty="0">
                          <a:solidFill>
                            <a:srgbClr val="231F20"/>
                          </a:solidFill>
                          <a:latin typeface="+mn-lt"/>
                          <a:ea typeface="Times New Roman"/>
                          <a:cs typeface="Times New Roman"/>
                        </a:rPr>
                        <a:t>1 # 260 000 </a:t>
                      </a:r>
                      <a:r>
                        <a:rPr lang="ru-RU" sz="600" spc="35" dirty="0">
                          <a:solidFill>
                            <a:srgbClr val="231F20"/>
                          </a:solidFill>
                          <a:latin typeface="+mn-lt"/>
                          <a:ea typeface="MS Gothic"/>
                          <a:cs typeface="Times New Roman"/>
                        </a:rPr>
                        <a:t>тонн </a:t>
                      </a:r>
                      <a:r>
                        <a:rPr lang="ru-RU" sz="600" spc="35" dirty="0">
                          <a:solidFill>
                            <a:srgbClr val="231F20"/>
                          </a:solidFill>
                          <a:latin typeface="+mn-lt"/>
                          <a:ea typeface="Times New Roman"/>
                          <a:cs typeface="Times New Roman"/>
                        </a:rPr>
                        <a:t>/ </a:t>
                      </a:r>
                      <a:r>
                        <a:rPr lang="ru-RU" sz="600" spc="35" dirty="0">
                          <a:solidFill>
                            <a:srgbClr val="231F20"/>
                          </a:solidFill>
                          <a:latin typeface="+mn-lt"/>
                          <a:ea typeface="MS Gothic"/>
                          <a:cs typeface="Times New Roman"/>
                        </a:rPr>
                        <a:t>год установка химической очистки акрилонитрила</a:t>
                      </a:r>
                      <a:r>
                        <a:rPr lang="ru-RU" sz="600" spc="35" dirty="0">
                          <a:solidFill>
                            <a:srgbClr val="231F20"/>
                          </a:solidFill>
                          <a:latin typeface="+mn-lt"/>
                          <a:ea typeface="Times New Roman"/>
                          <a:cs typeface="Times New Roman"/>
                        </a:rPr>
                        <a:t> </a:t>
                      </a:r>
                      <a:endParaRPr lang="ru-RU" sz="600" dirty="0">
                        <a:latin typeface="+mn-lt"/>
                        <a:ea typeface="Calibri"/>
                        <a:cs typeface="Times New Roman"/>
                      </a:endParaRPr>
                    </a:p>
                  </a:txBody>
                  <a:tcPr marL="9525" marR="9525" marT="8255" marB="0">
                    <a:lnL w="19050">
                      <a:solidFill>
                        <a:srgbClr val="1284C7"/>
                      </a:solidFill>
                      <a:prstDash val="solid"/>
                    </a:lnL>
                    <a:lnR w="19050">
                      <a:solidFill>
                        <a:srgbClr val="1284C7"/>
                      </a:solidFill>
                      <a:prstDash val="solid"/>
                    </a:lnR>
                    <a:lnB w="12700">
                      <a:solidFill>
                        <a:srgbClr val="1284C7"/>
                      </a:solidFill>
                      <a:prstDash val="solid"/>
                    </a:lnB>
                  </a:tcPr>
                </a:tc>
              </a:tr>
              <a:tr h="736600">
                <a:tc>
                  <a:txBody>
                    <a:bodyPr/>
                    <a:lstStyle/>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marL="204470" marR="452755" indent="-98425">
                        <a:lnSpc>
                          <a:spcPct val="107100"/>
                        </a:lnSpc>
                        <a:spcBef>
                          <a:spcPts val="0"/>
                        </a:spcBef>
                      </a:pPr>
                      <a:r>
                        <a:rPr lang="ru-RU" sz="600" dirty="0" smtClean="0">
                          <a:solidFill>
                            <a:srgbClr val="231F20"/>
                          </a:solidFill>
                          <a:latin typeface="+mn-lt"/>
                          <a:cs typeface="SimSun"/>
                        </a:rPr>
                        <a:t>Блок </a:t>
                      </a:r>
                      <a:r>
                        <a:rPr lang="en-US" sz="600" dirty="0" smtClean="0">
                          <a:solidFill>
                            <a:srgbClr val="231F20"/>
                          </a:solidFill>
                          <a:latin typeface="+mn-lt"/>
                          <a:cs typeface="SimSun"/>
                        </a:rPr>
                        <a:t>EVA</a:t>
                      </a:r>
                      <a:endParaRPr sz="600">
                        <a:latin typeface="+mn-lt"/>
                        <a:cs typeface="SimSu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0">
                        <a:lnSpc>
                          <a:spcPct val="100000"/>
                        </a:lnSpc>
                        <a:spcBef>
                          <a:spcPts val="0"/>
                        </a:spcBef>
                      </a:pPr>
                      <a:r>
                        <a:rPr sz="600" spc="-5" smtClean="0">
                          <a:solidFill>
                            <a:srgbClr val="231F20"/>
                          </a:solidFill>
                          <a:latin typeface="+mn-lt"/>
                          <a:cs typeface="SimSun"/>
                        </a:rPr>
                        <a:t>·</a:t>
                      </a:r>
                      <a:r>
                        <a:rPr lang="ru-RU" sz="600" dirty="0" smtClean="0">
                          <a:solidFill>
                            <a:srgbClr val="231F20"/>
                          </a:solidFill>
                          <a:latin typeface="+mn-lt"/>
                          <a:cs typeface="SimSun"/>
                        </a:rPr>
                        <a:t>Реактор·</a:t>
                      </a:r>
                      <a:endParaRPr lang="en-US" sz="600" dirty="0" smtClean="0">
                        <a:solidFill>
                          <a:srgbClr val="231F20"/>
                        </a:solidFill>
                        <a:latin typeface="+mn-lt"/>
                        <a:cs typeface="SimSun"/>
                      </a:endParaRPr>
                    </a:p>
                    <a:p>
                      <a:pPr marL="0">
                        <a:lnSpc>
                          <a:spcPct val="100000"/>
                        </a:lnSpc>
                        <a:spcBef>
                          <a:spcPts val="0"/>
                        </a:spcBef>
                      </a:pPr>
                      <a:r>
                        <a:rPr lang="ru-RU" sz="600" dirty="0" smtClean="0">
                          <a:solidFill>
                            <a:srgbClr val="231F20"/>
                          </a:solidFill>
                          <a:latin typeface="+mn-lt"/>
                          <a:cs typeface="SimSun"/>
                        </a:rPr>
                        <a:t> Теплообменник с высоким циклом· </a:t>
                      </a:r>
                      <a:endParaRPr lang="en-US" sz="600" dirty="0" smtClean="0">
                        <a:solidFill>
                          <a:srgbClr val="231F20"/>
                        </a:solidFill>
                        <a:latin typeface="+mn-lt"/>
                        <a:cs typeface="SimSun"/>
                      </a:endParaRPr>
                    </a:p>
                    <a:p>
                      <a:pPr marL="0">
                        <a:lnSpc>
                          <a:spcPct val="100000"/>
                        </a:lnSpc>
                        <a:spcBef>
                          <a:spcPts val="0"/>
                        </a:spcBef>
                      </a:pPr>
                      <a:r>
                        <a:rPr lang="ru-RU" sz="600" dirty="0" smtClean="0">
                          <a:solidFill>
                            <a:srgbClr val="231F20"/>
                          </a:solidFill>
                          <a:latin typeface="+mn-lt"/>
                          <a:cs typeface="SimSun"/>
                        </a:rPr>
                        <a:t>Питающий трубопровод· </a:t>
                      </a:r>
                      <a:r>
                        <a:rPr lang="ru-RU" sz="600" dirty="0" err="1" smtClean="0">
                          <a:solidFill>
                            <a:srgbClr val="231F20"/>
                          </a:solidFill>
                          <a:latin typeface="+mn-lt"/>
                          <a:cs typeface="SimSun"/>
                        </a:rPr>
                        <a:t>Межполюсный</a:t>
                      </a:r>
                      <a:r>
                        <a:rPr lang="ru-RU" sz="600" dirty="0" smtClean="0">
                          <a:solidFill>
                            <a:srgbClr val="231F20"/>
                          </a:solidFill>
                          <a:latin typeface="+mn-lt"/>
                          <a:cs typeface="SimSun"/>
                        </a:rPr>
                        <a:t> </a:t>
                      </a:r>
                      <a:r>
                        <a:rPr lang="ru-RU" sz="600" dirty="0" err="1" smtClean="0">
                          <a:solidFill>
                            <a:srgbClr val="231F20"/>
                          </a:solidFill>
                          <a:latin typeface="+mn-lt"/>
                          <a:cs typeface="SimSun"/>
                        </a:rPr>
                        <a:t>трубопровод</a:t>
                      </a:r>
                      <a:r>
                        <a:rPr lang="ru-RU" sz="600" dirty="0" smtClean="0">
                          <a:solidFill>
                            <a:srgbClr val="231F20"/>
                          </a:solidFill>
                          <a:latin typeface="+mn-lt"/>
                          <a:cs typeface="SimSun"/>
                        </a:rPr>
                        <a:t>· Трубопровод растворителя</a:t>
                      </a:r>
                      <a:endParaRPr sz="600">
                        <a:latin typeface="+mn-lt"/>
                        <a:cs typeface="SimSun"/>
                      </a:endParaRPr>
                    </a:p>
                  </a:txBody>
                  <a:tcPr marL="0" marR="0" marT="5461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r>
                        <a:rPr lang="ru-RU" sz="600" spc="35" dirty="0" smtClean="0">
                          <a:solidFill>
                            <a:srgbClr val="231F20"/>
                          </a:solidFill>
                          <a:latin typeface="+mn-lt"/>
                          <a:ea typeface="Times New Roman"/>
                          <a:cs typeface="Times New Roman"/>
                        </a:rPr>
                        <a:t>2021 </a:t>
                      </a:r>
                      <a:r>
                        <a:rPr lang="ru-RU" sz="600" spc="35" dirty="0" err="1" smtClean="0">
                          <a:solidFill>
                            <a:srgbClr val="231F20"/>
                          </a:solidFill>
                          <a:latin typeface="+mn-lt"/>
                          <a:ea typeface="Times New Roman"/>
                          <a:cs typeface="Times New Roman"/>
                        </a:rPr>
                        <a:t>Zhejiang</a:t>
                      </a:r>
                      <a:r>
                        <a:rPr lang="ru-RU" sz="600" spc="35" dirty="0" smtClean="0">
                          <a:solidFill>
                            <a:srgbClr val="231F20"/>
                          </a:solidFill>
                          <a:latin typeface="+mn-lt"/>
                          <a:ea typeface="Times New Roman"/>
                          <a:cs typeface="Times New Roman"/>
                        </a:rPr>
                        <a:t> </a:t>
                      </a:r>
                      <a:r>
                        <a:rPr lang="ru-RU" sz="600" spc="35" dirty="0" err="1" smtClean="0">
                          <a:solidFill>
                            <a:srgbClr val="231F20"/>
                          </a:solidFill>
                          <a:latin typeface="+mn-lt"/>
                          <a:ea typeface="Times New Roman"/>
                          <a:cs typeface="Times New Roman"/>
                        </a:rPr>
                        <a:t>Petrochemical</a:t>
                      </a:r>
                      <a:r>
                        <a:rPr lang="ru-RU" sz="600" spc="35" dirty="0" smtClean="0">
                          <a:solidFill>
                            <a:srgbClr val="231F20"/>
                          </a:solidFill>
                          <a:latin typeface="+mn-lt"/>
                          <a:ea typeface="Times New Roman"/>
                          <a:cs typeface="Times New Roman"/>
                        </a:rPr>
                        <a:t> </a:t>
                      </a:r>
                      <a:r>
                        <a:rPr lang="ru-RU" sz="600" spc="35" dirty="0" err="1" smtClean="0">
                          <a:solidFill>
                            <a:srgbClr val="231F20"/>
                          </a:solidFill>
                          <a:latin typeface="+mn-lt"/>
                          <a:ea typeface="Times New Roman"/>
                          <a:cs typeface="Times New Roman"/>
                        </a:rPr>
                        <a:t>Phase</a:t>
                      </a:r>
                      <a:r>
                        <a:rPr lang="ru-RU" sz="600" spc="35" dirty="0" smtClean="0">
                          <a:solidFill>
                            <a:srgbClr val="231F20"/>
                          </a:solidFill>
                          <a:latin typeface="+mn-lt"/>
                          <a:ea typeface="Times New Roman"/>
                          <a:cs typeface="Times New Roman"/>
                        </a:rPr>
                        <a:t> II 300 000 тонн / год Проект очистки установки EVA перед запуском </a:t>
                      </a:r>
                    </a:p>
                    <a:p>
                      <a:r>
                        <a:rPr lang="ru-RU" sz="600" spc="35" dirty="0" smtClean="0">
                          <a:solidFill>
                            <a:srgbClr val="231F20"/>
                          </a:solidFill>
                          <a:latin typeface="+mn-lt"/>
                          <a:ea typeface="Times New Roman"/>
                          <a:cs typeface="Times New Roman"/>
                        </a:rPr>
                        <a:t>· 2020 </a:t>
                      </a:r>
                      <a:r>
                        <a:rPr lang="ru-RU" sz="600" spc="35" dirty="0" err="1" smtClean="0">
                          <a:solidFill>
                            <a:srgbClr val="231F20"/>
                          </a:solidFill>
                          <a:latin typeface="+mn-lt"/>
                          <a:ea typeface="Times New Roman"/>
                          <a:cs typeface="Times New Roman"/>
                        </a:rPr>
                        <a:t>Sinochem</a:t>
                      </a:r>
                      <a:r>
                        <a:rPr lang="ru-RU" sz="600" spc="35" dirty="0" smtClean="0">
                          <a:solidFill>
                            <a:srgbClr val="231F20"/>
                          </a:solidFill>
                          <a:latin typeface="+mn-lt"/>
                          <a:ea typeface="Times New Roman"/>
                          <a:cs typeface="Times New Roman"/>
                        </a:rPr>
                        <a:t> </a:t>
                      </a:r>
                      <a:r>
                        <a:rPr lang="ru-RU" sz="600" spc="35" dirty="0" err="1" smtClean="0">
                          <a:solidFill>
                            <a:srgbClr val="231F20"/>
                          </a:solidFill>
                          <a:latin typeface="+mn-lt"/>
                          <a:ea typeface="Times New Roman"/>
                          <a:cs typeface="Times New Roman"/>
                        </a:rPr>
                        <a:t>Quanzhou</a:t>
                      </a:r>
                      <a:r>
                        <a:rPr lang="ru-RU" sz="600" spc="35" dirty="0" smtClean="0">
                          <a:solidFill>
                            <a:srgbClr val="231F20"/>
                          </a:solidFill>
                          <a:latin typeface="+mn-lt"/>
                          <a:ea typeface="Times New Roman"/>
                          <a:cs typeface="Times New Roman"/>
                        </a:rPr>
                        <a:t> 100 000 тонн / год проект по обезжириванию и очистке завода EVA перед запуском </a:t>
                      </a:r>
                    </a:p>
                    <a:p>
                      <a:r>
                        <a:rPr lang="ru-RU" sz="600" spc="35" dirty="0" smtClean="0">
                          <a:solidFill>
                            <a:srgbClr val="231F20"/>
                          </a:solidFill>
                          <a:latin typeface="+mn-lt"/>
                          <a:ea typeface="Times New Roman"/>
                          <a:cs typeface="Times New Roman"/>
                        </a:rPr>
                        <a:t>· 2019-2020 </a:t>
                      </a:r>
                      <a:r>
                        <a:rPr lang="ru-RU" sz="600" spc="35" dirty="0" err="1" smtClean="0">
                          <a:solidFill>
                            <a:srgbClr val="231F20"/>
                          </a:solidFill>
                          <a:latin typeface="+mn-lt"/>
                          <a:ea typeface="Times New Roman"/>
                          <a:cs typeface="Times New Roman"/>
                        </a:rPr>
                        <a:t>Sailboat</a:t>
                      </a:r>
                      <a:r>
                        <a:rPr lang="ru-RU" sz="600" spc="35" dirty="0" smtClean="0">
                          <a:solidFill>
                            <a:srgbClr val="231F20"/>
                          </a:solidFill>
                          <a:latin typeface="+mn-lt"/>
                          <a:ea typeface="Times New Roman"/>
                          <a:cs typeface="Times New Roman"/>
                        </a:rPr>
                        <a:t> </a:t>
                      </a:r>
                      <a:r>
                        <a:rPr lang="ru-RU" sz="600" spc="35" dirty="0" err="1" smtClean="0">
                          <a:solidFill>
                            <a:srgbClr val="231F20"/>
                          </a:solidFill>
                          <a:latin typeface="+mn-lt"/>
                          <a:ea typeface="Times New Roman"/>
                          <a:cs typeface="Times New Roman"/>
                        </a:rPr>
                        <a:t>Petrochemical</a:t>
                      </a:r>
                      <a:r>
                        <a:rPr lang="ru-RU" sz="600" spc="35" dirty="0" smtClean="0">
                          <a:solidFill>
                            <a:srgbClr val="231F20"/>
                          </a:solidFill>
                          <a:latin typeface="+mn-lt"/>
                          <a:ea typeface="Times New Roman"/>
                          <a:cs typeface="Times New Roman"/>
                        </a:rPr>
                        <a:t> 200 000 тонн / год Проект по очистке блока EVA от органических растворителей </a:t>
                      </a:r>
                    </a:p>
                    <a:p>
                      <a:r>
                        <a:rPr lang="ru-RU" sz="600" spc="35" dirty="0" smtClean="0">
                          <a:solidFill>
                            <a:srgbClr val="231F20"/>
                          </a:solidFill>
                          <a:latin typeface="+mn-lt"/>
                          <a:ea typeface="Times New Roman"/>
                          <a:cs typeface="Times New Roman"/>
                        </a:rPr>
                        <a:t>· 2008-2021 </a:t>
                      </a:r>
                      <a:r>
                        <a:rPr lang="ru-RU" sz="600" spc="35" dirty="0" err="1" smtClean="0">
                          <a:solidFill>
                            <a:srgbClr val="231F20"/>
                          </a:solidFill>
                          <a:latin typeface="+mn-lt"/>
                          <a:ea typeface="Times New Roman"/>
                          <a:cs typeface="Times New Roman"/>
                        </a:rPr>
                        <a:t>Sinopec</a:t>
                      </a:r>
                      <a:r>
                        <a:rPr lang="ru-RU" sz="600" spc="35" dirty="0" smtClean="0">
                          <a:solidFill>
                            <a:srgbClr val="231F20"/>
                          </a:solidFill>
                          <a:latin typeface="+mn-lt"/>
                          <a:ea typeface="Times New Roman"/>
                          <a:cs typeface="Times New Roman"/>
                        </a:rPr>
                        <a:t> </a:t>
                      </a:r>
                      <a:r>
                        <a:rPr lang="ru-RU" sz="600" spc="35" dirty="0" err="1" smtClean="0">
                          <a:solidFill>
                            <a:srgbClr val="231F20"/>
                          </a:solidFill>
                          <a:latin typeface="+mn-lt"/>
                          <a:ea typeface="Times New Roman"/>
                          <a:cs typeface="Times New Roman"/>
                        </a:rPr>
                        <a:t>Yanshan</a:t>
                      </a:r>
                      <a:r>
                        <a:rPr lang="ru-RU" sz="600" spc="35" dirty="0" smtClean="0">
                          <a:solidFill>
                            <a:srgbClr val="231F20"/>
                          </a:solidFill>
                          <a:latin typeface="+mn-lt"/>
                          <a:ea typeface="Times New Roman"/>
                          <a:cs typeface="Times New Roman"/>
                        </a:rPr>
                        <a:t> </a:t>
                      </a:r>
                      <a:r>
                        <a:rPr lang="ru-RU" sz="600" spc="35" dirty="0" err="1" smtClean="0">
                          <a:solidFill>
                            <a:srgbClr val="231F20"/>
                          </a:solidFill>
                          <a:latin typeface="+mn-lt"/>
                          <a:ea typeface="Times New Roman"/>
                          <a:cs typeface="Times New Roman"/>
                        </a:rPr>
                        <a:t>Petrochemical</a:t>
                      </a:r>
                      <a:r>
                        <a:rPr lang="ru-RU" sz="600" spc="35" dirty="0" smtClean="0">
                          <a:solidFill>
                            <a:srgbClr val="231F20"/>
                          </a:solidFill>
                          <a:latin typeface="+mn-lt"/>
                          <a:ea typeface="Times New Roman"/>
                          <a:cs typeface="Times New Roman"/>
                        </a:rPr>
                        <a:t> EVA, капитальный ремонт, проект очистки органических растворителей </a:t>
                      </a:r>
                    </a:p>
                    <a:p>
                      <a:pPr marL="46990">
                        <a:lnSpc>
                          <a:spcPct val="100000"/>
                        </a:lnSpc>
                        <a:spcBef>
                          <a:spcPts val="359"/>
                        </a:spcBef>
                      </a:pPr>
                      <a:endParaRPr sz="600">
                        <a:latin typeface="+mn-lt"/>
                        <a:cs typeface="SimSun"/>
                      </a:endParaRPr>
                    </a:p>
                  </a:txBody>
                  <a:tcPr marL="0" marR="0" marT="80010"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lnB w="12700">
                      <a:solidFill>
                        <a:srgbClr val="1284C7"/>
                      </a:solidFill>
                      <a:prstDash val="solid"/>
                    </a:lnB>
                  </a:tcPr>
                </a:tc>
              </a:tr>
            </a:tbl>
          </a:graphicData>
        </a:graphic>
      </p:graphicFrame>
      <p:sp>
        <p:nvSpPr>
          <p:cNvPr id="18" name="object 18"/>
          <p:cNvSpPr txBox="1"/>
          <p:nvPr/>
        </p:nvSpPr>
        <p:spPr>
          <a:xfrm>
            <a:off x="739093" y="9772422"/>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
        <p:nvSpPr>
          <p:cNvPr id="19" name="object 19"/>
          <p:cNvSpPr txBox="1"/>
          <p:nvPr/>
        </p:nvSpPr>
        <p:spPr>
          <a:xfrm>
            <a:off x="1532569" y="9777188"/>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27</a:t>
            </a:r>
            <a:endParaRPr sz="1000">
              <a:latin typeface="SimSun"/>
              <a:cs typeface="SimSun"/>
            </a:endParaRPr>
          </a:p>
        </p:txBody>
      </p:sp>
      <p:sp>
        <p:nvSpPr>
          <p:cNvPr id="20" name="object 20"/>
          <p:cNvSpPr txBox="1"/>
          <p:nvPr/>
        </p:nvSpPr>
        <p:spPr>
          <a:xfrm>
            <a:off x="13629301" y="9777188"/>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28</a:t>
            </a:r>
            <a:endParaRPr sz="1000">
              <a:latin typeface="SimSun"/>
              <a:cs typeface="SimSun"/>
            </a:endParaRPr>
          </a:p>
        </p:txBody>
      </p:sp>
      <p:sp>
        <p:nvSpPr>
          <p:cNvPr id="21" name="object 21"/>
          <p:cNvSpPr txBox="1"/>
          <p:nvPr/>
        </p:nvSpPr>
        <p:spPr>
          <a:xfrm>
            <a:off x="14124892" y="9772422"/>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graphicFrame>
        <p:nvGraphicFramePr>
          <p:cNvPr id="16" name="object 16"/>
          <p:cNvGraphicFramePr>
            <a:graphicFrameLocks noGrp="1"/>
          </p:cNvGraphicFramePr>
          <p:nvPr/>
        </p:nvGraphicFramePr>
        <p:xfrm>
          <a:off x="8292958" y="1232639"/>
          <a:ext cx="6510018" cy="9127892"/>
        </p:xfrm>
        <a:graphic>
          <a:graphicData uri="http://schemas.openxmlformats.org/drawingml/2006/table">
            <a:tbl>
              <a:tblPr firstRow="1" bandRow="1">
                <a:tableStyleId>{2D5ABB26-0587-4C30-8999-92F81FD0307C}</a:tableStyleId>
              </a:tblPr>
              <a:tblGrid>
                <a:gridCol w="1020444"/>
                <a:gridCol w="1824989"/>
                <a:gridCol w="3664585"/>
              </a:tblGrid>
              <a:tr h="261495">
                <a:tc>
                  <a:txBody>
                    <a:bodyPr/>
                    <a:lstStyle/>
                    <a:p>
                      <a:pPr marL="0" marR="151130" indent="0" algn="ctr">
                        <a:lnSpc>
                          <a:spcPct val="100000"/>
                        </a:lnSpc>
                      </a:pPr>
                      <a:r>
                        <a:rPr lang="ru-RU" sz="600" dirty="0" smtClean="0">
                          <a:solidFill>
                            <a:srgbClr val="231F20"/>
                          </a:solidFill>
                          <a:latin typeface="+mn-lt"/>
                          <a:cs typeface="SimSun"/>
                        </a:rPr>
                        <a:t>Устройство для чистки</a:t>
                      </a:r>
                      <a:endParaRPr sz="600">
                        <a:latin typeface="+mn-lt"/>
                        <a:cs typeface="SimSu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0" marR="488950" indent="0" algn="ctr">
                        <a:lnSpc>
                          <a:spcPct val="100000"/>
                        </a:lnSpc>
                        <a:spcBef>
                          <a:spcPts val="0"/>
                        </a:spcBef>
                      </a:pPr>
                      <a:r>
                        <a:rPr lang="ru-RU" sz="600" dirty="0" smtClean="0">
                          <a:solidFill>
                            <a:srgbClr val="231F20"/>
                          </a:solidFill>
                          <a:latin typeface="+mn-lt"/>
                          <a:cs typeface="SimSun"/>
                        </a:rPr>
                        <a:t>Область очистки</a:t>
                      </a:r>
                      <a:endParaRPr sz="600">
                        <a:latin typeface="+mn-lt"/>
                        <a:cs typeface="SimSun"/>
                      </a:endParaRPr>
                    </a:p>
                  </a:txBody>
                  <a:tcPr marL="0" marR="0" marT="2032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R="29209" algn="ctr">
                        <a:lnSpc>
                          <a:spcPct val="100000"/>
                        </a:lnSpc>
                        <a:spcBef>
                          <a:spcPts val="120"/>
                        </a:spcBef>
                      </a:pPr>
                      <a:r>
                        <a:rPr lang="ru-RU" sz="600" dirty="0" err="1" smtClean="0">
                          <a:solidFill>
                            <a:srgbClr val="231F20"/>
                          </a:solidFill>
                          <a:latin typeface="+mn-lt"/>
                          <a:cs typeface="SimSun"/>
                        </a:rPr>
                        <a:t>Референии</a:t>
                      </a:r>
                      <a:endParaRPr sz="600">
                        <a:latin typeface="+mn-lt"/>
                        <a:cs typeface="SimSun"/>
                      </a:endParaRPr>
                    </a:p>
                  </a:txBody>
                  <a:tcPr marL="0" marR="0" marT="444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r>
              <a:tr h="4528177">
                <a:tc>
                  <a:txBody>
                    <a:bodyPr/>
                    <a:lstStyle/>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marL="0" marR="203835" indent="0">
                        <a:lnSpc>
                          <a:spcPct val="100000"/>
                        </a:lnSpc>
                        <a:spcBef>
                          <a:spcPts val="0"/>
                        </a:spcBef>
                      </a:pPr>
                      <a:r>
                        <a:rPr sz="600" smtClean="0">
                          <a:solidFill>
                            <a:srgbClr val="231F20"/>
                          </a:solidFill>
                          <a:latin typeface="+mn-lt"/>
                          <a:cs typeface="SimSun"/>
                        </a:rPr>
                        <a:t>·</a:t>
                      </a:r>
                      <a:r>
                        <a:rPr lang="ru-RU" sz="600" dirty="0" smtClean="0">
                          <a:solidFill>
                            <a:srgbClr val="231F20"/>
                          </a:solidFill>
                          <a:latin typeface="+mn-lt"/>
                          <a:cs typeface="SimSun"/>
                        </a:rPr>
                        <a:t>Бутадиеновая установка</a:t>
                      </a:r>
                      <a:endParaRPr sz="600">
                        <a:latin typeface="+mn-lt"/>
                        <a:cs typeface="SimSun"/>
                      </a:endParaRPr>
                    </a:p>
                  </a:txBody>
                  <a:tcPr marL="0" marR="0" marT="0"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lnB w="12700">
                      <a:solidFill>
                        <a:srgbClr val="1284C7"/>
                      </a:solidFill>
                      <a:prstDash val="solid"/>
                    </a:lnB>
                  </a:tcPr>
                </a:tc>
                <a:tc>
                  <a:txBody>
                    <a:bodyPr/>
                    <a:lstStyle/>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marL="173355" marR="513080" indent="-100330">
                        <a:lnSpc>
                          <a:spcPct val="100000"/>
                        </a:lnSpc>
                        <a:spcBef>
                          <a:spcPts val="0"/>
                        </a:spcBef>
                      </a:pPr>
                      <a:r>
                        <a:rPr sz="600" smtClean="0">
                          <a:solidFill>
                            <a:srgbClr val="231F20"/>
                          </a:solidFill>
                          <a:latin typeface="+mn-lt"/>
                          <a:cs typeface="SimSun"/>
                        </a:rPr>
                        <a:t>·</a:t>
                      </a:r>
                      <a:r>
                        <a:rPr lang="ru-RU" sz="600" dirty="0" smtClean="0">
                          <a:solidFill>
                            <a:srgbClr val="231F20"/>
                          </a:solidFill>
                          <a:latin typeface="+mn-lt"/>
                          <a:cs typeface="SimSun"/>
                        </a:rPr>
                        <a:t>Устройство для извлечения бутадиена· Сферический резервуар для бутадиенового продукта·Трубопровод транспортировки бутадиенового продукта</a:t>
                      </a:r>
                      <a:endParaRPr sz="600">
                        <a:latin typeface="+mn-lt"/>
                        <a:cs typeface="SimSun"/>
                      </a:endParaRPr>
                    </a:p>
                  </a:txBody>
                  <a:tcPr marL="0" marR="0" marT="0"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lnB w="12700">
                      <a:solidFill>
                        <a:srgbClr val="1284C7"/>
                      </a:solidFill>
                      <a:prstDash val="solid"/>
                    </a:lnB>
                  </a:tcPr>
                </a:tc>
                <a:tc>
                  <a:txBody>
                    <a:bodyPr/>
                    <a:lstStyle/>
                    <a:p>
                      <a:r>
                        <a:rPr lang="ru-RU" sz="600" dirty="0" smtClean="0">
                          <a:solidFill>
                            <a:schemeClr val="tx1"/>
                          </a:solidFill>
                          <a:latin typeface="+mn-lt"/>
                          <a:ea typeface="+mn-ea"/>
                          <a:cs typeface="+mn-cs"/>
                        </a:rPr>
                        <a:t>В 2021 году завод по производству бутадиена </a:t>
                      </a:r>
                      <a:r>
                        <a:rPr lang="ru-RU" sz="600" dirty="0" err="1" smtClean="0">
                          <a:solidFill>
                            <a:schemeClr val="tx1"/>
                          </a:solidFill>
                          <a:latin typeface="+mn-lt"/>
                          <a:ea typeface="+mn-ea"/>
                          <a:cs typeface="+mn-cs"/>
                        </a:rPr>
                        <a:t>PetroChina</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Fushun</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мощностью 160 000 тонн в год будет капитально отремонтирован и закрыт для проектов химической очистки.</a:t>
                      </a:r>
                    </a:p>
                    <a:p>
                      <a:r>
                        <a:rPr lang="ru-RU" sz="600" dirty="0" smtClean="0">
                          <a:solidFill>
                            <a:schemeClr val="tx1"/>
                          </a:solidFill>
                          <a:latin typeface="+mn-lt"/>
                          <a:ea typeface="+mn-ea"/>
                          <a:cs typeface="+mn-cs"/>
                        </a:rPr>
                        <a:t>• В 2021 г. проект химической очистки завода по производству бутадиена мощностью 2 × 250 000 тонн в год перед запуском на этапе II нефтехимической промышленности </a:t>
                      </a:r>
                      <a:r>
                        <a:rPr lang="ru-RU" sz="600" dirty="0" err="1" smtClean="0">
                          <a:solidFill>
                            <a:schemeClr val="tx1"/>
                          </a:solidFill>
                          <a:latin typeface="+mn-lt"/>
                          <a:ea typeface="+mn-ea"/>
                          <a:cs typeface="+mn-cs"/>
                        </a:rPr>
                        <a:t>Чжэцзян</a:t>
                      </a:r>
                      <a:r>
                        <a:rPr lang="ru-RU" sz="600" dirty="0" smtClean="0">
                          <a:solidFill>
                            <a:schemeClr val="tx1"/>
                          </a:solidFill>
                          <a:latin typeface="+mn-lt"/>
                          <a:ea typeface="+mn-ea"/>
                          <a:cs typeface="+mn-cs"/>
                        </a:rPr>
                        <a:t>.</a:t>
                      </a:r>
                    </a:p>
                    <a:p>
                      <a:r>
                        <a:rPr lang="ru-RU" sz="600" dirty="0" smtClean="0">
                          <a:solidFill>
                            <a:schemeClr val="tx1"/>
                          </a:solidFill>
                          <a:latin typeface="+mn-lt"/>
                          <a:ea typeface="+mn-ea"/>
                          <a:cs typeface="+mn-cs"/>
                        </a:rPr>
                        <a:t>• 2020 </a:t>
                      </a:r>
                      <a:r>
                        <a:rPr lang="ru-RU" sz="600" dirty="0" err="1" smtClean="0">
                          <a:solidFill>
                            <a:schemeClr val="tx1"/>
                          </a:solidFill>
                          <a:latin typeface="+mn-lt"/>
                          <a:ea typeface="+mn-ea"/>
                          <a:cs typeface="+mn-cs"/>
                        </a:rPr>
                        <a:t>Sinopec</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Zhongke</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Refining</a:t>
                      </a:r>
                      <a:r>
                        <a:rPr lang="ru-RU" sz="600" dirty="0" smtClean="0">
                          <a:solidFill>
                            <a:schemeClr val="tx1"/>
                          </a:solidFill>
                          <a:latin typeface="+mn-lt"/>
                          <a:ea typeface="+mn-ea"/>
                          <a:cs typeface="+mn-cs"/>
                        </a:rPr>
                        <a:t> &amp; </a:t>
                      </a:r>
                      <a:r>
                        <a:rPr lang="ru-RU" sz="600" dirty="0" err="1" smtClean="0">
                          <a:solidFill>
                            <a:schemeClr val="tx1"/>
                          </a:solidFill>
                          <a:latin typeface="+mn-lt"/>
                          <a:ea typeface="+mn-ea"/>
                          <a:cs typeface="+mn-cs"/>
                        </a:rPr>
                        <a:t>Chemical</a:t>
                      </a:r>
                      <a:r>
                        <a:rPr lang="ru-RU" sz="600" dirty="0" smtClean="0">
                          <a:solidFill>
                            <a:schemeClr val="tx1"/>
                          </a:solidFill>
                          <a:latin typeface="+mn-lt"/>
                          <a:ea typeface="+mn-ea"/>
                          <a:cs typeface="+mn-cs"/>
                        </a:rPr>
                        <a:t> Проект химической очистки бутадиеновой установки мощностью 130 000 тонн в год перед запуском</a:t>
                      </a:r>
                    </a:p>
                    <a:p>
                      <a:r>
                        <a:rPr lang="ru-RU" sz="600" dirty="0" smtClean="0">
                          <a:solidFill>
                            <a:schemeClr val="tx1"/>
                          </a:solidFill>
                          <a:latin typeface="+mn-lt"/>
                          <a:ea typeface="+mn-ea"/>
                          <a:cs typeface="+mn-cs"/>
                        </a:rPr>
                        <a:t>• 2020 </a:t>
                      </a:r>
                      <a:r>
                        <a:rPr lang="ru-RU" sz="600" dirty="0" err="1" smtClean="0">
                          <a:solidFill>
                            <a:schemeClr val="tx1"/>
                          </a:solidFill>
                          <a:latin typeface="+mn-lt"/>
                          <a:ea typeface="+mn-ea"/>
                          <a:cs typeface="+mn-cs"/>
                        </a:rPr>
                        <a:t>Puyang</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Bluestar</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New</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Material</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Co</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Ltd</a:t>
                      </a:r>
                      <a:r>
                        <a:rPr lang="ru-RU" sz="600" dirty="0" smtClean="0">
                          <a:solidFill>
                            <a:schemeClr val="tx1"/>
                          </a:solidFill>
                          <a:latin typeface="+mn-lt"/>
                          <a:ea typeface="+mn-ea"/>
                          <a:cs typeface="+mn-cs"/>
                        </a:rPr>
                        <a:t>. 70 000 тонн в год проекта по техническому обслуживанию и очистке завода по производству бутадиена</a:t>
                      </a:r>
                    </a:p>
                    <a:p>
                      <a:r>
                        <a:rPr lang="ru-RU" sz="600" dirty="0" smtClean="0">
                          <a:solidFill>
                            <a:schemeClr val="tx1"/>
                          </a:solidFill>
                          <a:latin typeface="+mn-lt"/>
                          <a:ea typeface="+mn-ea"/>
                          <a:cs typeface="+mn-cs"/>
                        </a:rPr>
                        <a:t>• 2020 </a:t>
                      </a:r>
                      <a:r>
                        <a:rPr lang="ru-RU" sz="600" dirty="0" err="1" smtClean="0">
                          <a:solidFill>
                            <a:schemeClr val="tx1"/>
                          </a:solidFill>
                          <a:latin typeface="+mn-lt"/>
                          <a:ea typeface="+mn-ea"/>
                          <a:cs typeface="+mn-cs"/>
                        </a:rPr>
                        <a:t>Sinopec</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Sinopec</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Wuhan</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Капитальный ремонт завода по производству бутадиена мощностью 130 000 тонн в год начало остановки проекта химической очистки</a:t>
                      </a:r>
                    </a:p>
                    <a:p>
                      <a:r>
                        <a:rPr lang="ru-RU" sz="600" dirty="0" smtClean="0">
                          <a:solidFill>
                            <a:schemeClr val="tx1"/>
                          </a:solidFill>
                          <a:latin typeface="+mn-lt"/>
                          <a:ea typeface="+mn-ea"/>
                          <a:cs typeface="+mn-cs"/>
                        </a:rPr>
                        <a:t>• В 2019 г. проект химической очистки завода по производству бутадиена мощностью 200 000 тонн в год на заводе по производству бутадиена в </a:t>
                      </a:r>
                      <a:r>
                        <a:rPr lang="ru-RU" sz="600" dirty="0" err="1" smtClean="0">
                          <a:solidFill>
                            <a:schemeClr val="tx1"/>
                          </a:solidFill>
                          <a:latin typeface="+mn-lt"/>
                          <a:ea typeface="+mn-ea"/>
                          <a:cs typeface="+mn-cs"/>
                        </a:rPr>
                        <a:t>Чжэцзяне</a:t>
                      </a:r>
                      <a:r>
                        <a:rPr lang="ru-RU" sz="600" dirty="0" smtClean="0">
                          <a:solidFill>
                            <a:schemeClr val="tx1"/>
                          </a:solidFill>
                          <a:latin typeface="+mn-lt"/>
                          <a:ea typeface="+mn-ea"/>
                          <a:cs typeface="+mn-cs"/>
                        </a:rPr>
                        <a:t>, этап I, перед запуском.</a:t>
                      </a:r>
                    </a:p>
                    <a:p>
                      <a:r>
                        <a:rPr lang="ru-RU" sz="600" dirty="0" smtClean="0">
                          <a:solidFill>
                            <a:schemeClr val="tx1"/>
                          </a:solidFill>
                          <a:latin typeface="+mn-lt"/>
                          <a:ea typeface="+mn-ea"/>
                          <a:cs typeface="+mn-cs"/>
                        </a:rPr>
                        <a:t>• В 2019 году нефтехимический завод </a:t>
                      </a:r>
                      <a:r>
                        <a:rPr lang="ru-RU" sz="600" dirty="0" err="1" smtClean="0">
                          <a:solidFill>
                            <a:schemeClr val="tx1"/>
                          </a:solidFill>
                          <a:latin typeface="+mn-lt"/>
                          <a:ea typeface="+mn-ea"/>
                          <a:cs typeface="+mn-cs"/>
                        </a:rPr>
                        <a:t>PetroChina</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Lanzhou</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Ethylene</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Plant</a:t>
                      </a:r>
                      <a:r>
                        <a:rPr lang="ru-RU" sz="600" dirty="0" smtClean="0">
                          <a:solidFill>
                            <a:schemeClr val="tx1"/>
                          </a:solidFill>
                          <a:latin typeface="+mn-lt"/>
                          <a:ea typeface="+mn-ea"/>
                          <a:cs typeface="+mn-cs"/>
                        </a:rPr>
                        <a:t> мощностью 100 000 тонн в год по техническому обслуживанию завода по производству бутадиена, дезодорации, пассивации.</a:t>
                      </a:r>
                    </a:p>
                    <a:p>
                      <a:r>
                        <a:rPr lang="ru-RU" sz="600" dirty="0" smtClean="0">
                          <a:solidFill>
                            <a:schemeClr val="tx1"/>
                          </a:solidFill>
                          <a:latin typeface="+mn-lt"/>
                          <a:ea typeface="+mn-ea"/>
                          <a:cs typeface="+mn-cs"/>
                        </a:rPr>
                        <a:t>• 2019 </a:t>
                      </a:r>
                      <a:r>
                        <a:rPr lang="ru-RU" sz="600" dirty="0" err="1" smtClean="0">
                          <a:solidFill>
                            <a:schemeClr val="tx1"/>
                          </a:solidFill>
                          <a:latin typeface="+mn-lt"/>
                          <a:ea typeface="+mn-ea"/>
                          <a:cs typeface="+mn-cs"/>
                        </a:rPr>
                        <a:t>Dalian</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Hengli</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Проект химической очистки завода по производству бутадиена мощностью 140 000 тонн в год перед запуском</a:t>
                      </a:r>
                    </a:p>
                    <a:p>
                      <a:r>
                        <a:rPr lang="ru-RU" sz="600" dirty="0" smtClean="0">
                          <a:solidFill>
                            <a:schemeClr val="tx1"/>
                          </a:solidFill>
                          <a:latin typeface="+mn-lt"/>
                          <a:ea typeface="+mn-ea"/>
                          <a:cs typeface="+mn-cs"/>
                        </a:rPr>
                        <a:t>• 2019 </a:t>
                      </a:r>
                      <a:r>
                        <a:rPr lang="ru-RU" sz="600" dirty="0" err="1" smtClean="0">
                          <a:solidFill>
                            <a:schemeClr val="tx1"/>
                          </a:solidFill>
                          <a:latin typeface="+mn-lt"/>
                          <a:ea typeface="+mn-ea"/>
                          <a:cs typeface="+mn-cs"/>
                        </a:rPr>
                        <a:t>Sinochem</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Quanzhou</a:t>
                      </a:r>
                      <a:r>
                        <a:rPr lang="ru-RU" sz="600" dirty="0" smtClean="0">
                          <a:solidFill>
                            <a:schemeClr val="tx1"/>
                          </a:solidFill>
                          <a:latin typeface="+mn-lt"/>
                          <a:ea typeface="+mn-ea"/>
                          <a:cs typeface="+mn-cs"/>
                        </a:rPr>
                        <a:t> Проект химической очистки завода по производству бутадиена мощностью 130 000 тонн в год перед запуском</a:t>
                      </a:r>
                    </a:p>
                    <a:p>
                      <a:r>
                        <a:rPr lang="ru-RU" sz="600" dirty="0" smtClean="0">
                          <a:solidFill>
                            <a:schemeClr val="tx1"/>
                          </a:solidFill>
                          <a:latin typeface="+mn-lt"/>
                          <a:ea typeface="+mn-ea"/>
                          <a:cs typeface="+mn-cs"/>
                        </a:rPr>
                        <a:t>• 2019 г. </a:t>
                      </a:r>
                      <a:r>
                        <a:rPr lang="ru-RU" sz="600" dirty="0" err="1" smtClean="0">
                          <a:solidFill>
                            <a:schemeClr val="tx1"/>
                          </a:solidFill>
                          <a:latin typeface="+mn-lt"/>
                          <a:ea typeface="+mn-ea"/>
                          <a:cs typeface="+mn-cs"/>
                        </a:rPr>
                        <a:t>Нанкинский</a:t>
                      </a:r>
                      <a:r>
                        <a:rPr lang="ru-RU" sz="600" dirty="0" smtClean="0">
                          <a:solidFill>
                            <a:schemeClr val="tx1"/>
                          </a:solidFill>
                          <a:latin typeface="+mn-lt"/>
                          <a:ea typeface="+mn-ea"/>
                          <a:cs typeface="+mn-cs"/>
                        </a:rPr>
                        <a:t> проект </a:t>
                      </a:r>
                      <a:r>
                        <a:rPr lang="ru-RU" sz="600" dirty="0" err="1" smtClean="0">
                          <a:solidFill>
                            <a:schemeClr val="tx1"/>
                          </a:solidFill>
                          <a:latin typeface="+mn-lt"/>
                          <a:ea typeface="+mn-ea"/>
                          <a:cs typeface="+mn-cs"/>
                        </a:rPr>
                        <a:t>Чэнчжи</a:t>
                      </a:r>
                      <a:r>
                        <a:rPr lang="ru-RU" sz="600" dirty="0" smtClean="0">
                          <a:solidFill>
                            <a:schemeClr val="tx1"/>
                          </a:solidFill>
                          <a:latin typeface="+mn-lt"/>
                          <a:ea typeface="+mn-ea"/>
                          <a:cs typeface="+mn-cs"/>
                        </a:rPr>
                        <a:t> MTO Проект химической очистки завода по производству бутадиена мощностью 100 000 тонн в год перед запуском</a:t>
                      </a:r>
                    </a:p>
                    <a:p>
                      <a:r>
                        <a:rPr lang="ru-RU" sz="600" dirty="0" smtClean="0">
                          <a:solidFill>
                            <a:schemeClr val="tx1"/>
                          </a:solidFill>
                          <a:latin typeface="+mn-lt"/>
                          <a:ea typeface="+mn-ea"/>
                          <a:cs typeface="+mn-cs"/>
                        </a:rPr>
                        <a:t>• В 2018 г. компания </a:t>
                      </a:r>
                      <a:r>
                        <a:rPr lang="ru-RU" sz="600" dirty="0" err="1" smtClean="0">
                          <a:solidFill>
                            <a:schemeClr val="tx1"/>
                          </a:solidFill>
                          <a:latin typeface="+mn-lt"/>
                          <a:ea typeface="+mn-ea"/>
                          <a:cs typeface="+mn-cs"/>
                        </a:rPr>
                        <a:t>PetroChina</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Sichuan</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Co</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Ltd</a:t>
                      </a:r>
                      <a:r>
                        <a:rPr lang="ru-RU" sz="600" dirty="0" smtClean="0">
                          <a:solidFill>
                            <a:schemeClr val="tx1"/>
                          </a:solidFill>
                          <a:latin typeface="+mn-lt"/>
                          <a:ea typeface="+mn-ea"/>
                          <a:cs typeface="+mn-cs"/>
                        </a:rPr>
                        <a:t>. провела капитальный ремонт завода по производству бутадиена мощностью 150 000 тонн в год по проекту химической очистки.</a:t>
                      </a:r>
                    </a:p>
                    <a:p>
                      <a:r>
                        <a:rPr lang="ru-RU" sz="600" dirty="0" smtClean="0">
                          <a:solidFill>
                            <a:schemeClr val="tx1"/>
                          </a:solidFill>
                          <a:latin typeface="+mn-lt"/>
                          <a:ea typeface="+mn-ea"/>
                          <a:cs typeface="+mn-cs"/>
                        </a:rPr>
                        <a:t>• В 2018 году </a:t>
                      </a:r>
                      <a:r>
                        <a:rPr lang="ru-RU" sz="600" dirty="0" err="1" smtClean="0">
                          <a:solidFill>
                            <a:schemeClr val="tx1"/>
                          </a:solidFill>
                          <a:latin typeface="+mn-lt"/>
                          <a:ea typeface="+mn-ea"/>
                          <a:cs typeface="+mn-cs"/>
                        </a:rPr>
                        <a:t>Sinopec</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China</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Korea</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Wuhan</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Co</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Ltd</a:t>
                      </a:r>
                      <a:r>
                        <a:rPr lang="ru-RU" sz="600" dirty="0" smtClean="0">
                          <a:solidFill>
                            <a:schemeClr val="tx1"/>
                          </a:solidFill>
                          <a:latin typeface="+mn-lt"/>
                          <a:ea typeface="+mn-ea"/>
                          <a:cs typeface="+mn-cs"/>
                        </a:rPr>
                        <a:t>. 130 000 тонн бутадиена в год для аварийного ремонта и химической очистки.</a:t>
                      </a:r>
                    </a:p>
                    <a:p>
                      <a:r>
                        <a:rPr lang="ru-RU" sz="600" dirty="0" smtClean="0">
                          <a:solidFill>
                            <a:schemeClr val="tx1"/>
                          </a:solidFill>
                          <a:latin typeface="+mn-lt"/>
                          <a:ea typeface="+mn-ea"/>
                          <a:cs typeface="+mn-cs"/>
                        </a:rPr>
                        <a:t>• 2017 </a:t>
                      </a:r>
                      <a:r>
                        <a:rPr lang="ru-RU" sz="600" dirty="0" err="1" smtClean="0">
                          <a:solidFill>
                            <a:schemeClr val="tx1"/>
                          </a:solidFill>
                          <a:latin typeface="+mn-lt"/>
                          <a:ea typeface="+mn-ea"/>
                          <a:cs typeface="+mn-cs"/>
                        </a:rPr>
                        <a:t>Sinopec</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Shanghai</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Secco</a:t>
                      </a:r>
                      <a:r>
                        <a:rPr lang="ru-RU" sz="600" dirty="0" smtClean="0">
                          <a:solidFill>
                            <a:schemeClr val="tx1"/>
                          </a:solidFill>
                          <a:latin typeface="+mn-lt"/>
                          <a:ea typeface="+mn-ea"/>
                          <a:cs typeface="+mn-cs"/>
                        </a:rPr>
                        <a:t> 2 # 90 000 тонн / год бутадиеновый завод капитальный ремонт проект механической очистки</a:t>
                      </a:r>
                    </a:p>
                    <a:p>
                      <a:r>
                        <a:rPr lang="en-US" sz="600" dirty="0" smtClean="0">
                          <a:solidFill>
                            <a:schemeClr val="tx1"/>
                          </a:solidFill>
                          <a:latin typeface="+mn-lt"/>
                          <a:ea typeface="+mn-ea"/>
                          <a:cs typeface="+mn-cs"/>
                        </a:rPr>
                        <a:t>• 2016 Jiangsu </a:t>
                      </a:r>
                      <a:r>
                        <a:rPr lang="en-US" sz="600" dirty="0" err="1" smtClean="0">
                          <a:solidFill>
                            <a:schemeClr val="tx1"/>
                          </a:solidFill>
                          <a:latin typeface="+mn-lt"/>
                          <a:ea typeface="+mn-ea"/>
                          <a:cs typeface="+mn-cs"/>
                        </a:rPr>
                        <a:t>Sailbon</a:t>
                      </a:r>
                      <a:r>
                        <a:rPr lang="en-US" sz="600" dirty="0" smtClean="0">
                          <a:solidFill>
                            <a:schemeClr val="tx1"/>
                          </a:solidFill>
                          <a:latin typeface="+mn-lt"/>
                          <a:ea typeface="+mn-ea"/>
                          <a:cs typeface="+mn-cs"/>
                        </a:rPr>
                        <a:t> Petrochemical Co., Ltd. </a:t>
                      </a:r>
                      <a:r>
                        <a:rPr lang="ru-RU" sz="600" dirty="0" smtClean="0">
                          <a:solidFill>
                            <a:schemeClr val="tx1"/>
                          </a:solidFill>
                          <a:latin typeface="+mn-lt"/>
                          <a:ea typeface="+mn-ea"/>
                          <a:cs typeface="+mn-cs"/>
                        </a:rPr>
                        <a:t>Проект химической очистки завода по производству бутадиена мощностью 100 000 тонн в год перед запуском</a:t>
                      </a:r>
                    </a:p>
                    <a:p>
                      <a:r>
                        <a:rPr lang="ru-RU" sz="600" dirty="0" smtClean="0">
                          <a:solidFill>
                            <a:schemeClr val="tx1"/>
                          </a:solidFill>
                          <a:latin typeface="+mn-lt"/>
                          <a:ea typeface="+mn-ea"/>
                          <a:cs typeface="+mn-cs"/>
                        </a:rPr>
                        <a:t>• 2016 </a:t>
                      </a:r>
                      <a:r>
                        <a:rPr lang="ru-RU" sz="600" dirty="0" err="1" smtClean="0">
                          <a:solidFill>
                            <a:schemeClr val="tx1"/>
                          </a:solidFill>
                          <a:latin typeface="+mn-lt"/>
                          <a:ea typeface="+mn-ea"/>
                          <a:cs typeface="+mn-cs"/>
                        </a:rPr>
                        <a:t>Sinopec</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China</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Korea</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Wuhan</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Co</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Ltd</a:t>
                      </a:r>
                      <a:r>
                        <a:rPr lang="ru-RU" sz="600" dirty="0" smtClean="0">
                          <a:solidFill>
                            <a:schemeClr val="tx1"/>
                          </a:solidFill>
                          <a:latin typeface="+mn-lt"/>
                          <a:ea typeface="+mn-ea"/>
                          <a:cs typeface="+mn-cs"/>
                        </a:rPr>
                        <a:t>. 130 000 тонн/год завода по производству бутадиена, запуск и остановка, проект химической очистки</a:t>
                      </a:r>
                    </a:p>
                    <a:p>
                      <a:r>
                        <a:rPr lang="en-US" sz="600" dirty="0" smtClean="0">
                          <a:solidFill>
                            <a:schemeClr val="tx1"/>
                          </a:solidFill>
                          <a:latin typeface="+mn-lt"/>
                          <a:ea typeface="+mn-ea"/>
                          <a:cs typeface="+mn-cs"/>
                        </a:rPr>
                        <a:t>• </a:t>
                      </a:r>
                      <a:r>
                        <a:rPr lang="ru-RU" sz="600" dirty="0" smtClean="0">
                          <a:solidFill>
                            <a:schemeClr val="tx1"/>
                          </a:solidFill>
                          <a:latin typeface="+mn-lt"/>
                          <a:ea typeface="+mn-ea"/>
                          <a:cs typeface="+mn-cs"/>
                        </a:rPr>
                        <a:t>В</a:t>
                      </a:r>
                      <a:r>
                        <a:rPr lang="en-US" sz="600" dirty="0" smtClean="0">
                          <a:solidFill>
                            <a:schemeClr val="tx1"/>
                          </a:solidFill>
                          <a:latin typeface="+mn-lt"/>
                          <a:ea typeface="+mn-ea"/>
                          <a:cs typeface="+mn-cs"/>
                        </a:rPr>
                        <a:t> 2013 </a:t>
                      </a:r>
                      <a:r>
                        <a:rPr lang="ru-RU" sz="600" dirty="0" smtClean="0">
                          <a:solidFill>
                            <a:schemeClr val="tx1"/>
                          </a:solidFill>
                          <a:latin typeface="+mn-lt"/>
                          <a:ea typeface="+mn-ea"/>
                          <a:cs typeface="+mn-cs"/>
                        </a:rPr>
                        <a:t>г</a:t>
                      </a:r>
                      <a:r>
                        <a:rPr lang="en-US" sz="600" dirty="0" smtClean="0">
                          <a:solidFill>
                            <a:schemeClr val="tx1"/>
                          </a:solidFill>
                          <a:latin typeface="+mn-lt"/>
                          <a:ea typeface="+mn-ea"/>
                          <a:cs typeface="+mn-cs"/>
                        </a:rPr>
                        <a:t>. </a:t>
                      </a:r>
                      <a:r>
                        <a:rPr lang="ru-RU" sz="600" dirty="0" smtClean="0">
                          <a:solidFill>
                            <a:schemeClr val="tx1"/>
                          </a:solidFill>
                          <a:latin typeface="+mn-lt"/>
                          <a:ea typeface="+mn-ea"/>
                          <a:cs typeface="+mn-cs"/>
                        </a:rPr>
                        <a:t>компания</a:t>
                      </a:r>
                      <a:r>
                        <a:rPr lang="en-US" sz="600" dirty="0" smtClean="0">
                          <a:solidFill>
                            <a:schemeClr val="tx1"/>
                          </a:solidFill>
                          <a:latin typeface="+mn-lt"/>
                          <a:ea typeface="+mn-ea"/>
                          <a:cs typeface="+mn-cs"/>
                        </a:rPr>
                        <a:t> </a:t>
                      </a:r>
                      <a:r>
                        <a:rPr lang="en-US" sz="600" dirty="0" err="1" smtClean="0">
                          <a:solidFill>
                            <a:schemeClr val="tx1"/>
                          </a:solidFill>
                          <a:latin typeface="+mn-lt"/>
                          <a:ea typeface="+mn-ea"/>
                          <a:cs typeface="+mn-cs"/>
                        </a:rPr>
                        <a:t>PetroChina</a:t>
                      </a:r>
                      <a:r>
                        <a:rPr lang="en-US" sz="600" dirty="0" smtClean="0">
                          <a:solidFill>
                            <a:schemeClr val="tx1"/>
                          </a:solidFill>
                          <a:latin typeface="+mn-lt"/>
                          <a:ea typeface="+mn-ea"/>
                          <a:cs typeface="+mn-cs"/>
                        </a:rPr>
                        <a:t> Sichuan Petrochemical </a:t>
                      </a:r>
                      <a:r>
                        <a:rPr lang="ru-RU" sz="600" dirty="0" smtClean="0">
                          <a:solidFill>
                            <a:schemeClr val="tx1"/>
                          </a:solidFill>
                          <a:latin typeface="+mn-lt"/>
                          <a:ea typeface="+mn-ea"/>
                          <a:cs typeface="+mn-cs"/>
                        </a:rPr>
                        <a:t>мощностью 150 000 тонн/год по экстракции бутадиена (метод ACN), проект химической очистки и пассивации перед запуском.</a:t>
                      </a:r>
                    </a:p>
                    <a:p>
                      <a:r>
                        <a:rPr lang="ru-RU" sz="600" dirty="0" smtClean="0">
                          <a:solidFill>
                            <a:schemeClr val="tx1"/>
                          </a:solidFill>
                          <a:latin typeface="+mn-lt"/>
                          <a:ea typeface="+mn-ea"/>
                          <a:cs typeface="+mn-cs"/>
                        </a:rPr>
                        <a:t>• В 2012 году </a:t>
                      </a:r>
                      <a:r>
                        <a:rPr lang="ru-RU" sz="600" dirty="0" err="1" smtClean="0">
                          <a:solidFill>
                            <a:schemeClr val="tx1"/>
                          </a:solidFill>
                          <a:latin typeface="+mn-lt"/>
                          <a:ea typeface="+mn-ea"/>
                          <a:cs typeface="+mn-cs"/>
                        </a:rPr>
                        <a:t>PetroChina</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Fushun</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160 000 тонн установки экстракции бутадиена (метод ACN) проект химической очистки и пассивации перед запуском.</a:t>
                      </a:r>
                    </a:p>
                    <a:p>
                      <a:r>
                        <a:rPr lang="en-US" sz="600" dirty="0" smtClean="0">
                          <a:solidFill>
                            <a:schemeClr val="tx1"/>
                          </a:solidFill>
                          <a:latin typeface="+mn-lt"/>
                          <a:ea typeface="+mn-ea"/>
                          <a:cs typeface="+mn-cs"/>
                        </a:rPr>
                        <a:t>• 2011 Xinjiang </a:t>
                      </a:r>
                      <a:r>
                        <a:rPr lang="en-US" sz="600" dirty="0" err="1" smtClean="0">
                          <a:solidFill>
                            <a:schemeClr val="tx1"/>
                          </a:solidFill>
                          <a:latin typeface="+mn-lt"/>
                          <a:ea typeface="+mn-ea"/>
                          <a:cs typeface="+mn-cs"/>
                        </a:rPr>
                        <a:t>Lande</a:t>
                      </a:r>
                      <a:r>
                        <a:rPr lang="en-US" sz="600" dirty="0" smtClean="0">
                          <a:solidFill>
                            <a:schemeClr val="tx1"/>
                          </a:solidFill>
                          <a:latin typeface="+mn-lt"/>
                          <a:ea typeface="+mn-ea"/>
                          <a:cs typeface="+mn-cs"/>
                        </a:rPr>
                        <a:t> Fine Petrochemical Co., Ltd. </a:t>
                      </a:r>
                      <a:r>
                        <a:rPr lang="ru-RU" sz="600" dirty="0" smtClean="0">
                          <a:solidFill>
                            <a:schemeClr val="tx1"/>
                          </a:solidFill>
                          <a:latin typeface="+mn-lt"/>
                          <a:ea typeface="+mn-ea"/>
                          <a:cs typeface="+mn-cs"/>
                        </a:rPr>
                        <a:t>Проект химической очистки завода по производству бутадиенового каучука мощностью 50 000 тонн в год перед запуском</a:t>
                      </a:r>
                    </a:p>
                    <a:p>
                      <a:r>
                        <a:rPr lang="ru-RU" sz="600" dirty="0" smtClean="0">
                          <a:solidFill>
                            <a:schemeClr val="tx1"/>
                          </a:solidFill>
                          <a:latin typeface="+mn-lt"/>
                          <a:ea typeface="+mn-ea"/>
                          <a:cs typeface="+mn-cs"/>
                        </a:rPr>
                        <a:t>• В 2009 г. </a:t>
                      </a:r>
                      <a:r>
                        <a:rPr lang="ru-RU" sz="600" dirty="0" err="1" smtClean="0">
                          <a:solidFill>
                            <a:schemeClr val="tx1"/>
                          </a:solidFill>
                          <a:latin typeface="+mn-lt"/>
                          <a:ea typeface="+mn-ea"/>
                          <a:cs typeface="+mn-cs"/>
                        </a:rPr>
                        <a:t>Sinopec</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Fujian</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United</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Co</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Ltd</a:t>
                      </a:r>
                      <a:r>
                        <a:rPr lang="ru-RU" sz="600" dirty="0" smtClean="0">
                          <a:solidFill>
                            <a:schemeClr val="tx1"/>
                          </a:solidFill>
                          <a:latin typeface="+mn-lt"/>
                          <a:ea typeface="+mn-ea"/>
                          <a:cs typeface="+mn-cs"/>
                        </a:rPr>
                        <a:t>. 120 000 тонн/год установки для экстракции бутадиена (метод ДМФА)</a:t>
                      </a:r>
                    </a:p>
                    <a:p>
                      <a:r>
                        <a:rPr lang="ru-RU" sz="600" dirty="0" smtClean="0">
                          <a:solidFill>
                            <a:schemeClr val="tx1"/>
                          </a:solidFill>
                          <a:latin typeface="+mn-lt"/>
                          <a:ea typeface="+mn-ea"/>
                          <a:cs typeface="+mn-cs"/>
                        </a:rPr>
                        <a:t>Проекты по очистке и пассивации</a:t>
                      </a:r>
                    </a:p>
                    <a:p>
                      <a:r>
                        <a:rPr lang="ru-RU" sz="600" dirty="0" smtClean="0">
                          <a:solidFill>
                            <a:schemeClr val="tx1"/>
                          </a:solidFill>
                          <a:latin typeface="+mn-lt"/>
                          <a:ea typeface="+mn-ea"/>
                          <a:cs typeface="+mn-cs"/>
                        </a:rPr>
                        <a:t>• В 2009 г. компания </a:t>
                      </a:r>
                      <a:r>
                        <a:rPr lang="ru-RU" sz="600" dirty="0" err="1" smtClean="0">
                          <a:solidFill>
                            <a:schemeClr val="tx1"/>
                          </a:solidFill>
                          <a:latin typeface="+mn-lt"/>
                          <a:ea typeface="+mn-ea"/>
                          <a:cs typeface="+mn-cs"/>
                        </a:rPr>
                        <a:t>PetroChina</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Dushanzi</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мощностью 170 000 тонн/год установки экстракции бутадиена (метод NMP), проект химической очистки и пассивации перед запуском.</a:t>
                      </a:r>
                    </a:p>
                    <a:p>
                      <a:r>
                        <a:rPr lang="ru-RU" sz="600" dirty="0" smtClean="0">
                          <a:solidFill>
                            <a:schemeClr val="tx1"/>
                          </a:solidFill>
                          <a:latin typeface="+mn-lt"/>
                          <a:ea typeface="+mn-ea"/>
                          <a:cs typeface="+mn-cs"/>
                        </a:rPr>
                        <a:t>• 2006 г. </a:t>
                      </a:r>
                      <a:r>
                        <a:rPr lang="ru-RU" sz="600" dirty="0" err="1" smtClean="0">
                          <a:solidFill>
                            <a:schemeClr val="tx1"/>
                          </a:solidFill>
                          <a:latin typeface="+mn-lt"/>
                          <a:ea typeface="+mn-ea"/>
                          <a:cs typeface="+mn-cs"/>
                        </a:rPr>
                        <a:t>Bluestar</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Tianjin</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30 000 тонн/год установки экстракции бутадиена (метод NMP), проект очистки и пассивации перед запуском</a:t>
                      </a:r>
                    </a:p>
                    <a:p>
                      <a:r>
                        <a:rPr lang="ru-RU" sz="600" dirty="0" smtClean="0">
                          <a:solidFill>
                            <a:schemeClr val="tx1"/>
                          </a:solidFill>
                          <a:latin typeface="+mn-lt"/>
                          <a:ea typeface="+mn-ea"/>
                          <a:cs typeface="+mn-cs"/>
                        </a:rPr>
                        <a:t>• В 2005 году 130 000-тонный завод по производству бутадиена (метод ACN) компании </a:t>
                      </a:r>
                      <a:r>
                        <a:rPr lang="ru-RU" sz="600" dirty="0" err="1" smtClean="0">
                          <a:solidFill>
                            <a:schemeClr val="tx1"/>
                          </a:solidFill>
                          <a:latin typeface="+mn-lt"/>
                          <a:ea typeface="+mn-ea"/>
                          <a:cs typeface="+mn-cs"/>
                        </a:rPr>
                        <a:t>Huizhou</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Zhonghai</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Shell</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Co</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Ltd</a:t>
                      </a:r>
                      <a:r>
                        <a:rPr lang="ru-RU" sz="600" dirty="0" smtClean="0">
                          <a:solidFill>
                            <a:schemeClr val="tx1"/>
                          </a:solidFill>
                          <a:latin typeface="+mn-lt"/>
                          <a:ea typeface="+mn-ea"/>
                          <a:cs typeface="+mn-cs"/>
                        </a:rPr>
                        <a:t>. был очищен и </a:t>
                      </a:r>
                      <a:r>
                        <a:rPr lang="ru-RU" sz="600" dirty="0" err="1" smtClean="0">
                          <a:solidFill>
                            <a:schemeClr val="tx1"/>
                          </a:solidFill>
                          <a:latin typeface="+mn-lt"/>
                          <a:ea typeface="+mn-ea"/>
                          <a:cs typeface="+mn-cs"/>
                        </a:rPr>
                        <a:t>пассивирован</a:t>
                      </a:r>
                      <a:r>
                        <a:rPr lang="ru-RU" sz="600" dirty="0" smtClean="0">
                          <a:solidFill>
                            <a:schemeClr val="tx1"/>
                          </a:solidFill>
                          <a:latin typeface="+mn-lt"/>
                          <a:ea typeface="+mn-ea"/>
                          <a:cs typeface="+mn-cs"/>
                        </a:rPr>
                        <a:t> перед запуском.</a:t>
                      </a:r>
                    </a:p>
                    <a:p>
                      <a:r>
                        <a:rPr lang="ru-RU" sz="600" dirty="0" smtClean="0">
                          <a:solidFill>
                            <a:schemeClr val="tx1"/>
                          </a:solidFill>
                          <a:latin typeface="+mn-lt"/>
                          <a:ea typeface="+mn-ea"/>
                          <a:cs typeface="+mn-cs"/>
                        </a:rPr>
                        <a:t>• В 2004 г. перед запуском была очищена установка экстракции бутадиена производительностью 90 000 тонн/год (метод NMP) компании </a:t>
                      </a:r>
                      <a:r>
                        <a:rPr lang="ru-RU" sz="600" dirty="0" err="1" smtClean="0">
                          <a:solidFill>
                            <a:schemeClr val="tx1"/>
                          </a:solidFill>
                          <a:latin typeface="+mn-lt"/>
                          <a:ea typeface="+mn-ea"/>
                          <a:cs typeface="+mn-cs"/>
                        </a:rPr>
                        <a:t>Sinopec</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Shanghai</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Secco</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Petrochemical</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Co</a:t>
                      </a:r>
                      <a:r>
                        <a:rPr lang="ru-RU" sz="600" dirty="0" smtClean="0">
                          <a:solidFill>
                            <a:schemeClr val="tx1"/>
                          </a:solidFill>
                          <a:latin typeface="+mn-lt"/>
                          <a:ea typeface="+mn-ea"/>
                          <a:cs typeface="+mn-cs"/>
                        </a:rPr>
                        <a:t>., </a:t>
                      </a:r>
                      <a:r>
                        <a:rPr lang="ru-RU" sz="600" dirty="0" err="1" smtClean="0">
                          <a:solidFill>
                            <a:schemeClr val="tx1"/>
                          </a:solidFill>
                          <a:latin typeface="+mn-lt"/>
                          <a:ea typeface="+mn-ea"/>
                          <a:cs typeface="+mn-cs"/>
                        </a:rPr>
                        <a:t>Ltd</a:t>
                      </a:r>
                      <a:r>
                        <a:rPr lang="ru-RU" sz="600" dirty="0" smtClean="0">
                          <a:solidFill>
                            <a:schemeClr val="tx1"/>
                          </a:solidFill>
                          <a:latin typeface="+mn-lt"/>
                          <a:ea typeface="+mn-ea"/>
                          <a:cs typeface="+mn-cs"/>
                        </a:rPr>
                        <a:t>.</a:t>
                      </a:r>
                    </a:p>
                    <a:p>
                      <a:r>
                        <a:rPr lang="ru-RU" sz="600" dirty="0" smtClean="0">
                          <a:solidFill>
                            <a:schemeClr val="tx1"/>
                          </a:solidFill>
                          <a:latin typeface="+mn-lt"/>
                          <a:ea typeface="+mn-ea"/>
                          <a:cs typeface="+mn-cs"/>
                        </a:rPr>
                        <a:t>Проект промывки и пассивации</a:t>
                      </a:r>
                    </a:p>
                    <a:p>
                      <a:pPr marL="73025">
                        <a:lnSpc>
                          <a:spcPct val="100000"/>
                        </a:lnSpc>
                        <a:spcBef>
                          <a:spcPts val="565"/>
                        </a:spcBef>
                      </a:pPr>
                      <a:endParaRPr sz="700">
                        <a:latin typeface="SimSun"/>
                        <a:cs typeface="SimSun"/>
                      </a:endParaRPr>
                    </a:p>
                  </a:txBody>
                  <a:tcPr marL="0" marR="0" marT="71755"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lnB w="12700">
                      <a:solidFill>
                        <a:srgbClr val="1284C7"/>
                      </a:solidFill>
                      <a:prstDash val="solid"/>
                    </a:lnB>
                  </a:tcPr>
                </a:tc>
              </a:tr>
              <a:tr h="2084398">
                <a:tc>
                  <a:txBody>
                    <a:bodyPr/>
                    <a:lstStyle/>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marL="0" marR="207010" indent="0" algn="just">
                        <a:lnSpc>
                          <a:spcPct val="100000"/>
                        </a:lnSpc>
                        <a:spcBef>
                          <a:spcPts val="0"/>
                        </a:spcBef>
                      </a:pPr>
                      <a:r>
                        <a:rPr sz="600" smtClean="0">
                          <a:solidFill>
                            <a:srgbClr val="231F20"/>
                          </a:solidFill>
                          <a:latin typeface="+mn-lt"/>
                          <a:cs typeface="SimSun"/>
                        </a:rPr>
                        <a:t>·</a:t>
                      </a:r>
                      <a:r>
                        <a:rPr lang="ru-RU" sz="600" dirty="0" smtClean="0">
                          <a:solidFill>
                            <a:srgbClr val="231F20"/>
                          </a:solidFill>
                          <a:latin typeface="+mn-lt"/>
                          <a:cs typeface="SimSun"/>
                        </a:rPr>
                        <a:t>Полиэтилен</a:t>
                      </a:r>
                    </a:p>
                    <a:p>
                      <a:pPr marL="0" marR="207010" indent="0" algn="just">
                        <a:lnSpc>
                          <a:spcPct val="100000"/>
                        </a:lnSpc>
                        <a:spcBef>
                          <a:spcPts val="0"/>
                        </a:spcBef>
                      </a:pPr>
                      <a:r>
                        <a:rPr lang="ru-RU" sz="600" dirty="0" smtClean="0">
                          <a:solidFill>
                            <a:srgbClr val="231F20"/>
                          </a:solidFill>
                          <a:latin typeface="+mn-lt"/>
                          <a:cs typeface="SimSun"/>
                        </a:rPr>
                        <a:t>/полипропилен</a:t>
                      </a:r>
                      <a:endParaRPr sz="600">
                        <a:latin typeface="+mn-lt"/>
                        <a:cs typeface="SimSu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156845" marR="47625" indent="-63500">
                        <a:lnSpc>
                          <a:spcPct val="100000"/>
                        </a:lnSpc>
                        <a:spcBef>
                          <a:spcPts val="0"/>
                        </a:spcBef>
                      </a:pPr>
                      <a:r>
                        <a:rPr sz="600" spc="-15" smtClean="0">
                          <a:solidFill>
                            <a:srgbClr val="231F20"/>
                          </a:solidFill>
                          <a:latin typeface="+mn-lt"/>
                          <a:cs typeface="SimSun"/>
                        </a:rPr>
                        <a:t>·</a:t>
                      </a:r>
                      <a:r>
                        <a:rPr lang="ru-RU" sz="600" dirty="0" smtClean="0">
                          <a:solidFill>
                            <a:srgbClr val="231F20"/>
                          </a:solidFill>
                          <a:latin typeface="+mn-lt"/>
                          <a:cs typeface="SimSun"/>
                        </a:rPr>
                        <a:t>Полиэтилен: система очистки </a:t>
                      </a:r>
                      <a:r>
                        <a:rPr lang="ru-RU" sz="600" dirty="0" err="1" smtClean="0">
                          <a:solidFill>
                            <a:srgbClr val="231F20"/>
                          </a:solidFill>
                          <a:latin typeface="+mn-lt"/>
                          <a:cs typeface="SimSun"/>
                        </a:rPr>
                        <a:t>изобутанаи</a:t>
                      </a:r>
                      <a:r>
                        <a:rPr lang="ru-RU" sz="600" dirty="0" smtClean="0">
                          <a:solidFill>
                            <a:srgbClr val="231F20"/>
                          </a:solidFill>
                          <a:latin typeface="+mn-lt"/>
                          <a:cs typeface="SimSun"/>
                        </a:rPr>
                        <a:t> очистка бутена, очистка гексена-1, очистка этилена, очистка водорода, транспортировка катализатора, система подачи Т2; закачка этилена , закачка мономера </a:t>
                      </a:r>
                      <a:r>
                        <a:rPr lang="ru-RU" sz="600" dirty="0" err="1" smtClean="0">
                          <a:solidFill>
                            <a:srgbClr val="231F20"/>
                          </a:solidFill>
                          <a:latin typeface="+mn-lt"/>
                          <a:cs typeface="SimSun"/>
                        </a:rPr>
                        <a:t>сополимеризации</a:t>
                      </a:r>
                      <a:r>
                        <a:rPr lang="ru-RU" sz="600" dirty="0" smtClean="0">
                          <a:solidFill>
                            <a:srgbClr val="231F20"/>
                          </a:solidFill>
                          <a:latin typeface="+mn-lt"/>
                          <a:cs typeface="SimSun"/>
                        </a:rPr>
                        <a:t> , закачка водорода , закачка </a:t>
                      </a:r>
                      <a:r>
                        <a:rPr lang="ru-RU" sz="600" dirty="0" err="1" smtClean="0">
                          <a:solidFill>
                            <a:srgbClr val="231F20"/>
                          </a:solidFill>
                          <a:latin typeface="+mn-lt"/>
                          <a:cs typeface="SimSun"/>
                        </a:rPr>
                        <a:t>изоамилалкокси</a:t>
                      </a:r>
                      <a:r>
                        <a:rPr lang="ru-RU" sz="600" dirty="0" smtClean="0">
                          <a:solidFill>
                            <a:srgbClr val="231F20"/>
                          </a:solidFill>
                          <a:latin typeface="+mn-lt"/>
                          <a:cs typeface="SimSun"/>
                        </a:rPr>
                        <a:t> , очищенный азот , трубопровод восстановления давления конденсата·Полипропилен - реакция, рекуперация воздуха </a:t>
                      </a:r>
                      <a:r>
                        <a:rPr lang="ru-RU" sz="600" dirty="0" err="1" smtClean="0">
                          <a:solidFill>
                            <a:srgbClr val="231F20"/>
                          </a:solidFill>
                          <a:latin typeface="+mn-lt"/>
                          <a:cs typeface="SimSun"/>
                        </a:rPr>
                        <a:t>идегазация</a:t>
                      </a:r>
                      <a:r>
                        <a:rPr lang="ru-RU" sz="600" dirty="0" smtClean="0">
                          <a:solidFill>
                            <a:srgbClr val="231F20"/>
                          </a:solidFill>
                          <a:latin typeface="+mn-lt"/>
                          <a:cs typeface="SimSun"/>
                        </a:rPr>
                        <a:t> смолы, система очистки сырья, система </a:t>
                      </a:r>
                      <a:r>
                        <a:rPr lang="ru-RU" sz="600" dirty="0" err="1" smtClean="0">
                          <a:solidFill>
                            <a:srgbClr val="231F20"/>
                          </a:solidFill>
                          <a:latin typeface="+mn-lt"/>
                          <a:cs typeface="SimSun"/>
                        </a:rPr>
                        <a:t>триэтилалюминия</a:t>
                      </a:r>
                      <a:r>
                        <a:rPr lang="ru-RU" sz="600" dirty="0" smtClean="0">
                          <a:solidFill>
                            <a:srgbClr val="231F20"/>
                          </a:solidFill>
                          <a:latin typeface="+mn-lt"/>
                          <a:cs typeface="SimSun"/>
                        </a:rPr>
                        <a:t>, компоненты системы анализа, пневматическое оборудование</a:t>
                      </a:r>
                      <a:r>
                        <a:rPr sz="600" smtClean="0">
                          <a:solidFill>
                            <a:srgbClr val="231F20"/>
                          </a:solidFill>
                          <a:latin typeface="+mn-lt"/>
                          <a:cs typeface="SimSun"/>
                        </a:rPr>
                        <a:t>.</a:t>
                      </a:r>
                      <a:endParaRPr sz="600">
                        <a:latin typeface="+mn-lt"/>
                        <a:cs typeface="SimSun"/>
                      </a:endParaRPr>
                    </a:p>
                  </a:txBody>
                  <a:tcPr marL="0" marR="0" marT="7683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149225" marR="71755" indent="-63500">
                        <a:lnSpc>
                          <a:spcPct val="130900"/>
                        </a:lnSpc>
                        <a:spcBef>
                          <a:spcPts val="720"/>
                        </a:spcBef>
                      </a:pPr>
                      <a:r>
                        <a:rPr sz="700" smtClean="0">
                          <a:solidFill>
                            <a:srgbClr val="231F20"/>
                          </a:solidFill>
                          <a:latin typeface="SimSun"/>
                          <a:cs typeface="SimSun"/>
                        </a:rPr>
                        <a:t>·</a:t>
                      </a:r>
                      <a:r>
                        <a:rPr lang="ru-RU" sz="600" dirty="0" smtClean="0">
                          <a:solidFill>
                            <a:srgbClr val="231F20"/>
                          </a:solidFill>
                          <a:latin typeface="+mn-lt"/>
                          <a:cs typeface="SimSun"/>
                        </a:rPr>
                        <a:t>2021 </a:t>
                      </a:r>
                      <a:r>
                        <a:rPr lang="ru-RU" sz="600" dirty="0" err="1" smtClean="0">
                          <a:solidFill>
                            <a:srgbClr val="231F20"/>
                          </a:solidFill>
                          <a:latin typeface="+mn-lt"/>
                          <a:cs typeface="SimSun"/>
                        </a:rPr>
                        <a:t>Zhejiang</a:t>
                      </a:r>
                      <a:r>
                        <a:rPr lang="ru-RU" sz="600" dirty="0" smtClean="0">
                          <a:solidFill>
                            <a:srgbClr val="231F20"/>
                          </a:solidFill>
                          <a:latin typeface="+mn-lt"/>
                          <a:cs typeface="SimSun"/>
                        </a:rPr>
                        <a:t> </a:t>
                      </a:r>
                      <a:r>
                        <a:rPr lang="ru-RU" sz="600" dirty="0" err="1" smtClean="0">
                          <a:solidFill>
                            <a:srgbClr val="231F20"/>
                          </a:solidFill>
                          <a:latin typeface="+mn-lt"/>
                          <a:cs typeface="SimSun"/>
                        </a:rPr>
                        <a:t>Petrochemical</a:t>
                      </a:r>
                      <a:r>
                        <a:rPr lang="ru-RU" sz="600" dirty="0" smtClean="0">
                          <a:solidFill>
                            <a:srgbClr val="231F20"/>
                          </a:solidFill>
                          <a:latin typeface="+mn-lt"/>
                          <a:cs typeface="SimSun"/>
                        </a:rPr>
                        <a:t> </a:t>
                      </a:r>
                      <a:r>
                        <a:rPr lang="ru-RU" sz="600" dirty="0" err="1" smtClean="0">
                          <a:solidFill>
                            <a:srgbClr val="231F20"/>
                          </a:solidFill>
                          <a:latin typeface="+mn-lt"/>
                          <a:cs typeface="SimSun"/>
                        </a:rPr>
                        <a:t>Phase</a:t>
                      </a:r>
                      <a:r>
                        <a:rPr lang="ru-RU" sz="600" dirty="0" smtClean="0">
                          <a:solidFill>
                            <a:srgbClr val="231F20"/>
                          </a:solidFill>
                          <a:latin typeface="+mn-lt"/>
                          <a:cs typeface="SimSun"/>
                        </a:rPr>
                        <a:t> II 2×450 000 тонн/год полипропилена, 450 000 тонн/год полиэтилена полной плотности, 300 000 тонн/год проекта очистки полиэтилена высокой плотности перед запуском• 2020 </a:t>
                      </a:r>
                      <a:r>
                        <a:rPr lang="ru-RU" sz="600" dirty="0" err="1" smtClean="0">
                          <a:solidFill>
                            <a:srgbClr val="231F20"/>
                          </a:solidFill>
                          <a:latin typeface="+mn-lt"/>
                          <a:cs typeface="SimSun"/>
                        </a:rPr>
                        <a:t>Heilongjiang</a:t>
                      </a:r>
                      <a:r>
                        <a:rPr lang="ru-RU" sz="600" dirty="0" smtClean="0">
                          <a:solidFill>
                            <a:srgbClr val="231F20"/>
                          </a:solidFill>
                          <a:latin typeface="+mn-lt"/>
                          <a:cs typeface="SimSun"/>
                        </a:rPr>
                        <a:t> </a:t>
                      </a:r>
                      <a:r>
                        <a:rPr lang="ru-RU" sz="600" dirty="0" err="1" smtClean="0">
                          <a:solidFill>
                            <a:srgbClr val="231F20"/>
                          </a:solidFill>
                          <a:latin typeface="+mn-lt"/>
                          <a:cs typeface="SimSun"/>
                        </a:rPr>
                        <a:t>Longyou</a:t>
                      </a:r>
                      <a:r>
                        <a:rPr lang="ru-RU" sz="600" dirty="0" smtClean="0">
                          <a:solidFill>
                            <a:srgbClr val="231F20"/>
                          </a:solidFill>
                          <a:latin typeface="+mn-lt"/>
                          <a:cs typeface="SimSun"/>
                        </a:rPr>
                        <a:t> </a:t>
                      </a:r>
                      <a:r>
                        <a:rPr lang="ru-RU" sz="600" dirty="0" err="1" smtClean="0">
                          <a:solidFill>
                            <a:srgbClr val="231F20"/>
                          </a:solidFill>
                          <a:latin typeface="+mn-lt"/>
                          <a:cs typeface="SimSun"/>
                        </a:rPr>
                        <a:t>Petrochemical</a:t>
                      </a:r>
                      <a:r>
                        <a:rPr lang="ru-RU" sz="600" dirty="0" smtClean="0">
                          <a:solidFill>
                            <a:srgbClr val="231F20"/>
                          </a:solidFill>
                          <a:latin typeface="+mn-lt"/>
                          <a:cs typeface="SimSun"/>
                        </a:rPr>
                        <a:t> </a:t>
                      </a:r>
                      <a:r>
                        <a:rPr lang="ru-RU" sz="600" dirty="0" err="1" smtClean="0">
                          <a:solidFill>
                            <a:srgbClr val="231F20"/>
                          </a:solidFill>
                          <a:latin typeface="+mn-lt"/>
                          <a:cs typeface="SimSun"/>
                        </a:rPr>
                        <a:t>Co</a:t>
                      </a:r>
                      <a:r>
                        <a:rPr lang="ru-RU" sz="600" dirty="0" smtClean="0">
                          <a:solidFill>
                            <a:srgbClr val="231F20"/>
                          </a:solidFill>
                          <a:latin typeface="+mn-lt"/>
                          <a:cs typeface="SimSun"/>
                        </a:rPr>
                        <a:t>., </a:t>
                      </a:r>
                      <a:r>
                        <a:rPr lang="ru-RU" sz="600" dirty="0" err="1" smtClean="0">
                          <a:solidFill>
                            <a:srgbClr val="231F20"/>
                          </a:solidFill>
                          <a:latin typeface="+mn-lt"/>
                          <a:cs typeface="SimSun"/>
                        </a:rPr>
                        <a:t>Ltd</a:t>
                      </a:r>
                      <a:r>
                        <a:rPr lang="ru-RU" sz="600" dirty="0" smtClean="0">
                          <a:solidFill>
                            <a:srgbClr val="231F20"/>
                          </a:solidFill>
                          <a:latin typeface="+mn-lt"/>
                          <a:cs typeface="SimSun"/>
                        </a:rPr>
                        <a:t>. Проект очистки полиолефинов мощностью 950 000 тонн в год перед запуском• В 2019 году </a:t>
                      </a:r>
                      <a:r>
                        <a:rPr lang="ru-RU" sz="600" dirty="0" err="1" smtClean="0">
                          <a:solidFill>
                            <a:srgbClr val="231F20"/>
                          </a:solidFill>
                          <a:latin typeface="+mn-lt"/>
                          <a:cs typeface="SimSun"/>
                        </a:rPr>
                        <a:t>Zhejiang</a:t>
                      </a:r>
                      <a:r>
                        <a:rPr lang="ru-RU" sz="600" dirty="0" smtClean="0">
                          <a:solidFill>
                            <a:srgbClr val="231F20"/>
                          </a:solidFill>
                          <a:latin typeface="+mn-lt"/>
                          <a:cs typeface="SimSun"/>
                        </a:rPr>
                        <a:t> </a:t>
                      </a:r>
                      <a:r>
                        <a:rPr lang="ru-RU" sz="600" dirty="0" err="1" smtClean="0">
                          <a:solidFill>
                            <a:srgbClr val="231F20"/>
                          </a:solidFill>
                          <a:latin typeface="+mn-lt"/>
                          <a:cs typeface="SimSun"/>
                        </a:rPr>
                        <a:t>Petrochemical</a:t>
                      </a:r>
                      <a:r>
                        <a:rPr lang="ru-RU" sz="600" dirty="0" smtClean="0">
                          <a:solidFill>
                            <a:srgbClr val="231F20"/>
                          </a:solidFill>
                          <a:latin typeface="+mn-lt"/>
                          <a:cs typeface="SimSun"/>
                        </a:rPr>
                        <a:t> </a:t>
                      </a:r>
                      <a:r>
                        <a:rPr lang="ru-RU" sz="600" dirty="0" err="1" smtClean="0">
                          <a:solidFill>
                            <a:srgbClr val="231F20"/>
                          </a:solidFill>
                          <a:latin typeface="+mn-lt"/>
                          <a:cs typeface="SimSun"/>
                        </a:rPr>
                        <a:t>Phase</a:t>
                      </a:r>
                      <a:r>
                        <a:rPr lang="ru-RU" sz="600" dirty="0" smtClean="0">
                          <a:solidFill>
                            <a:srgbClr val="231F20"/>
                          </a:solidFill>
                          <a:latin typeface="+mn-lt"/>
                          <a:cs typeface="SimSun"/>
                        </a:rPr>
                        <a:t> I 2 × 450 000 тонн в год полипропилена, 450 000 тонн в год полиэтилена полной плотности, 300 000 тонн в год высокой </a:t>
                      </a:r>
                      <a:r>
                        <a:rPr lang="ru-RU" sz="600" dirty="0" err="1" smtClean="0">
                          <a:solidFill>
                            <a:srgbClr val="231F20"/>
                          </a:solidFill>
                          <a:latin typeface="+mn-lt"/>
                          <a:cs typeface="SimSun"/>
                        </a:rPr>
                        <a:t>плотностиПроект</a:t>
                      </a:r>
                      <a:r>
                        <a:rPr lang="ru-RU" sz="600" dirty="0" smtClean="0">
                          <a:solidFill>
                            <a:srgbClr val="231F20"/>
                          </a:solidFill>
                          <a:latin typeface="+mn-lt"/>
                          <a:cs typeface="SimSun"/>
                        </a:rPr>
                        <a:t> очистки полиэтилена перед поездкой• 2019 </a:t>
                      </a:r>
                      <a:r>
                        <a:rPr lang="ru-RU" sz="600" dirty="0" err="1" smtClean="0">
                          <a:solidFill>
                            <a:srgbClr val="231F20"/>
                          </a:solidFill>
                          <a:latin typeface="+mn-lt"/>
                          <a:cs typeface="SimSun"/>
                        </a:rPr>
                        <a:t>Sinochem</a:t>
                      </a:r>
                      <a:r>
                        <a:rPr lang="ru-RU" sz="600" dirty="0" smtClean="0">
                          <a:solidFill>
                            <a:srgbClr val="231F20"/>
                          </a:solidFill>
                          <a:latin typeface="+mn-lt"/>
                          <a:cs typeface="SimSun"/>
                        </a:rPr>
                        <a:t> </a:t>
                      </a:r>
                      <a:r>
                        <a:rPr lang="ru-RU" sz="600" dirty="0" err="1" smtClean="0">
                          <a:solidFill>
                            <a:srgbClr val="231F20"/>
                          </a:solidFill>
                          <a:latin typeface="+mn-lt"/>
                          <a:cs typeface="SimSun"/>
                        </a:rPr>
                        <a:t>Quanzhou</a:t>
                      </a:r>
                      <a:r>
                        <a:rPr lang="ru-RU" sz="600" dirty="0" smtClean="0">
                          <a:solidFill>
                            <a:srgbClr val="231F20"/>
                          </a:solidFill>
                          <a:latin typeface="+mn-lt"/>
                          <a:cs typeface="SimSun"/>
                        </a:rPr>
                        <a:t> Проект по очистке завода по производству полиэтилена мощностью 400 000 тонн в год и полипропилена мощностью 350 000 тонн в год перед запуском• 2017 CNOOC </a:t>
                      </a:r>
                      <a:r>
                        <a:rPr lang="ru-RU" sz="600" dirty="0" err="1" smtClean="0">
                          <a:solidFill>
                            <a:srgbClr val="231F20"/>
                          </a:solidFill>
                          <a:latin typeface="+mn-lt"/>
                          <a:cs typeface="SimSun"/>
                        </a:rPr>
                        <a:t>Hui</a:t>
                      </a:r>
                      <a:r>
                        <a:rPr lang="ru-RU" sz="600" dirty="0" smtClean="0">
                          <a:solidFill>
                            <a:srgbClr val="231F20"/>
                          </a:solidFill>
                          <a:latin typeface="+mn-lt"/>
                          <a:cs typeface="SimSun"/>
                        </a:rPr>
                        <a:t> </a:t>
                      </a:r>
                      <a:r>
                        <a:rPr lang="ru-RU" sz="600" dirty="0" err="1" smtClean="0">
                          <a:solidFill>
                            <a:srgbClr val="231F20"/>
                          </a:solidFill>
                          <a:latin typeface="+mn-lt"/>
                          <a:cs typeface="SimSun"/>
                        </a:rPr>
                        <a:t>Refining</a:t>
                      </a:r>
                      <a:r>
                        <a:rPr lang="ru-RU" sz="600" dirty="0" smtClean="0">
                          <a:solidFill>
                            <a:srgbClr val="231F20"/>
                          </a:solidFill>
                          <a:latin typeface="+mn-lt"/>
                          <a:cs typeface="SimSun"/>
                        </a:rPr>
                        <a:t> </a:t>
                      </a:r>
                      <a:r>
                        <a:rPr lang="ru-RU" sz="600" dirty="0" err="1" smtClean="0">
                          <a:solidFill>
                            <a:srgbClr val="231F20"/>
                          </a:solidFill>
                          <a:latin typeface="+mn-lt"/>
                          <a:cs typeface="SimSun"/>
                        </a:rPr>
                        <a:t>Phase</a:t>
                      </a:r>
                      <a:r>
                        <a:rPr lang="ru-RU" sz="600" dirty="0" smtClean="0">
                          <a:solidFill>
                            <a:srgbClr val="231F20"/>
                          </a:solidFill>
                          <a:latin typeface="+mn-lt"/>
                          <a:cs typeface="SimSun"/>
                        </a:rPr>
                        <a:t> II Проект очистки 400 000 тонн HDPE, 350 000 тонн LLDPE перед запуском в год• 2009 </a:t>
                      </a:r>
                      <a:r>
                        <a:rPr lang="ru-RU" sz="600" dirty="0" err="1" smtClean="0">
                          <a:solidFill>
                            <a:srgbClr val="231F20"/>
                          </a:solidFill>
                          <a:latin typeface="+mn-lt"/>
                          <a:cs typeface="SimSun"/>
                        </a:rPr>
                        <a:t>Sinopec</a:t>
                      </a:r>
                      <a:r>
                        <a:rPr lang="ru-RU" sz="600" dirty="0" smtClean="0">
                          <a:solidFill>
                            <a:srgbClr val="231F20"/>
                          </a:solidFill>
                          <a:latin typeface="+mn-lt"/>
                          <a:cs typeface="SimSun"/>
                        </a:rPr>
                        <a:t> </a:t>
                      </a:r>
                      <a:r>
                        <a:rPr lang="ru-RU" sz="600" dirty="0" err="1" smtClean="0">
                          <a:solidFill>
                            <a:srgbClr val="231F20"/>
                          </a:solidFill>
                          <a:latin typeface="+mn-lt"/>
                          <a:cs typeface="SimSun"/>
                        </a:rPr>
                        <a:t>Tianjin</a:t>
                      </a:r>
                      <a:r>
                        <a:rPr lang="ru-RU" sz="600" dirty="0" smtClean="0">
                          <a:solidFill>
                            <a:srgbClr val="231F20"/>
                          </a:solidFill>
                          <a:latin typeface="+mn-lt"/>
                          <a:cs typeface="SimSun"/>
                        </a:rPr>
                        <a:t> </a:t>
                      </a:r>
                      <a:r>
                        <a:rPr lang="ru-RU" sz="600" dirty="0" err="1" smtClean="0">
                          <a:solidFill>
                            <a:srgbClr val="231F20"/>
                          </a:solidFill>
                          <a:latin typeface="+mn-lt"/>
                          <a:cs typeface="SimSun"/>
                        </a:rPr>
                        <a:t>Petrochemical</a:t>
                      </a:r>
                      <a:r>
                        <a:rPr lang="ru-RU" sz="600" dirty="0" smtClean="0">
                          <a:solidFill>
                            <a:srgbClr val="231F20"/>
                          </a:solidFill>
                          <a:latin typeface="+mn-lt"/>
                          <a:cs typeface="SimSun"/>
                        </a:rPr>
                        <a:t> 1 миллион тонн/год этиленовый завод по очистке полиолефинов перед запуском• 2008 </a:t>
                      </a:r>
                      <a:r>
                        <a:rPr lang="ru-RU" sz="600" dirty="0" err="1" smtClean="0">
                          <a:solidFill>
                            <a:srgbClr val="231F20"/>
                          </a:solidFill>
                          <a:latin typeface="+mn-lt"/>
                          <a:cs typeface="SimSun"/>
                        </a:rPr>
                        <a:t>Shenyang</a:t>
                      </a:r>
                      <a:r>
                        <a:rPr lang="ru-RU" sz="600" dirty="0" smtClean="0">
                          <a:solidFill>
                            <a:srgbClr val="231F20"/>
                          </a:solidFill>
                          <a:latin typeface="+mn-lt"/>
                          <a:cs typeface="SimSun"/>
                        </a:rPr>
                        <a:t> </a:t>
                      </a:r>
                      <a:r>
                        <a:rPr lang="ru-RU" sz="600" dirty="0" err="1" smtClean="0">
                          <a:solidFill>
                            <a:srgbClr val="231F20"/>
                          </a:solidFill>
                          <a:latin typeface="+mn-lt"/>
                          <a:cs typeface="SimSun"/>
                        </a:rPr>
                        <a:t>Chemical</a:t>
                      </a:r>
                      <a:r>
                        <a:rPr lang="ru-RU" sz="600" dirty="0" smtClean="0">
                          <a:solidFill>
                            <a:srgbClr val="231F20"/>
                          </a:solidFill>
                          <a:latin typeface="+mn-lt"/>
                          <a:cs typeface="SimSun"/>
                        </a:rPr>
                        <a:t> </a:t>
                      </a:r>
                      <a:r>
                        <a:rPr lang="ru-RU" sz="600" dirty="0" err="1" smtClean="0">
                          <a:solidFill>
                            <a:srgbClr val="231F20"/>
                          </a:solidFill>
                          <a:latin typeface="+mn-lt"/>
                          <a:cs typeface="SimSun"/>
                        </a:rPr>
                        <a:t>Industry</a:t>
                      </a:r>
                      <a:r>
                        <a:rPr lang="ru-RU" sz="600" dirty="0" smtClean="0">
                          <a:solidFill>
                            <a:srgbClr val="231F20"/>
                          </a:solidFill>
                          <a:latin typeface="+mn-lt"/>
                          <a:cs typeface="SimSun"/>
                        </a:rPr>
                        <a:t> 500 000 тонн/год этиленовый завод по очистке полиолефинов перед запуском•2006 </a:t>
                      </a:r>
                      <a:r>
                        <a:rPr lang="ru-RU" sz="600" dirty="0" err="1" smtClean="0">
                          <a:solidFill>
                            <a:srgbClr val="231F20"/>
                          </a:solidFill>
                          <a:latin typeface="+mn-lt"/>
                          <a:cs typeface="SimSun"/>
                        </a:rPr>
                        <a:t>PetroChina</a:t>
                      </a:r>
                      <a:r>
                        <a:rPr lang="ru-RU" sz="600" dirty="0" smtClean="0">
                          <a:solidFill>
                            <a:srgbClr val="231F20"/>
                          </a:solidFill>
                          <a:latin typeface="+mn-lt"/>
                          <a:cs typeface="SimSun"/>
                        </a:rPr>
                        <a:t> </a:t>
                      </a:r>
                      <a:r>
                        <a:rPr lang="ru-RU" sz="600" dirty="0" err="1" smtClean="0">
                          <a:solidFill>
                            <a:srgbClr val="231F20"/>
                          </a:solidFill>
                          <a:latin typeface="+mn-lt"/>
                          <a:cs typeface="SimSun"/>
                        </a:rPr>
                        <a:t>Lanzhou</a:t>
                      </a:r>
                      <a:r>
                        <a:rPr lang="ru-RU" sz="600" dirty="0" smtClean="0">
                          <a:solidFill>
                            <a:srgbClr val="231F20"/>
                          </a:solidFill>
                          <a:latin typeface="+mn-lt"/>
                          <a:cs typeface="SimSun"/>
                        </a:rPr>
                        <a:t> </a:t>
                      </a:r>
                      <a:r>
                        <a:rPr lang="ru-RU" sz="600" dirty="0" err="1" smtClean="0">
                          <a:solidFill>
                            <a:srgbClr val="231F20"/>
                          </a:solidFill>
                          <a:latin typeface="+mn-lt"/>
                          <a:cs typeface="SimSun"/>
                        </a:rPr>
                        <a:t>Petrochemical</a:t>
                      </a:r>
                      <a:r>
                        <a:rPr lang="ru-RU" sz="600" dirty="0" smtClean="0">
                          <a:solidFill>
                            <a:srgbClr val="231F20"/>
                          </a:solidFill>
                          <a:latin typeface="+mn-lt"/>
                          <a:cs typeface="SimSun"/>
                        </a:rPr>
                        <a:t> Проект по очистке полиолефинов 600 000 тонн/год этилена перед запуском• 2005 г. CNOOC </a:t>
                      </a:r>
                      <a:r>
                        <a:rPr lang="ru-RU" sz="600" dirty="0" err="1" smtClean="0">
                          <a:solidFill>
                            <a:srgbClr val="231F20"/>
                          </a:solidFill>
                          <a:latin typeface="+mn-lt"/>
                          <a:cs typeface="SimSun"/>
                        </a:rPr>
                        <a:t>Shell</a:t>
                      </a:r>
                      <a:r>
                        <a:rPr lang="ru-RU" sz="600" dirty="0" smtClean="0">
                          <a:solidFill>
                            <a:srgbClr val="231F20"/>
                          </a:solidFill>
                          <a:latin typeface="+mn-lt"/>
                          <a:cs typeface="SimSun"/>
                        </a:rPr>
                        <a:t> (</a:t>
                      </a:r>
                      <a:r>
                        <a:rPr lang="ru-RU" sz="600" dirty="0" err="1" smtClean="0">
                          <a:solidFill>
                            <a:srgbClr val="231F20"/>
                          </a:solidFill>
                          <a:latin typeface="+mn-lt"/>
                          <a:cs typeface="SimSun"/>
                        </a:rPr>
                        <a:t>Huizhou</a:t>
                      </a:r>
                      <a:r>
                        <a:rPr lang="ru-RU" sz="600" dirty="0" smtClean="0">
                          <a:solidFill>
                            <a:srgbClr val="231F20"/>
                          </a:solidFill>
                          <a:latin typeface="+mn-lt"/>
                          <a:cs typeface="SimSun"/>
                        </a:rPr>
                        <a:t>) </a:t>
                      </a:r>
                      <a:r>
                        <a:rPr lang="ru-RU" sz="600" dirty="0" err="1" smtClean="0">
                          <a:solidFill>
                            <a:srgbClr val="231F20"/>
                          </a:solidFill>
                          <a:latin typeface="+mn-lt"/>
                          <a:cs typeface="SimSun"/>
                        </a:rPr>
                        <a:t>Petrochemical</a:t>
                      </a:r>
                      <a:r>
                        <a:rPr lang="ru-RU" sz="600" dirty="0" smtClean="0">
                          <a:solidFill>
                            <a:srgbClr val="231F20"/>
                          </a:solidFill>
                          <a:latin typeface="+mn-lt"/>
                          <a:cs typeface="SimSun"/>
                        </a:rPr>
                        <a:t> </a:t>
                      </a:r>
                      <a:r>
                        <a:rPr lang="ru-RU" sz="600" dirty="0" err="1" smtClean="0">
                          <a:solidFill>
                            <a:srgbClr val="231F20"/>
                          </a:solidFill>
                          <a:latin typeface="+mn-lt"/>
                          <a:cs typeface="SimSun"/>
                        </a:rPr>
                        <a:t>Co</a:t>
                      </a:r>
                      <a:r>
                        <a:rPr lang="ru-RU" sz="600" dirty="0" smtClean="0">
                          <a:solidFill>
                            <a:srgbClr val="231F20"/>
                          </a:solidFill>
                          <a:latin typeface="+mn-lt"/>
                          <a:cs typeface="SimSun"/>
                        </a:rPr>
                        <a:t>., </a:t>
                      </a:r>
                      <a:r>
                        <a:rPr lang="ru-RU" sz="600" dirty="0" err="1" smtClean="0">
                          <a:solidFill>
                            <a:srgbClr val="231F20"/>
                          </a:solidFill>
                          <a:latin typeface="+mn-lt"/>
                          <a:cs typeface="SimSun"/>
                        </a:rPr>
                        <a:t>Ltd</a:t>
                      </a:r>
                      <a:r>
                        <a:rPr lang="ru-RU" sz="600" dirty="0" smtClean="0">
                          <a:solidFill>
                            <a:srgbClr val="231F20"/>
                          </a:solidFill>
                          <a:latin typeface="+mn-lt"/>
                          <a:cs typeface="SimSun"/>
                        </a:rPr>
                        <a:t>. 240 000 тонн/год проект по техническому обслуживанию и очистке ПВД.• 2004 </a:t>
                      </a:r>
                      <a:r>
                        <a:rPr lang="ru-RU" sz="600" dirty="0" err="1" smtClean="0">
                          <a:solidFill>
                            <a:srgbClr val="231F20"/>
                          </a:solidFill>
                          <a:latin typeface="+mn-lt"/>
                          <a:cs typeface="SimSun"/>
                        </a:rPr>
                        <a:t>Sinopec</a:t>
                      </a:r>
                      <a:r>
                        <a:rPr lang="ru-RU" sz="600" dirty="0" smtClean="0">
                          <a:solidFill>
                            <a:srgbClr val="231F20"/>
                          </a:solidFill>
                          <a:latin typeface="+mn-lt"/>
                          <a:cs typeface="SimSun"/>
                        </a:rPr>
                        <a:t> </a:t>
                      </a:r>
                      <a:r>
                        <a:rPr lang="ru-RU" sz="600" dirty="0" err="1" smtClean="0">
                          <a:solidFill>
                            <a:srgbClr val="231F20"/>
                          </a:solidFill>
                          <a:latin typeface="+mn-lt"/>
                          <a:cs typeface="SimSun"/>
                        </a:rPr>
                        <a:t>Yangzi</a:t>
                      </a:r>
                      <a:r>
                        <a:rPr lang="ru-RU" sz="600" dirty="0" smtClean="0">
                          <a:solidFill>
                            <a:srgbClr val="231F20"/>
                          </a:solidFill>
                          <a:latin typeface="+mn-lt"/>
                          <a:cs typeface="SimSun"/>
                        </a:rPr>
                        <a:t> </a:t>
                      </a:r>
                      <a:r>
                        <a:rPr lang="ru-RU" sz="600" dirty="0" err="1" smtClean="0">
                          <a:solidFill>
                            <a:srgbClr val="231F20"/>
                          </a:solidFill>
                          <a:latin typeface="+mn-lt"/>
                          <a:cs typeface="SimSun"/>
                        </a:rPr>
                        <a:t>Petrochemical-BASF</a:t>
                      </a:r>
                      <a:r>
                        <a:rPr lang="ru-RU" sz="600" dirty="0" smtClean="0">
                          <a:solidFill>
                            <a:srgbClr val="231F20"/>
                          </a:solidFill>
                          <a:latin typeface="+mn-lt"/>
                          <a:cs typeface="SimSun"/>
                        </a:rPr>
                        <a:t> </a:t>
                      </a:r>
                      <a:r>
                        <a:rPr lang="ru-RU" sz="600" dirty="0" err="1" smtClean="0">
                          <a:solidFill>
                            <a:srgbClr val="231F20"/>
                          </a:solidFill>
                          <a:latin typeface="+mn-lt"/>
                          <a:cs typeface="SimSun"/>
                        </a:rPr>
                        <a:t>Co</a:t>
                      </a:r>
                      <a:r>
                        <a:rPr lang="ru-RU" sz="600" dirty="0" smtClean="0">
                          <a:solidFill>
                            <a:srgbClr val="231F20"/>
                          </a:solidFill>
                          <a:latin typeface="+mn-lt"/>
                          <a:cs typeface="SimSun"/>
                        </a:rPr>
                        <a:t>., </a:t>
                      </a:r>
                      <a:r>
                        <a:rPr lang="ru-RU" sz="600" dirty="0" err="1" smtClean="0">
                          <a:solidFill>
                            <a:srgbClr val="231F20"/>
                          </a:solidFill>
                          <a:latin typeface="+mn-lt"/>
                          <a:cs typeface="SimSun"/>
                        </a:rPr>
                        <a:t>Ltd</a:t>
                      </a:r>
                      <a:r>
                        <a:rPr lang="ru-RU" sz="600" dirty="0" smtClean="0">
                          <a:solidFill>
                            <a:srgbClr val="231F20"/>
                          </a:solidFill>
                          <a:latin typeface="+mn-lt"/>
                          <a:cs typeface="SimSun"/>
                        </a:rPr>
                        <a:t>. Проект по очистке полиолефинов на 600 000 тонн этилена в год перед запуском• 2004 </a:t>
                      </a:r>
                      <a:r>
                        <a:rPr lang="ru-RU" sz="600" dirty="0" err="1" smtClean="0">
                          <a:solidFill>
                            <a:srgbClr val="231F20"/>
                          </a:solidFill>
                          <a:latin typeface="+mn-lt"/>
                          <a:cs typeface="SimSun"/>
                        </a:rPr>
                        <a:t>PetroChina</a:t>
                      </a:r>
                      <a:r>
                        <a:rPr lang="ru-RU" sz="600" dirty="0" smtClean="0">
                          <a:solidFill>
                            <a:srgbClr val="231F20"/>
                          </a:solidFill>
                          <a:latin typeface="+mn-lt"/>
                          <a:cs typeface="SimSun"/>
                        </a:rPr>
                        <a:t> </a:t>
                      </a:r>
                      <a:r>
                        <a:rPr lang="ru-RU" sz="600" dirty="0" err="1" smtClean="0">
                          <a:solidFill>
                            <a:srgbClr val="231F20"/>
                          </a:solidFill>
                          <a:latin typeface="+mn-lt"/>
                          <a:cs typeface="SimSun"/>
                        </a:rPr>
                        <a:t>Daqing</a:t>
                      </a:r>
                      <a:r>
                        <a:rPr lang="ru-RU" sz="600" dirty="0" smtClean="0">
                          <a:solidFill>
                            <a:srgbClr val="231F20"/>
                          </a:solidFill>
                          <a:latin typeface="+mn-lt"/>
                          <a:cs typeface="SimSun"/>
                        </a:rPr>
                        <a:t> </a:t>
                      </a:r>
                      <a:r>
                        <a:rPr lang="ru-RU" sz="600" dirty="0" err="1" smtClean="0">
                          <a:solidFill>
                            <a:srgbClr val="231F20"/>
                          </a:solidFill>
                          <a:latin typeface="+mn-lt"/>
                          <a:cs typeface="SimSun"/>
                        </a:rPr>
                        <a:t>Petrochemical</a:t>
                      </a:r>
                      <a:r>
                        <a:rPr lang="ru-RU" sz="600" dirty="0" smtClean="0">
                          <a:solidFill>
                            <a:srgbClr val="231F20"/>
                          </a:solidFill>
                          <a:latin typeface="+mn-lt"/>
                          <a:cs typeface="SimSun"/>
                        </a:rPr>
                        <a:t> </a:t>
                      </a:r>
                      <a:r>
                        <a:rPr lang="ru-RU" sz="600" dirty="0" err="1" smtClean="0">
                          <a:solidFill>
                            <a:srgbClr val="231F20"/>
                          </a:solidFill>
                          <a:latin typeface="+mn-lt"/>
                          <a:cs typeface="SimSun"/>
                        </a:rPr>
                        <a:t>Company</a:t>
                      </a:r>
                      <a:r>
                        <a:rPr lang="ru-RU" sz="600" dirty="0" smtClean="0">
                          <a:solidFill>
                            <a:srgbClr val="231F20"/>
                          </a:solidFill>
                          <a:latin typeface="+mn-lt"/>
                          <a:cs typeface="SimSun"/>
                        </a:rPr>
                        <a:t> 200 000 тонн завода по производству полиэтилена высокого давления в течение 1 года | проект по очистке технологического трубопровода участка тендера•</a:t>
                      </a:r>
                      <a:endParaRPr sz="600">
                        <a:latin typeface="+mn-lt"/>
                        <a:cs typeface="SimSun"/>
                      </a:endParaRPr>
                    </a:p>
                  </a:txBody>
                  <a:tcPr marL="0" marR="0" marT="9144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r>
              <a:tr h="2085041">
                <a:tc>
                  <a:txBody>
                    <a:bodyPr/>
                    <a:lstStyle/>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marL="0" marR="91440" indent="0">
                        <a:lnSpc>
                          <a:spcPct val="100000"/>
                        </a:lnSpc>
                        <a:spcBef>
                          <a:spcPts val="0"/>
                        </a:spcBef>
                      </a:pPr>
                      <a:r>
                        <a:rPr sz="600" smtClean="0">
                          <a:solidFill>
                            <a:srgbClr val="231F20"/>
                          </a:solidFill>
                          <a:latin typeface="+mn-lt"/>
                          <a:cs typeface="SimSun"/>
                        </a:rPr>
                        <a:t>·  </a:t>
                      </a:r>
                      <a:r>
                        <a:rPr lang="ru-RU" sz="600" spc="-25" dirty="0" smtClean="0">
                          <a:solidFill>
                            <a:srgbClr val="231F20"/>
                          </a:solidFill>
                          <a:latin typeface="+mn-lt"/>
                          <a:cs typeface="SimSun"/>
                        </a:rPr>
                        <a:t>Химическая очистка НПЗ</a:t>
                      </a:r>
                      <a:endParaRPr sz="600">
                        <a:latin typeface="+mn-lt"/>
                        <a:cs typeface="SimSu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a:lnSpc>
                          <a:spcPct val="100000"/>
                        </a:lnSpc>
                        <a:spcBef>
                          <a:spcPts val="0"/>
                        </a:spcBef>
                      </a:pPr>
                      <a:endParaRPr sz="600">
                        <a:latin typeface="+mn-lt"/>
                        <a:cs typeface="Times New Roman"/>
                      </a:endParaRPr>
                    </a:p>
                    <a:p>
                      <a:pPr marL="167005" marR="97155" indent="-80010">
                        <a:lnSpc>
                          <a:spcPct val="100000"/>
                        </a:lnSpc>
                        <a:spcBef>
                          <a:spcPts val="0"/>
                        </a:spcBef>
                      </a:pPr>
                      <a:r>
                        <a:rPr sz="600" smtClean="0">
                          <a:solidFill>
                            <a:srgbClr val="231F20"/>
                          </a:solidFill>
                          <a:latin typeface="+mn-lt"/>
                          <a:cs typeface="SimSun"/>
                        </a:rPr>
                        <a:t>·</a:t>
                      </a:r>
                      <a:r>
                        <a:rPr lang="ru-RU" sz="600" dirty="0" smtClean="0">
                          <a:solidFill>
                            <a:srgbClr val="231F20"/>
                          </a:solidFill>
                          <a:latin typeface="+mn-lt"/>
                          <a:cs typeface="SimSun"/>
                        </a:rPr>
                        <a:t>Химическая очистка для удаления тяжелого масла· Химическая очистка от смолистых отложений· Дезодорация и </a:t>
                      </a:r>
                      <a:r>
                        <a:rPr lang="ru-RU" sz="600" dirty="0" err="1" smtClean="0">
                          <a:solidFill>
                            <a:srgbClr val="231F20"/>
                          </a:solidFill>
                          <a:latin typeface="+mn-lt"/>
                          <a:cs typeface="SimSun"/>
                        </a:rPr>
                        <a:t>пассивирующая</a:t>
                      </a:r>
                      <a:r>
                        <a:rPr lang="ru-RU" sz="600" dirty="0" smtClean="0">
                          <a:solidFill>
                            <a:srgbClr val="231F20"/>
                          </a:solidFill>
                          <a:latin typeface="+mn-lt"/>
                          <a:cs typeface="SimSun"/>
                        </a:rPr>
                        <a:t> очистка</a:t>
                      </a:r>
                      <a:endParaRPr sz="600">
                        <a:latin typeface="+mn-lt"/>
                        <a:cs typeface="SimSu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85725">
                        <a:lnSpc>
                          <a:spcPct val="100000"/>
                        </a:lnSpc>
                        <a:spcBef>
                          <a:spcPts val="465"/>
                        </a:spcBef>
                      </a:pPr>
                      <a:r>
                        <a:rPr sz="700" smtClean="0">
                          <a:solidFill>
                            <a:srgbClr val="231F20"/>
                          </a:solidFill>
                          <a:latin typeface="SimSun"/>
                          <a:cs typeface="SimSun"/>
                        </a:rPr>
                        <a:t>·</a:t>
                      </a:r>
                      <a:r>
                        <a:rPr lang="ru-RU" sz="600" dirty="0" smtClean="0">
                          <a:solidFill>
                            <a:srgbClr val="231F20"/>
                          </a:solidFill>
                          <a:latin typeface="+mn-lt"/>
                          <a:ea typeface="+mn-ea"/>
                          <a:cs typeface="SimSun"/>
                        </a:rPr>
                        <a:t>2020 </a:t>
                      </a:r>
                      <a:r>
                        <a:rPr lang="ru-RU" sz="600" dirty="0" err="1" smtClean="0">
                          <a:solidFill>
                            <a:srgbClr val="231F20"/>
                          </a:solidFill>
                          <a:latin typeface="+mn-lt"/>
                          <a:ea typeface="+mn-ea"/>
                          <a:cs typeface="SimSun"/>
                        </a:rPr>
                        <a:t>Zhejiang</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Petrochemical</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Daily</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Maintenance</a:t>
                      </a:r>
                      <a:r>
                        <a:rPr lang="ru-RU" sz="600" dirty="0" smtClean="0">
                          <a:solidFill>
                            <a:srgbClr val="231F20"/>
                          </a:solidFill>
                          <a:latin typeface="+mn-lt"/>
                          <a:ea typeface="+mn-ea"/>
                          <a:cs typeface="SimSun"/>
                        </a:rPr>
                        <a:t> Химическая очистка (дезодорация, пассивация, обезжиривание)· 2020 </a:t>
                      </a:r>
                      <a:r>
                        <a:rPr lang="ru-RU" sz="600" dirty="0" err="1" smtClean="0">
                          <a:solidFill>
                            <a:srgbClr val="231F20"/>
                          </a:solidFill>
                          <a:latin typeface="+mn-lt"/>
                          <a:ea typeface="+mn-ea"/>
                          <a:cs typeface="SimSun"/>
                        </a:rPr>
                        <a:t>Сычуаньский</a:t>
                      </a:r>
                      <a:r>
                        <a:rPr lang="ru-RU" sz="600" dirty="0" smtClean="0">
                          <a:solidFill>
                            <a:srgbClr val="231F20"/>
                          </a:solidFill>
                          <a:latin typeface="+mn-lt"/>
                          <a:ea typeface="+mn-ea"/>
                          <a:cs typeface="SimSun"/>
                        </a:rPr>
                        <a:t> шеврон </a:t>
                      </a:r>
                      <a:r>
                        <a:rPr lang="ru-RU" sz="600" dirty="0" err="1" smtClean="0">
                          <a:solidFill>
                            <a:srgbClr val="231F20"/>
                          </a:solidFill>
                          <a:latin typeface="+mn-lt"/>
                          <a:ea typeface="+mn-ea"/>
                          <a:cs typeface="SimSun"/>
                        </a:rPr>
                        <a:t>Сычуаньский</a:t>
                      </a:r>
                      <a:r>
                        <a:rPr lang="ru-RU" sz="600" dirty="0" smtClean="0">
                          <a:solidFill>
                            <a:srgbClr val="231F20"/>
                          </a:solidFill>
                          <a:latin typeface="+mn-lt"/>
                          <a:ea typeface="+mn-ea"/>
                          <a:cs typeface="SimSun"/>
                        </a:rPr>
                        <a:t> северо-восточный очистной завод Капитальный ремонт Химическая очистка· 2019-2021 </a:t>
                      </a:r>
                      <a:r>
                        <a:rPr lang="ru-RU" sz="600" dirty="0" err="1" smtClean="0">
                          <a:solidFill>
                            <a:srgbClr val="231F20"/>
                          </a:solidFill>
                          <a:latin typeface="+mn-lt"/>
                          <a:ea typeface="+mn-ea"/>
                          <a:cs typeface="SimSun"/>
                        </a:rPr>
                        <a:t>PetroChina</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Yunnan</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Petrochemical</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Daily</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Maintenance</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and</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Cleaning</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Project</a:t>
                      </a:r>
                      <a:r>
                        <a:rPr lang="ru-RU" sz="600" dirty="0" smtClean="0">
                          <a:solidFill>
                            <a:srgbClr val="231F20"/>
                          </a:solidFill>
                          <a:latin typeface="+mn-lt"/>
                          <a:ea typeface="+mn-ea"/>
                          <a:cs typeface="SimSun"/>
                        </a:rPr>
                        <a:t> (химическая очистка, такая как удаление жира, дезодорация и пассивация)· 2019-2021 Далянь </a:t>
                      </a:r>
                      <a:r>
                        <a:rPr lang="ru-RU" sz="600" dirty="0" err="1" smtClean="0">
                          <a:solidFill>
                            <a:srgbClr val="231F20"/>
                          </a:solidFill>
                          <a:latin typeface="+mn-lt"/>
                          <a:ea typeface="+mn-ea"/>
                          <a:cs typeface="SimSun"/>
                        </a:rPr>
                        <a:t>Хэнли</a:t>
                      </a:r>
                      <a:r>
                        <a:rPr lang="ru-RU" sz="600" dirty="0" smtClean="0">
                          <a:solidFill>
                            <a:srgbClr val="231F20"/>
                          </a:solidFill>
                          <a:latin typeface="+mn-lt"/>
                          <a:ea typeface="+mn-ea"/>
                          <a:cs typeface="SimSun"/>
                        </a:rPr>
                        <a:t> Нефтехимический Проект Химической Очистки Капитального Ремонта· В 2019 году компания </a:t>
                      </a:r>
                      <a:r>
                        <a:rPr lang="ru-RU" sz="600" dirty="0" err="1" smtClean="0">
                          <a:solidFill>
                            <a:srgbClr val="231F20"/>
                          </a:solidFill>
                          <a:latin typeface="+mn-lt"/>
                          <a:ea typeface="+mn-ea"/>
                          <a:cs typeface="SimSun"/>
                        </a:rPr>
                        <a:t>Shandong</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Changyi</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Petrochemical</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Co</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Ltd</a:t>
                      </a:r>
                      <a:r>
                        <a:rPr lang="ru-RU" sz="600" dirty="0" smtClean="0">
                          <a:solidFill>
                            <a:srgbClr val="231F20"/>
                          </a:solidFill>
                          <a:latin typeface="+mn-lt"/>
                          <a:ea typeface="+mn-ea"/>
                          <a:cs typeface="SimSun"/>
                        </a:rPr>
                        <a:t>. провела инспекцию и техническое обслуживание проекта химической очистки.· 2019 </a:t>
                      </a:r>
                      <a:r>
                        <a:rPr lang="ru-RU" sz="600" dirty="0" err="1" smtClean="0">
                          <a:solidFill>
                            <a:srgbClr val="231F20"/>
                          </a:solidFill>
                          <a:latin typeface="+mn-lt"/>
                          <a:ea typeface="+mn-ea"/>
                          <a:cs typeface="SimSun"/>
                        </a:rPr>
                        <a:t>PetroChina</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Lanzhou</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Petrochemical</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Butadiene</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Inspection</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and</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Maintenance</a:t>
                      </a:r>
                      <a:r>
                        <a:rPr lang="ru-RU" sz="600" dirty="0" smtClean="0">
                          <a:solidFill>
                            <a:srgbClr val="231F20"/>
                          </a:solidFill>
                          <a:latin typeface="+mn-lt"/>
                          <a:ea typeface="+mn-ea"/>
                          <a:cs typeface="SimSun"/>
                        </a:rPr>
                        <a:t> Проект химической очистки (дезодорация и пассивация)· В 2019 году проект по проверке, техническому обслуживанию, пассивации и очистке конвекционной секции печи нефтехимического завода по производству ароматических углеводородов компании </a:t>
                      </a:r>
                      <a:r>
                        <a:rPr lang="ru-RU" sz="600" dirty="0" err="1" smtClean="0">
                          <a:solidFill>
                            <a:srgbClr val="231F20"/>
                          </a:solidFill>
                          <a:latin typeface="+mn-lt"/>
                          <a:ea typeface="+mn-ea"/>
                          <a:cs typeface="SimSun"/>
                        </a:rPr>
                        <a:t>PetroChina</a:t>
                      </a:r>
                      <a:r>
                        <a:rPr lang="ru-RU" sz="600" dirty="0" smtClean="0">
                          <a:solidFill>
                            <a:srgbClr val="231F20"/>
                          </a:solidFill>
                          <a:latin typeface="+mn-lt"/>
                          <a:ea typeface="+mn-ea"/>
                          <a:cs typeface="SimSun"/>
                        </a:rPr>
                        <a:t> в </a:t>
                      </a:r>
                      <a:r>
                        <a:rPr lang="ru-RU" sz="600" dirty="0" err="1" smtClean="0">
                          <a:solidFill>
                            <a:srgbClr val="231F20"/>
                          </a:solidFill>
                          <a:latin typeface="+mn-lt"/>
                          <a:ea typeface="+mn-ea"/>
                          <a:cs typeface="SimSun"/>
                        </a:rPr>
                        <a:t>Ляояне</a:t>
                      </a:r>
                      <a:r>
                        <a:rPr lang="ru-RU" sz="600" dirty="0" smtClean="0">
                          <a:solidFill>
                            <a:srgbClr val="231F20"/>
                          </a:solidFill>
                          <a:latin typeface="+mn-lt"/>
                          <a:ea typeface="+mn-ea"/>
                          <a:cs typeface="SimSun"/>
                        </a:rPr>
                        <a:t>· 2019 </a:t>
                      </a:r>
                      <a:r>
                        <a:rPr lang="ru-RU" sz="600" dirty="0" err="1" smtClean="0">
                          <a:solidFill>
                            <a:srgbClr val="231F20"/>
                          </a:solidFill>
                          <a:latin typeface="+mn-lt"/>
                          <a:ea typeface="+mn-ea"/>
                          <a:cs typeface="SimSun"/>
                        </a:rPr>
                        <a:t>PetroChina</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Liaoyang</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Petrochemical</a:t>
                      </a:r>
                      <a:r>
                        <a:rPr lang="ru-RU" sz="600" dirty="0" smtClean="0">
                          <a:solidFill>
                            <a:srgbClr val="231F20"/>
                          </a:solidFill>
                          <a:latin typeface="+mn-lt"/>
                          <a:ea typeface="+mn-ea"/>
                          <a:cs typeface="SimSun"/>
                        </a:rPr>
                        <a:t> инспекция и техническое обслуживание, проект химической очистки (дезодорация, пассивация, очистка от смолы)· 2019 г. </a:t>
                      </a:r>
                      <a:r>
                        <a:rPr lang="ru-RU" sz="600" dirty="0" err="1" smtClean="0">
                          <a:solidFill>
                            <a:srgbClr val="231F20"/>
                          </a:solidFill>
                          <a:latin typeface="+mn-lt"/>
                          <a:ea typeface="+mn-ea"/>
                          <a:cs typeface="SimSun"/>
                        </a:rPr>
                        <a:t>Луань</a:t>
                      </a:r>
                      <a:r>
                        <a:rPr lang="ru-RU" sz="600" dirty="0" smtClean="0">
                          <a:solidFill>
                            <a:srgbClr val="231F20"/>
                          </a:solidFill>
                          <a:latin typeface="+mn-lt"/>
                          <a:ea typeface="+mn-ea"/>
                          <a:cs typeface="SimSun"/>
                        </a:rPr>
                        <a:t>, низкотемпературная очистка метанола от угля к нефти, техническое обслуживание, проект химической очистки (дезодорация, пассивация, пусковая и остановочная очистка)· 2019 Шанхайский коксохимический завод </a:t>
                      </a:r>
                      <a:r>
                        <a:rPr lang="ru-RU" sz="600" dirty="0" err="1" smtClean="0">
                          <a:solidFill>
                            <a:srgbClr val="231F20"/>
                          </a:solidFill>
                          <a:latin typeface="+mn-lt"/>
                          <a:ea typeface="+mn-ea"/>
                          <a:cs typeface="SimSun"/>
                        </a:rPr>
                        <a:t>Huayi</a:t>
                      </a:r>
                      <a:r>
                        <a:rPr lang="ru-RU" sz="600" dirty="0" smtClean="0">
                          <a:solidFill>
                            <a:srgbClr val="231F20"/>
                          </a:solidFill>
                          <a:latin typeface="+mn-lt"/>
                          <a:ea typeface="+mn-ea"/>
                          <a:cs typeface="SimSun"/>
                        </a:rPr>
                        <a:t>, инспекция и техническое обслуживание, проект химической очистки (дезодорация, пассивация, очистка серых труб)· 2019 </a:t>
                      </a:r>
                      <a:r>
                        <a:rPr lang="ru-RU" sz="600" dirty="0" err="1" smtClean="0">
                          <a:solidFill>
                            <a:srgbClr val="231F20"/>
                          </a:solidFill>
                          <a:latin typeface="+mn-lt"/>
                          <a:ea typeface="+mn-ea"/>
                          <a:cs typeface="SimSun"/>
                        </a:rPr>
                        <a:t>Shanghai</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Yuanfang</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Chemical</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Maintenance</a:t>
                      </a:r>
                      <a:r>
                        <a:rPr lang="ru-RU" sz="600" dirty="0" smtClean="0">
                          <a:solidFill>
                            <a:srgbClr val="231F20"/>
                          </a:solidFill>
                          <a:latin typeface="+mn-lt"/>
                          <a:ea typeface="+mn-ea"/>
                          <a:cs typeface="SimSun"/>
                        </a:rPr>
                        <a:t> Проект химической очистки (удаление кокса)·2018 </a:t>
                      </a:r>
                      <a:r>
                        <a:rPr lang="ru-RU" sz="600" dirty="0" err="1" smtClean="0">
                          <a:solidFill>
                            <a:srgbClr val="231F20"/>
                          </a:solidFill>
                          <a:latin typeface="+mn-lt"/>
                          <a:ea typeface="+mn-ea"/>
                          <a:cs typeface="SimSun"/>
                        </a:rPr>
                        <a:t>PetroChina</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Qingyang</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Petrochemical</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Maintenance</a:t>
                      </a:r>
                      <a:r>
                        <a:rPr lang="ru-RU" sz="600" dirty="0" smtClean="0">
                          <a:solidFill>
                            <a:srgbClr val="231F20"/>
                          </a:solidFill>
                          <a:latin typeface="+mn-lt"/>
                          <a:ea typeface="+mn-ea"/>
                          <a:cs typeface="SimSun"/>
                        </a:rPr>
                        <a:t> Проект химической очистки· 2018 Проект нефтехимической очистки сточных вод </a:t>
                      </a:r>
                      <a:r>
                        <a:rPr lang="ru-RU" sz="600" dirty="0" err="1" smtClean="0">
                          <a:solidFill>
                            <a:srgbClr val="231F20"/>
                          </a:solidFill>
                          <a:latin typeface="+mn-lt"/>
                          <a:ea typeface="+mn-ea"/>
                          <a:cs typeface="SimSun"/>
                        </a:rPr>
                        <a:t>PetroChina</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Sichuan</a:t>
                      </a:r>
                      <a:r>
                        <a:rPr lang="ru-RU" sz="600" dirty="0" smtClean="0">
                          <a:solidFill>
                            <a:srgbClr val="231F20"/>
                          </a:solidFill>
                          <a:latin typeface="+mn-lt"/>
                          <a:ea typeface="+mn-ea"/>
                          <a:cs typeface="SimSun"/>
                        </a:rPr>
                        <a:t>, дезодорация резервуаров для хранения, пассивация, очистка· 2018 г. </a:t>
                      </a:r>
                      <a:r>
                        <a:rPr lang="ru-RU" sz="600" dirty="0" err="1" smtClean="0">
                          <a:solidFill>
                            <a:srgbClr val="231F20"/>
                          </a:solidFill>
                          <a:latin typeface="+mn-lt"/>
                          <a:ea typeface="+mn-ea"/>
                          <a:cs typeface="SimSun"/>
                        </a:rPr>
                        <a:t>Шаньдун</a:t>
                      </a:r>
                      <a:r>
                        <a:rPr lang="ru-RU" sz="600" dirty="0" smtClean="0">
                          <a:solidFill>
                            <a:srgbClr val="231F20"/>
                          </a:solidFill>
                          <a:latin typeface="+mn-lt"/>
                          <a:ea typeface="+mn-ea"/>
                          <a:cs typeface="SimSun"/>
                        </a:rPr>
                        <a:t> </a:t>
                      </a:r>
                      <a:r>
                        <a:rPr lang="ru-RU" sz="600" dirty="0" err="1" smtClean="0">
                          <a:solidFill>
                            <a:srgbClr val="231F20"/>
                          </a:solidFill>
                          <a:latin typeface="+mn-lt"/>
                          <a:ea typeface="+mn-ea"/>
                          <a:cs typeface="SimSun"/>
                        </a:rPr>
                        <a:t>Чжэнхэ</a:t>
                      </a:r>
                      <a:r>
                        <a:rPr lang="ru-RU" sz="600" dirty="0" smtClean="0">
                          <a:solidFill>
                            <a:srgbClr val="231F20"/>
                          </a:solidFill>
                          <a:latin typeface="+mn-lt"/>
                          <a:ea typeface="+mn-ea"/>
                          <a:cs typeface="SimSun"/>
                        </a:rPr>
                        <a:t> Нефтехимическая сточная нефть Резервуар для хранения жидких отходов Капитальный ремонт Дезодорация Пассивация и восстановительная очистка</a:t>
                      </a:r>
                      <a:endParaRPr lang="ru-RU" sz="600" dirty="0">
                        <a:solidFill>
                          <a:srgbClr val="231F20"/>
                        </a:solidFill>
                        <a:latin typeface="+mn-lt"/>
                        <a:ea typeface="+mn-ea"/>
                        <a:cs typeface="SimSun"/>
                      </a:endParaRPr>
                    </a:p>
                  </a:txBody>
                  <a:tcPr marL="0" marR="0" marT="5905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r>
            </a:tbl>
          </a:graphicData>
        </a:graphic>
      </p:graphicFrame>
      <p:sp>
        <p:nvSpPr>
          <p:cNvPr id="17" name="object 17"/>
          <p:cNvSpPr txBox="1"/>
          <p:nvPr/>
        </p:nvSpPr>
        <p:spPr>
          <a:xfrm>
            <a:off x="558427" y="1247341"/>
            <a:ext cx="6350373" cy="228268"/>
          </a:xfrm>
          <a:prstGeom prst="rect">
            <a:avLst/>
          </a:prstGeom>
        </p:spPr>
        <p:txBody>
          <a:bodyPr vert="horz" wrap="square" lIns="0" tIns="12700" rIns="0" bIns="0" rtlCol="0">
            <a:spAutoFit/>
          </a:bodyPr>
          <a:lstStyle/>
          <a:p>
            <a:pPr marL="12700">
              <a:lnSpc>
                <a:spcPct val="100000"/>
              </a:lnSpc>
              <a:spcBef>
                <a:spcPts val="100"/>
              </a:spcBef>
            </a:pPr>
            <a:r>
              <a:rPr sz="1400" spc="-105" smtClean="0">
                <a:solidFill>
                  <a:srgbClr val="1B75BC"/>
                </a:solidFill>
                <a:latin typeface="SimSun"/>
                <a:cs typeface="SimSun"/>
              </a:rPr>
              <a:t> </a:t>
            </a:r>
            <a:r>
              <a:rPr lang="ru-RU" sz="1400" dirty="0" smtClean="0">
                <a:solidFill>
                  <a:srgbClr val="1B75BC"/>
                </a:solidFill>
                <a:latin typeface="SimSun"/>
                <a:cs typeface="SimSun"/>
              </a:rPr>
              <a:t>Нефтехимическая промышленность</a:t>
            </a:r>
            <a:endParaRPr sz="1400">
              <a:latin typeface="SimSun"/>
              <a:cs typeface="SimSu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765540" y="685013"/>
            <a:ext cx="3369310" cy="391795"/>
          </a:xfrm>
          <a:prstGeom prst="rect">
            <a:avLst/>
          </a:prstGeom>
        </p:spPr>
        <p:txBody>
          <a:bodyPr vert="horz" wrap="square" lIns="0" tIns="12700" rIns="0" bIns="0" rtlCol="0">
            <a:spAutoFit/>
          </a:bodyPr>
          <a:lstStyle/>
          <a:p>
            <a:pPr marL="12700">
              <a:lnSpc>
                <a:spcPct val="100000"/>
              </a:lnSpc>
              <a:spcBef>
                <a:spcPts val="130"/>
              </a:spcBef>
            </a:pPr>
            <a:r>
              <a:rPr sz="3600" baseline="5787" smtClean="0">
                <a:solidFill>
                  <a:srgbClr val="0097D6"/>
                </a:solidFill>
                <a:latin typeface="Times New Roman"/>
                <a:cs typeface="Times New Roman"/>
              </a:rPr>
              <a:t> </a:t>
            </a:r>
            <a:r>
              <a:rPr lang="ru-RU" sz="1200" dirty="0" smtClean="0">
                <a:solidFill>
                  <a:srgbClr val="0097D6"/>
                </a:solidFill>
              </a:rPr>
              <a:t>РЕФЕРЕНЦИИ</a:t>
            </a:r>
            <a:endParaRPr lang="ru-RU" sz="1200" dirty="0"/>
          </a:p>
        </p:txBody>
      </p:sp>
      <p:graphicFrame>
        <p:nvGraphicFramePr>
          <p:cNvPr id="14" name="object 14"/>
          <p:cNvGraphicFramePr>
            <a:graphicFrameLocks noGrp="1"/>
          </p:cNvGraphicFramePr>
          <p:nvPr/>
        </p:nvGraphicFramePr>
        <p:xfrm>
          <a:off x="519751" y="1586447"/>
          <a:ext cx="6499860" cy="6754778"/>
        </p:xfrm>
        <a:graphic>
          <a:graphicData uri="http://schemas.openxmlformats.org/drawingml/2006/table">
            <a:tbl>
              <a:tblPr firstRow="1" bandRow="1">
                <a:tableStyleId>{2D5ABB26-0587-4C30-8999-92F81FD0307C}</a:tableStyleId>
              </a:tblPr>
              <a:tblGrid>
                <a:gridCol w="1019175"/>
                <a:gridCol w="1832610"/>
                <a:gridCol w="3648075"/>
              </a:tblGrid>
              <a:tr h="274793">
                <a:tc>
                  <a:txBody>
                    <a:bodyPr/>
                    <a:lstStyle/>
                    <a:p>
                      <a:pPr marL="0" marR="151130" indent="0" algn="ctr">
                        <a:lnSpc>
                          <a:spcPct val="100000"/>
                        </a:lnSpc>
                      </a:pPr>
                      <a:r>
                        <a:rPr lang="ru-RU" sz="600" dirty="0" smtClean="0">
                          <a:solidFill>
                            <a:srgbClr val="231F20"/>
                          </a:solidFill>
                          <a:latin typeface="+mn-lt"/>
                          <a:cs typeface="SimSun"/>
                        </a:rPr>
                        <a:t>Устройство для чистки</a:t>
                      </a:r>
                      <a:endParaRPr sz="600">
                        <a:latin typeface="+mn-lt"/>
                        <a:cs typeface="SimSu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0" marR="488950" indent="0" algn="ctr">
                        <a:lnSpc>
                          <a:spcPct val="100000"/>
                        </a:lnSpc>
                        <a:spcBef>
                          <a:spcPts val="0"/>
                        </a:spcBef>
                      </a:pPr>
                      <a:r>
                        <a:rPr lang="ru-RU" sz="600" dirty="0" smtClean="0">
                          <a:solidFill>
                            <a:srgbClr val="231F20"/>
                          </a:solidFill>
                          <a:latin typeface="+mn-lt"/>
                          <a:cs typeface="SimSun"/>
                        </a:rPr>
                        <a:t>Область очистки</a:t>
                      </a:r>
                      <a:endParaRPr sz="600">
                        <a:latin typeface="+mn-lt"/>
                        <a:cs typeface="SimSun"/>
                      </a:endParaRPr>
                    </a:p>
                  </a:txBody>
                  <a:tcPr marL="0" marR="0" marT="2032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R="29209" algn="ctr">
                        <a:lnSpc>
                          <a:spcPct val="100000"/>
                        </a:lnSpc>
                        <a:spcBef>
                          <a:spcPts val="120"/>
                        </a:spcBef>
                      </a:pPr>
                      <a:r>
                        <a:rPr lang="ru-RU" sz="600" dirty="0" err="1" smtClean="0">
                          <a:solidFill>
                            <a:srgbClr val="231F20"/>
                          </a:solidFill>
                          <a:latin typeface="+mn-lt"/>
                          <a:cs typeface="SimSun"/>
                        </a:rPr>
                        <a:t>Референии</a:t>
                      </a:r>
                      <a:endParaRPr sz="600">
                        <a:latin typeface="+mn-lt"/>
                        <a:cs typeface="SimSun"/>
                      </a:endParaRPr>
                    </a:p>
                  </a:txBody>
                  <a:tcPr marL="0" marR="0" marT="4445" marB="0">
                    <a:lnL w="19050">
                      <a:solidFill>
                        <a:srgbClr val="1284C7"/>
                      </a:solidFill>
                      <a:prstDash val="solid"/>
                    </a:lnL>
                    <a:lnR w="19050">
                      <a:solidFill>
                        <a:srgbClr val="1284C7"/>
                      </a:solidFill>
                      <a:prstDash val="solid"/>
                    </a:lnR>
                    <a:lnT w="12700">
                      <a:solidFill>
                        <a:srgbClr val="1284C7"/>
                      </a:solidFill>
                      <a:prstDash val="solid"/>
                    </a:lnT>
                    <a:lnB w="12700" cap="flat" cmpd="sng" algn="ctr">
                      <a:solidFill>
                        <a:srgbClr val="1284C7"/>
                      </a:solidFill>
                      <a:prstDash val="solid"/>
                      <a:round/>
                      <a:headEnd type="none" w="med" len="med"/>
                      <a:tailEnd type="none" w="med" len="med"/>
                    </a:lnB>
                  </a:tcPr>
                </a:tc>
              </a:tr>
              <a:tr h="181976">
                <a:tc>
                  <a:txBody>
                    <a:bodyPr/>
                    <a:lstStyle/>
                    <a:p>
                      <a:pPr>
                        <a:lnSpc>
                          <a:spcPct val="100000"/>
                        </a:lnSpc>
                      </a:pPr>
                      <a:endParaRPr sz="700">
                        <a:latin typeface="+mn-lt"/>
                        <a:cs typeface="Times New Roman"/>
                      </a:endParaRPr>
                    </a:p>
                  </a:txBody>
                  <a:tcPr marL="0" marR="0" marT="0"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tcPr>
                </a:tc>
                <a:tc rowSpan="14">
                  <a:txBody>
                    <a:bodyPr/>
                    <a:lstStyle/>
                    <a:p>
                      <a:pPr>
                        <a:lnSpc>
                          <a:spcPct val="100000"/>
                        </a:lnSpc>
                      </a:pPr>
                      <a:endParaRPr sz="900">
                        <a:latin typeface="+mn-lt"/>
                        <a:cs typeface="Times New Roman"/>
                      </a:endParaRPr>
                    </a:p>
                    <a:p>
                      <a:pPr>
                        <a:lnSpc>
                          <a:spcPct val="100000"/>
                        </a:lnSpc>
                      </a:pPr>
                      <a:endParaRPr sz="900">
                        <a:latin typeface="+mn-lt"/>
                        <a:cs typeface="Times New Roman"/>
                      </a:endParaRPr>
                    </a:p>
                    <a:p>
                      <a:pPr>
                        <a:lnSpc>
                          <a:spcPct val="100000"/>
                        </a:lnSpc>
                      </a:pPr>
                      <a:endParaRPr sz="900">
                        <a:latin typeface="+mn-lt"/>
                        <a:cs typeface="Times New Roman"/>
                      </a:endParaRPr>
                    </a:p>
                    <a:p>
                      <a:pPr>
                        <a:lnSpc>
                          <a:spcPct val="100000"/>
                        </a:lnSpc>
                        <a:spcBef>
                          <a:spcPts val="45"/>
                        </a:spcBef>
                      </a:pPr>
                      <a:endParaRPr sz="700">
                        <a:latin typeface="+mn-lt"/>
                        <a:cs typeface="Times New Roman"/>
                      </a:endParaRPr>
                    </a:p>
                    <a:p>
                      <a:pPr marL="111760" marR="347980" indent="-46355">
                        <a:lnSpc>
                          <a:spcPct val="119100"/>
                        </a:lnSpc>
                        <a:buFont typeface="Microsoft YaHei"/>
                        <a:buChar char="•"/>
                        <a:tabLst>
                          <a:tab pos="125095" algn="l"/>
                        </a:tabLst>
                      </a:pPr>
                      <a:r>
                        <a:rPr sz="700" smtClean="0">
                          <a:solidFill>
                            <a:srgbClr val="231F20"/>
                          </a:solidFill>
                          <a:latin typeface="+mn-lt"/>
                          <a:cs typeface="SimSun"/>
                        </a:rPr>
                        <a:t>Boiler</a:t>
                      </a:r>
                      <a:r>
                        <a:rPr sz="700" spc="-195" smtClean="0">
                          <a:solidFill>
                            <a:srgbClr val="231F20"/>
                          </a:solidFill>
                          <a:latin typeface="+mn-lt"/>
                          <a:cs typeface="SimSun"/>
                        </a:rPr>
                        <a:t> </a:t>
                      </a:r>
                      <a:r>
                        <a:rPr sz="700" smtClean="0">
                          <a:solidFill>
                            <a:srgbClr val="231F20"/>
                          </a:solidFill>
                          <a:latin typeface="+mn-lt"/>
                          <a:cs typeface="SimSun"/>
                        </a:rPr>
                        <a:t>and</a:t>
                      </a:r>
                      <a:r>
                        <a:rPr sz="700" spc="-195" smtClean="0">
                          <a:solidFill>
                            <a:srgbClr val="231F20"/>
                          </a:solidFill>
                          <a:latin typeface="+mn-lt"/>
                          <a:cs typeface="SimSun"/>
                        </a:rPr>
                        <a:t> </a:t>
                      </a:r>
                      <a:r>
                        <a:rPr sz="700" smtClean="0">
                          <a:solidFill>
                            <a:srgbClr val="231F20"/>
                          </a:solidFill>
                          <a:latin typeface="+mn-lt"/>
                          <a:cs typeface="SimSun"/>
                        </a:rPr>
                        <a:t>water</a:t>
                      </a:r>
                      <a:r>
                        <a:rPr sz="700" spc="-195" smtClean="0">
                          <a:solidFill>
                            <a:srgbClr val="231F20"/>
                          </a:solidFill>
                          <a:latin typeface="+mn-lt"/>
                          <a:cs typeface="SimSun"/>
                        </a:rPr>
                        <a:t> </a:t>
                      </a:r>
                      <a:r>
                        <a:rPr sz="700" smtClean="0">
                          <a:solidFill>
                            <a:srgbClr val="231F20"/>
                          </a:solidFill>
                          <a:latin typeface="+mn-lt"/>
                          <a:cs typeface="SimSun"/>
                        </a:rPr>
                        <a:t>steaming</a:t>
                      </a:r>
                      <a:r>
                        <a:rPr sz="700" spc="-195" smtClean="0">
                          <a:solidFill>
                            <a:srgbClr val="231F20"/>
                          </a:solidFill>
                          <a:latin typeface="+mn-lt"/>
                          <a:cs typeface="SimSun"/>
                        </a:rPr>
                        <a:t> </a:t>
                      </a:r>
                      <a:r>
                        <a:rPr sz="700" smtClean="0">
                          <a:solidFill>
                            <a:srgbClr val="231F20"/>
                          </a:solidFill>
                          <a:latin typeface="+mn-lt"/>
                          <a:cs typeface="SimSun"/>
                        </a:rPr>
                        <a:t>system</a:t>
                      </a:r>
                      <a:endParaRPr sz="700" smtClean="0">
                        <a:latin typeface="+mn-lt"/>
                        <a:cs typeface="SimSun"/>
                      </a:endParaRPr>
                    </a:p>
                    <a:p>
                      <a:pPr marL="111760" marR="521334" indent="-46355">
                        <a:lnSpc>
                          <a:spcPct val="119100"/>
                        </a:lnSpc>
                        <a:buFont typeface="Microsoft YaHei"/>
                        <a:buChar char="•"/>
                        <a:tabLst>
                          <a:tab pos="125095" algn="l"/>
                        </a:tabLst>
                      </a:pPr>
                      <a:r>
                        <a:rPr sz="700" smtClean="0">
                          <a:solidFill>
                            <a:srgbClr val="231F20"/>
                          </a:solidFill>
                          <a:latin typeface="+mn-lt"/>
                          <a:cs typeface="SimSun"/>
                        </a:rPr>
                        <a:t>High</a:t>
                      </a:r>
                      <a:r>
                        <a:rPr sz="700" spc="-195" smtClean="0">
                          <a:solidFill>
                            <a:srgbClr val="231F20"/>
                          </a:solidFill>
                          <a:latin typeface="+mn-lt"/>
                          <a:cs typeface="SimSun"/>
                        </a:rPr>
                        <a:t> </a:t>
                      </a:r>
                      <a:r>
                        <a:rPr sz="700" smtClean="0">
                          <a:solidFill>
                            <a:srgbClr val="231F20"/>
                          </a:solidFill>
                          <a:latin typeface="+mn-lt"/>
                          <a:cs typeface="SimSun"/>
                        </a:rPr>
                        <a:t>pressure</a:t>
                      </a:r>
                      <a:r>
                        <a:rPr sz="700" spc="-195" smtClean="0">
                          <a:solidFill>
                            <a:srgbClr val="231F20"/>
                          </a:solidFill>
                          <a:latin typeface="+mn-lt"/>
                          <a:cs typeface="SimSun"/>
                        </a:rPr>
                        <a:t> </a:t>
                      </a:r>
                      <a:r>
                        <a:rPr sz="700" smtClean="0">
                          <a:solidFill>
                            <a:srgbClr val="231F20"/>
                          </a:solidFill>
                          <a:latin typeface="+mn-lt"/>
                          <a:cs typeface="SimSun"/>
                        </a:rPr>
                        <a:t>O2/N2</a:t>
                      </a:r>
                      <a:r>
                        <a:rPr sz="700" spc="-195" smtClean="0">
                          <a:solidFill>
                            <a:srgbClr val="231F20"/>
                          </a:solidFill>
                          <a:latin typeface="+mn-lt"/>
                          <a:cs typeface="SimSun"/>
                        </a:rPr>
                        <a:t> </a:t>
                      </a:r>
                      <a:r>
                        <a:rPr sz="700" smtClean="0">
                          <a:solidFill>
                            <a:srgbClr val="231F20"/>
                          </a:solidFill>
                          <a:latin typeface="+mn-lt"/>
                          <a:cs typeface="SimSun"/>
                        </a:rPr>
                        <a:t>pipeline</a:t>
                      </a:r>
                      <a:endParaRPr sz="700" smtClean="0">
                        <a:latin typeface="+mn-lt"/>
                        <a:cs typeface="SimSun"/>
                      </a:endParaRPr>
                    </a:p>
                    <a:p>
                      <a:pPr marL="111760" marR="623570" indent="-46355">
                        <a:lnSpc>
                          <a:spcPct val="119100"/>
                        </a:lnSpc>
                        <a:buFont typeface="Microsoft YaHei"/>
                        <a:buChar char="•"/>
                        <a:tabLst>
                          <a:tab pos="125095" algn="l"/>
                        </a:tabLst>
                      </a:pPr>
                      <a:r>
                        <a:rPr sz="700" smtClean="0">
                          <a:solidFill>
                            <a:srgbClr val="231F20"/>
                          </a:solidFill>
                          <a:latin typeface="+mn-lt"/>
                          <a:cs typeface="SimSun"/>
                        </a:rPr>
                        <a:t>Air</a:t>
                      </a:r>
                      <a:r>
                        <a:rPr sz="700" spc="-195" smtClean="0">
                          <a:solidFill>
                            <a:srgbClr val="231F20"/>
                          </a:solidFill>
                          <a:latin typeface="+mn-lt"/>
                          <a:cs typeface="SimSun"/>
                        </a:rPr>
                        <a:t> </a:t>
                      </a:r>
                      <a:r>
                        <a:rPr sz="700" smtClean="0">
                          <a:solidFill>
                            <a:srgbClr val="231F20"/>
                          </a:solidFill>
                          <a:latin typeface="+mn-lt"/>
                          <a:cs typeface="SimSun"/>
                        </a:rPr>
                        <a:t>separation,</a:t>
                      </a:r>
                      <a:r>
                        <a:rPr sz="700" spc="-195" smtClean="0">
                          <a:solidFill>
                            <a:srgbClr val="231F20"/>
                          </a:solidFill>
                          <a:latin typeface="+mn-lt"/>
                          <a:cs typeface="SimSun"/>
                        </a:rPr>
                        <a:t> </a:t>
                      </a:r>
                      <a:r>
                        <a:rPr sz="700" smtClean="0">
                          <a:solidFill>
                            <a:srgbClr val="231F20"/>
                          </a:solidFill>
                          <a:latin typeface="+mn-lt"/>
                          <a:cs typeface="SimSun"/>
                        </a:rPr>
                        <a:t>gasifier</a:t>
                      </a:r>
                      <a:r>
                        <a:rPr sz="700" spc="-195" smtClean="0">
                          <a:solidFill>
                            <a:srgbClr val="231F20"/>
                          </a:solidFill>
                          <a:latin typeface="+mn-lt"/>
                          <a:cs typeface="SimSun"/>
                        </a:rPr>
                        <a:t> </a:t>
                      </a:r>
                      <a:r>
                        <a:rPr sz="700" smtClean="0">
                          <a:solidFill>
                            <a:srgbClr val="231F20"/>
                          </a:solidFill>
                          <a:latin typeface="+mn-lt"/>
                          <a:cs typeface="SimSun"/>
                        </a:rPr>
                        <a:t>unit</a:t>
                      </a:r>
                      <a:endParaRPr sz="700" smtClean="0">
                        <a:latin typeface="+mn-lt"/>
                        <a:cs typeface="SimSun"/>
                      </a:endParaRPr>
                    </a:p>
                    <a:p>
                      <a:pPr marL="111760" marR="201295" indent="-46355">
                        <a:lnSpc>
                          <a:spcPct val="119100"/>
                        </a:lnSpc>
                        <a:buFont typeface="Microsoft YaHei"/>
                        <a:buChar char="•"/>
                        <a:tabLst>
                          <a:tab pos="125095" algn="l"/>
                        </a:tabLst>
                      </a:pPr>
                      <a:r>
                        <a:rPr sz="700" smtClean="0">
                          <a:solidFill>
                            <a:srgbClr val="231F20"/>
                          </a:solidFill>
                          <a:latin typeface="+mn-lt"/>
                          <a:cs typeface="SimSun"/>
                        </a:rPr>
                        <a:t>Methanol</a:t>
                      </a:r>
                      <a:r>
                        <a:rPr sz="700" spc="-195" smtClean="0">
                          <a:solidFill>
                            <a:srgbClr val="231F20"/>
                          </a:solidFill>
                          <a:latin typeface="+mn-lt"/>
                          <a:cs typeface="SimSun"/>
                        </a:rPr>
                        <a:t> </a:t>
                      </a:r>
                      <a:r>
                        <a:rPr sz="700" smtClean="0">
                          <a:solidFill>
                            <a:srgbClr val="231F20"/>
                          </a:solidFill>
                          <a:latin typeface="+mn-lt"/>
                          <a:cs typeface="SimSun"/>
                        </a:rPr>
                        <a:t>product</a:t>
                      </a:r>
                      <a:r>
                        <a:rPr sz="700" spc="-195" smtClean="0">
                          <a:solidFill>
                            <a:srgbClr val="231F20"/>
                          </a:solidFill>
                          <a:latin typeface="+mn-lt"/>
                          <a:cs typeface="SimSun"/>
                        </a:rPr>
                        <a:t> </a:t>
                      </a:r>
                      <a:r>
                        <a:rPr sz="700" smtClean="0">
                          <a:solidFill>
                            <a:srgbClr val="231F20"/>
                          </a:solidFill>
                          <a:latin typeface="+mn-lt"/>
                          <a:cs typeface="SimSun"/>
                        </a:rPr>
                        <a:t>tank(coal</a:t>
                      </a:r>
                      <a:r>
                        <a:rPr sz="700" spc="-195" smtClean="0">
                          <a:solidFill>
                            <a:srgbClr val="231F20"/>
                          </a:solidFill>
                          <a:latin typeface="+mn-lt"/>
                          <a:cs typeface="SimSun"/>
                        </a:rPr>
                        <a:t> </a:t>
                      </a:r>
                      <a:r>
                        <a:rPr sz="700" smtClean="0">
                          <a:solidFill>
                            <a:srgbClr val="231F20"/>
                          </a:solidFill>
                          <a:latin typeface="+mn-lt"/>
                          <a:cs typeface="SimSun"/>
                        </a:rPr>
                        <a:t>to</a:t>
                      </a:r>
                      <a:r>
                        <a:rPr sz="700" spc="-195" smtClean="0">
                          <a:solidFill>
                            <a:srgbClr val="231F20"/>
                          </a:solidFill>
                          <a:latin typeface="+mn-lt"/>
                          <a:cs typeface="SimSun"/>
                        </a:rPr>
                        <a:t> </a:t>
                      </a:r>
                      <a:r>
                        <a:rPr sz="700" smtClean="0">
                          <a:solidFill>
                            <a:srgbClr val="231F20"/>
                          </a:solidFill>
                          <a:latin typeface="+mn-lt"/>
                          <a:cs typeface="SimSun"/>
                        </a:rPr>
                        <a:t>olefin)</a:t>
                      </a:r>
                      <a:endParaRPr sz="700" smtClean="0">
                        <a:latin typeface="+mn-lt"/>
                        <a:cs typeface="SimSun"/>
                      </a:endParaRPr>
                    </a:p>
                    <a:p>
                      <a:pPr marL="111760" marR="25400" indent="-46355">
                        <a:lnSpc>
                          <a:spcPct val="119100"/>
                        </a:lnSpc>
                        <a:buFont typeface="Microsoft YaHei"/>
                        <a:buChar char="•"/>
                        <a:tabLst>
                          <a:tab pos="125095" algn="l"/>
                        </a:tabLst>
                      </a:pPr>
                      <a:r>
                        <a:rPr sz="700" smtClean="0">
                          <a:solidFill>
                            <a:srgbClr val="231F20"/>
                          </a:solidFill>
                          <a:latin typeface="+mn-lt"/>
                          <a:cs typeface="SimSun"/>
                        </a:rPr>
                        <a:t>Methanol</a:t>
                      </a:r>
                      <a:r>
                        <a:rPr sz="700" spc="-195" smtClean="0">
                          <a:solidFill>
                            <a:srgbClr val="231F20"/>
                          </a:solidFill>
                          <a:latin typeface="+mn-lt"/>
                          <a:cs typeface="SimSun"/>
                        </a:rPr>
                        <a:t> </a:t>
                      </a:r>
                      <a:r>
                        <a:rPr sz="700" smtClean="0">
                          <a:solidFill>
                            <a:srgbClr val="231F20"/>
                          </a:solidFill>
                          <a:latin typeface="+mn-lt"/>
                          <a:cs typeface="SimSun"/>
                        </a:rPr>
                        <a:t>synthesis</a:t>
                      </a:r>
                      <a:r>
                        <a:rPr sz="700" spc="-195" smtClean="0">
                          <a:solidFill>
                            <a:srgbClr val="231F20"/>
                          </a:solidFill>
                          <a:latin typeface="+mn-lt"/>
                          <a:cs typeface="SimSun"/>
                        </a:rPr>
                        <a:t> </a:t>
                      </a:r>
                      <a:r>
                        <a:rPr sz="700" smtClean="0">
                          <a:solidFill>
                            <a:srgbClr val="231F20"/>
                          </a:solidFill>
                          <a:latin typeface="+mn-lt"/>
                          <a:cs typeface="SimSun"/>
                        </a:rPr>
                        <a:t>system</a:t>
                      </a:r>
                      <a:r>
                        <a:rPr sz="700" spc="-195" smtClean="0">
                          <a:solidFill>
                            <a:srgbClr val="231F20"/>
                          </a:solidFill>
                          <a:latin typeface="+mn-lt"/>
                          <a:cs typeface="SimSun"/>
                        </a:rPr>
                        <a:t> </a:t>
                      </a:r>
                      <a:r>
                        <a:rPr sz="700" smtClean="0">
                          <a:solidFill>
                            <a:srgbClr val="231F20"/>
                          </a:solidFill>
                          <a:latin typeface="+mn-lt"/>
                          <a:cs typeface="SimSun"/>
                        </a:rPr>
                        <a:t>(coal</a:t>
                      </a:r>
                      <a:r>
                        <a:rPr sz="700" spc="-195" smtClean="0">
                          <a:solidFill>
                            <a:srgbClr val="231F20"/>
                          </a:solidFill>
                          <a:latin typeface="+mn-lt"/>
                          <a:cs typeface="SimSun"/>
                        </a:rPr>
                        <a:t> </a:t>
                      </a:r>
                      <a:r>
                        <a:rPr sz="700" smtClean="0">
                          <a:solidFill>
                            <a:srgbClr val="231F20"/>
                          </a:solidFill>
                          <a:latin typeface="+mn-lt"/>
                          <a:cs typeface="SimSun"/>
                        </a:rPr>
                        <a:t>to</a:t>
                      </a:r>
                      <a:r>
                        <a:rPr sz="700" spc="-195" smtClean="0">
                          <a:solidFill>
                            <a:srgbClr val="231F20"/>
                          </a:solidFill>
                          <a:latin typeface="+mn-lt"/>
                          <a:cs typeface="SimSun"/>
                        </a:rPr>
                        <a:t> </a:t>
                      </a:r>
                      <a:r>
                        <a:rPr sz="700" smtClean="0">
                          <a:solidFill>
                            <a:srgbClr val="231F20"/>
                          </a:solidFill>
                          <a:latin typeface="+mn-lt"/>
                          <a:cs typeface="SimSun"/>
                        </a:rPr>
                        <a:t>olefin)</a:t>
                      </a:r>
                      <a:endParaRPr sz="700" smtClean="0">
                        <a:latin typeface="+mn-lt"/>
                        <a:cs typeface="SimSun"/>
                      </a:endParaRPr>
                    </a:p>
                    <a:p>
                      <a:pPr marL="111760" marR="421640" indent="-46355">
                        <a:lnSpc>
                          <a:spcPct val="119100"/>
                        </a:lnSpc>
                        <a:buFont typeface="Microsoft YaHei"/>
                        <a:buChar char="•"/>
                        <a:tabLst>
                          <a:tab pos="125095" algn="l"/>
                        </a:tabLst>
                      </a:pPr>
                      <a:r>
                        <a:rPr sz="700" smtClean="0">
                          <a:solidFill>
                            <a:srgbClr val="231F20"/>
                          </a:solidFill>
                          <a:latin typeface="+mn-lt"/>
                          <a:cs typeface="SimSun"/>
                        </a:rPr>
                        <a:t>Material</a:t>
                      </a:r>
                      <a:r>
                        <a:rPr sz="700" spc="-195" smtClean="0">
                          <a:solidFill>
                            <a:srgbClr val="231F20"/>
                          </a:solidFill>
                          <a:latin typeface="+mn-lt"/>
                          <a:cs typeface="SimSun"/>
                        </a:rPr>
                        <a:t> </a:t>
                      </a:r>
                      <a:r>
                        <a:rPr sz="700" smtClean="0">
                          <a:solidFill>
                            <a:srgbClr val="231F20"/>
                          </a:solidFill>
                          <a:latin typeface="+mn-lt"/>
                          <a:cs typeface="SimSun"/>
                        </a:rPr>
                        <a:t>transportation</a:t>
                      </a:r>
                      <a:r>
                        <a:rPr sz="700" spc="-195" smtClean="0">
                          <a:solidFill>
                            <a:srgbClr val="231F20"/>
                          </a:solidFill>
                          <a:latin typeface="+mn-lt"/>
                          <a:cs typeface="SimSun"/>
                        </a:rPr>
                        <a:t> </a:t>
                      </a:r>
                      <a:r>
                        <a:rPr sz="700" smtClean="0">
                          <a:solidFill>
                            <a:srgbClr val="231F20"/>
                          </a:solidFill>
                          <a:latin typeface="+mn-lt"/>
                          <a:cs typeface="SimSun"/>
                        </a:rPr>
                        <a:t>pipeline</a:t>
                      </a:r>
                      <a:endParaRPr sz="700" smtClean="0">
                        <a:latin typeface="+mn-lt"/>
                        <a:cs typeface="SimSun"/>
                      </a:endParaRPr>
                    </a:p>
                    <a:p>
                      <a:pPr marL="111760" marR="69850" indent="-46355">
                        <a:lnSpc>
                          <a:spcPct val="119100"/>
                        </a:lnSpc>
                        <a:buFont typeface="Microsoft YaHei"/>
                        <a:buChar char="•"/>
                        <a:tabLst>
                          <a:tab pos="125095" algn="l"/>
                        </a:tabLst>
                      </a:pPr>
                      <a:r>
                        <a:rPr sz="700" smtClean="0">
                          <a:solidFill>
                            <a:srgbClr val="231F20"/>
                          </a:solidFill>
                          <a:latin typeface="+mn-lt"/>
                          <a:cs typeface="SimSun"/>
                        </a:rPr>
                        <a:t>Compression</a:t>
                      </a:r>
                      <a:r>
                        <a:rPr sz="700" spc="-195" smtClean="0">
                          <a:solidFill>
                            <a:srgbClr val="231F20"/>
                          </a:solidFill>
                          <a:latin typeface="+mn-lt"/>
                          <a:cs typeface="SimSun"/>
                        </a:rPr>
                        <a:t> </a:t>
                      </a:r>
                      <a:r>
                        <a:rPr sz="700" smtClean="0">
                          <a:solidFill>
                            <a:srgbClr val="231F20"/>
                          </a:solidFill>
                          <a:latin typeface="+mn-lt"/>
                          <a:cs typeface="SimSun"/>
                        </a:rPr>
                        <a:t>unit</a:t>
                      </a:r>
                      <a:r>
                        <a:rPr sz="700" spc="-195" smtClean="0">
                          <a:solidFill>
                            <a:srgbClr val="231F20"/>
                          </a:solidFill>
                          <a:latin typeface="+mn-lt"/>
                          <a:cs typeface="SimSun"/>
                        </a:rPr>
                        <a:t> </a:t>
                      </a:r>
                      <a:r>
                        <a:rPr sz="700" smtClean="0">
                          <a:solidFill>
                            <a:srgbClr val="231F20"/>
                          </a:solidFill>
                          <a:latin typeface="+mn-lt"/>
                          <a:cs typeface="SimSun"/>
                        </a:rPr>
                        <a:t>lubricating</a:t>
                      </a:r>
                      <a:r>
                        <a:rPr sz="700" spc="-195" smtClean="0">
                          <a:solidFill>
                            <a:srgbClr val="231F20"/>
                          </a:solidFill>
                          <a:latin typeface="+mn-lt"/>
                          <a:cs typeface="SimSun"/>
                        </a:rPr>
                        <a:t> </a:t>
                      </a:r>
                      <a:r>
                        <a:rPr sz="700" smtClean="0">
                          <a:solidFill>
                            <a:srgbClr val="231F20"/>
                          </a:solidFill>
                          <a:latin typeface="+mn-lt"/>
                          <a:cs typeface="SimSun"/>
                        </a:rPr>
                        <a:t>oil</a:t>
                      </a:r>
                      <a:r>
                        <a:rPr sz="700" spc="-195" smtClean="0">
                          <a:solidFill>
                            <a:srgbClr val="231F20"/>
                          </a:solidFill>
                          <a:latin typeface="+mn-lt"/>
                          <a:cs typeface="SimSun"/>
                        </a:rPr>
                        <a:t> </a:t>
                      </a:r>
                      <a:r>
                        <a:rPr sz="700" smtClean="0">
                          <a:solidFill>
                            <a:srgbClr val="231F20"/>
                          </a:solidFill>
                          <a:latin typeface="+mn-lt"/>
                          <a:cs typeface="SimSun"/>
                        </a:rPr>
                        <a:t>pipeline</a:t>
                      </a:r>
                      <a:endParaRPr sz="700" smtClean="0">
                        <a:latin typeface="+mn-lt"/>
                        <a:cs typeface="SimSun"/>
                      </a:endParaRPr>
                    </a:p>
                    <a:p>
                      <a:pPr marL="111760" marR="959485" indent="-46355">
                        <a:lnSpc>
                          <a:spcPct val="119100"/>
                        </a:lnSpc>
                        <a:buFont typeface="Microsoft YaHei"/>
                        <a:buChar char="•"/>
                        <a:tabLst>
                          <a:tab pos="125095" algn="l"/>
                        </a:tabLst>
                      </a:pPr>
                      <a:r>
                        <a:rPr sz="700" smtClean="0">
                          <a:solidFill>
                            <a:srgbClr val="231F20"/>
                          </a:solidFill>
                          <a:latin typeface="+mn-lt"/>
                          <a:cs typeface="SimSun"/>
                        </a:rPr>
                        <a:t>Distillation</a:t>
                      </a:r>
                      <a:r>
                        <a:rPr sz="700" spc="-195" smtClean="0">
                          <a:solidFill>
                            <a:srgbClr val="231F20"/>
                          </a:solidFill>
                          <a:latin typeface="+mn-lt"/>
                          <a:cs typeface="SimSun"/>
                        </a:rPr>
                        <a:t> </a:t>
                      </a:r>
                      <a:r>
                        <a:rPr sz="700" smtClean="0">
                          <a:solidFill>
                            <a:srgbClr val="231F20"/>
                          </a:solidFill>
                          <a:latin typeface="+mn-lt"/>
                          <a:cs typeface="SimSun"/>
                        </a:rPr>
                        <a:t>System</a:t>
                      </a:r>
                      <a:endParaRPr sz="700" smtClean="0">
                        <a:latin typeface="+mn-lt"/>
                        <a:cs typeface="SimSun"/>
                      </a:endParaRPr>
                    </a:p>
                    <a:p>
                      <a:pPr marL="111760" marR="421005" indent="-46355">
                        <a:lnSpc>
                          <a:spcPct val="119100"/>
                        </a:lnSpc>
                        <a:buFont typeface="Microsoft YaHei"/>
                        <a:buChar char="•"/>
                        <a:tabLst>
                          <a:tab pos="125095" algn="l"/>
                        </a:tabLst>
                      </a:pPr>
                      <a:r>
                        <a:rPr sz="700" smtClean="0">
                          <a:solidFill>
                            <a:srgbClr val="231F20"/>
                          </a:solidFill>
                          <a:latin typeface="+mn-lt"/>
                          <a:cs typeface="SimSun"/>
                        </a:rPr>
                        <a:t>Polyethylene</a:t>
                      </a:r>
                      <a:r>
                        <a:rPr sz="700" spc="-195" smtClean="0">
                          <a:solidFill>
                            <a:srgbClr val="231F20"/>
                          </a:solidFill>
                          <a:latin typeface="+mn-lt"/>
                          <a:cs typeface="SimSun"/>
                        </a:rPr>
                        <a:t> </a:t>
                      </a:r>
                      <a:r>
                        <a:rPr sz="700" smtClean="0">
                          <a:solidFill>
                            <a:srgbClr val="231F20"/>
                          </a:solidFill>
                          <a:latin typeface="+mn-lt"/>
                          <a:cs typeface="SimSun"/>
                        </a:rPr>
                        <a:t>unit(coal</a:t>
                      </a:r>
                      <a:r>
                        <a:rPr sz="700" spc="-195" smtClean="0">
                          <a:solidFill>
                            <a:srgbClr val="231F20"/>
                          </a:solidFill>
                          <a:latin typeface="+mn-lt"/>
                          <a:cs typeface="SimSun"/>
                        </a:rPr>
                        <a:t> </a:t>
                      </a:r>
                      <a:r>
                        <a:rPr sz="700" smtClean="0">
                          <a:solidFill>
                            <a:srgbClr val="231F20"/>
                          </a:solidFill>
                          <a:latin typeface="+mn-lt"/>
                          <a:cs typeface="SimSun"/>
                        </a:rPr>
                        <a:t>to</a:t>
                      </a:r>
                      <a:r>
                        <a:rPr sz="700" spc="-195" smtClean="0">
                          <a:solidFill>
                            <a:srgbClr val="231F20"/>
                          </a:solidFill>
                          <a:latin typeface="+mn-lt"/>
                          <a:cs typeface="SimSun"/>
                        </a:rPr>
                        <a:t> </a:t>
                      </a:r>
                      <a:r>
                        <a:rPr sz="700" smtClean="0">
                          <a:solidFill>
                            <a:srgbClr val="231F20"/>
                          </a:solidFill>
                          <a:latin typeface="+mn-lt"/>
                          <a:cs typeface="SimSun"/>
                        </a:rPr>
                        <a:t>olefin)</a:t>
                      </a:r>
                      <a:endParaRPr sz="700" smtClean="0">
                        <a:latin typeface="+mn-lt"/>
                        <a:cs typeface="SimSun"/>
                      </a:endParaRPr>
                    </a:p>
                    <a:p>
                      <a:pPr marL="111760" marR="524510" indent="-46355">
                        <a:lnSpc>
                          <a:spcPct val="119100"/>
                        </a:lnSpc>
                        <a:buFont typeface="Microsoft YaHei"/>
                        <a:buChar char="•"/>
                        <a:tabLst>
                          <a:tab pos="125095" algn="l"/>
                        </a:tabLst>
                      </a:pPr>
                      <a:r>
                        <a:rPr sz="700" smtClean="0">
                          <a:solidFill>
                            <a:srgbClr val="231F20"/>
                          </a:solidFill>
                          <a:latin typeface="+mn-lt"/>
                          <a:cs typeface="SimSun"/>
                        </a:rPr>
                        <a:t>Polypropylene</a:t>
                      </a:r>
                      <a:r>
                        <a:rPr sz="700" spc="-195" smtClean="0">
                          <a:solidFill>
                            <a:srgbClr val="231F20"/>
                          </a:solidFill>
                          <a:latin typeface="+mn-lt"/>
                          <a:cs typeface="SimSun"/>
                        </a:rPr>
                        <a:t> </a:t>
                      </a:r>
                      <a:r>
                        <a:rPr sz="700" smtClean="0">
                          <a:solidFill>
                            <a:srgbClr val="231F20"/>
                          </a:solidFill>
                          <a:latin typeface="+mn-lt"/>
                          <a:cs typeface="SimSun"/>
                        </a:rPr>
                        <a:t>(coal</a:t>
                      </a:r>
                      <a:r>
                        <a:rPr sz="700" spc="-195" smtClean="0">
                          <a:solidFill>
                            <a:srgbClr val="231F20"/>
                          </a:solidFill>
                          <a:latin typeface="+mn-lt"/>
                          <a:cs typeface="SimSun"/>
                        </a:rPr>
                        <a:t> </a:t>
                      </a:r>
                      <a:r>
                        <a:rPr sz="700" smtClean="0">
                          <a:solidFill>
                            <a:srgbClr val="231F20"/>
                          </a:solidFill>
                          <a:latin typeface="+mn-lt"/>
                          <a:cs typeface="SimSun"/>
                        </a:rPr>
                        <a:t>to</a:t>
                      </a:r>
                      <a:r>
                        <a:rPr sz="700" spc="-195" smtClean="0">
                          <a:solidFill>
                            <a:srgbClr val="231F20"/>
                          </a:solidFill>
                          <a:latin typeface="+mn-lt"/>
                          <a:cs typeface="SimSun"/>
                        </a:rPr>
                        <a:t> </a:t>
                      </a:r>
                      <a:r>
                        <a:rPr sz="700" smtClean="0">
                          <a:solidFill>
                            <a:srgbClr val="231F20"/>
                          </a:solidFill>
                          <a:latin typeface="+mn-lt"/>
                          <a:cs typeface="SimSun"/>
                        </a:rPr>
                        <a:t>olefin)</a:t>
                      </a:r>
                      <a:endParaRPr sz="700">
                        <a:latin typeface="+mn-lt"/>
                        <a:cs typeface="SimSun"/>
                      </a:endParaRPr>
                    </a:p>
                  </a:txBody>
                  <a:tcPr marL="0" marR="0" marT="0" marB="0">
                    <a:lnL w="19050">
                      <a:solidFill>
                        <a:srgbClr val="1284C7"/>
                      </a:solidFill>
                      <a:prstDash val="solid"/>
                    </a:lnL>
                    <a:lnR w="19050" cap="flat" cmpd="sng" algn="ctr">
                      <a:solidFill>
                        <a:srgbClr val="1284C7"/>
                      </a:solidFill>
                      <a:prstDash val="solid"/>
                      <a:round/>
                      <a:headEnd type="none" w="med" len="med"/>
                      <a:tailEnd type="none" w="med" len="med"/>
                    </a:lnR>
                    <a:lnT w="12700" cap="flat" cmpd="sng" algn="ctr">
                      <a:solidFill>
                        <a:srgbClr val="1284C7"/>
                      </a:solidFill>
                      <a:prstDash val="solid"/>
                      <a:round/>
                      <a:headEnd type="none" w="med" len="med"/>
                      <a:tailEnd type="none" w="med" len="med"/>
                    </a:lnT>
                    <a:lnB w="12700">
                      <a:solidFill>
                        <a:srgbClr val="1284C7"/>
                      </a:solidFill>
                      <a:prstDash val="solid"/>
                    </a:lnB>
                  </a:tcPr>
                </a:tc>
                <a:tc>
                  <a:txBody>
                    <a:bodyPr/>
                    <a:lstStyle/>
                    <a:p>
                      <a:pPr marL="54610">
                        <a:lnSpc>
                          <a:spcPts val="1435"/>
                        </a:lnSpc>
                        <a:spcBef>
                          <a:spcPts val="700"/>
                        </a:spcBef>
                        <a:spcAft>
                          <a:spcPts val="0"/>
                        </a:spcAft>
                      </a:pPr>
                      <a:r>
                        <a:rPr lang="ru-RU" sz="700" spc="35">
                          <a:solidFill>
                            <a:srgbClr val="231F20"/>
                          </a:solidFill>
                          <a:latin typeface="+mn-lt"/>
                          <a:ea typeface="Calibri"/>
                          <a:cs typeface="SimSun"/>
                        </a:rPr>
                        <a:t>· 2018 </a:t>
                      </a:r>
                      <a:r>
                        <a:rPr lang="ru-RU" sz="700">
                          <a:solidFill>
                            <a:srgbClr val="231F20"/>
                          </a:solidFill>
                          <a:latin typeface="+mn-lt"/>
                          <a:ea typeface="Calibri"/>
                          <a:cs typeface="SimSun"/>
                        </a:rPr>
                        <a:t>Sinopec Zhongan United Coal Chemical Cleaning Project (химическая очистка завода по производству этилена и сети паропроводов)</a:t>
                      </a:r>
                      <a:r>
                        <a:rPr lang="ru-RU" sz="700">
                          <a:solidFill>
                            <a:srgbClr val="000000"/>
                          </a:solidFill>
                          <a:latin typeface="+mn-lt"/>
                          <a:ea typeface="Calibri"/>
                          <a:cs typeface="SimSun"/>
                        </a:rPr>
                        <a:t> </a:t>
                      </a:r>
                      <a:endParaRPr lang="ru-RU" sz="1100">
                        <a:latin typeface="+mn-lt"/>
                        <a:ea typeface="Calibri"/>
                        <a:cs typeface="Times New Roman"/>
                      </a:endParaRPr>
                    </a:p>
                  </a:txBody>
                  <a:tcPr marL="9525" marR="9525" marT="88900"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tcPr>
                </a:tc>
              </a:tr>
              <a:tr h="109537">
                <a:tc>
                  <a:txBody>
                    <a:bodyPr/>
                    <a:lstStyle/>
                    <a:p>
                      <a:pPr>
                        <a:lnSpc>
                          <a:spcPct val="100000"/>
                        </a:lnSpc>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ts val="860"/>
                        </a:lnSpc>
                        <a:spcBef>
                          <a:spcPts val="40"/>
                        </a:spcBef>
                        <a:spcAft>
                          <a:spcPts val="0"/>
                        </a:spcAft>
                      </a:pPr>
                      <a:r>
                        <a:rPr lang="ru-RU" sz="700" spc="35">
                          <a:solidFill>
                            <a:srgbClr val="231F20"/>
                          </a:solidFill>
                          <a:latin typeface="+mn-lt"/>
                          <a:ea typeface="Calibri"/>
                          <a:cs typeface="SimSun"/>
                        </a:rPr>
                        <a:t>· 2017 </a:t>
                      </a:r>
                      <a:r>
                        <a:rPr lang="ru-RU" sz="700">
                          <a:solidFill>
                            <a:srgbClr val="231F20"/>
                          </a:solidFill>
                          <a:latin typeface="+mn-lt"/>
                          <a:ea typeface="Calibri"/>
                          <a:cs typeface="SimSun"/>
                        </a:rPr>
                        <a:t>Проект комплексной утилизации угольных и газовых ресурсов Яньань по химической очистке</a:t>
                      </a:r>
                      <a:r>
                        <a:rPr lang="ru-RU" sz="700">
                          <a:solidFill>
                            <a:srgbClr val="000000"/>
                          </a:solidFill>
                          <a:latin typeface="+mn-lt"/>
                          <a:ea typeface="Calibri"/>
                          <a:cs typeface="SimSun"/>
                        </a:rPr>
                        <a:t> </a:t>
                      </a:r>
                      <a:endParaRPr lang="ru-RU" sz="11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09537">
                <a:tc>
                  <a:txBody>
                    <a:bodyPr/>
                    <a:lstStyle/>
                    <a:p>
                      <a:pPr>
                        <a:lnSpc>
                          <a:spcPct val="100000"/>
                        </a:lnSpc>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ts val="860"/>
                        </a:lnSpc>
                        <a:spcBef>
                          <a:spcPts val="40"/>
                        </a:spcBef>
                        <a:spcAft>
                          <a:spcPts val="0"/>
                        </a:spcAft>
                      </a:pPr>
                      <a:r>
                        <a:rPr lang="ru-RU" sz="700" spc="35">
                          <a:solidFill>
                            <a:srgbClr val="231F20"/>
                          </a:solidFill>
                          <a:latin typeface="+mn-lt"/>
                          <a:ea typeface="Calibri"/>
                          <a:cs typeface="SimSun"/>
                        </a:rPr>
                        <a:t>· 2015 </a:t>
                      </a:r>
                      <a:r>
                        <a:rPr lang="ru-RU" sz="700">
                          <a:solidFill>
                            <a:srgbClr val="231F20"/>
                          </a:solidFill>
                          <a:latin typeface="+mn-lt"/>
                          <a:ea typeface="Calibri"/>
                          <a:cs typeface="SimSun"/>
                        </a:rPr>
                        <a:t>Jiangsu Sailland Petrochemical Сеть паровых труб высокого давления и проект химической очистки резервуара для хранения из нержавеющей стали</a:t>
                      </a:r>
                      <a:r>
                        <a:rPr lang="ru-RU" sz="700">
                          <a:solidFill>
                            <a:srgbClr val="000000"/>
                          </a:solidFill>
                          <a:latin typeface="+mn-lt"/>
                          <a:ea typeface="Calibri"/>
                          <a:cs typeface="SimSun"/>
                        </a:rPr>
                        <a:t> </a:t>
                      </a:r>
                      <a:endParaRPr lang="ru-RU" sz="11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402547">
                <a:tc>
                  <a:txBody>
                    <a:bodyPr/>
                    <a:lstStyle/>
                    <a:p>
                      <a:pPr marL="0" marR="160655" indent="0">
                        <a:lnSpc>
                          <a:spcPct val="100000"/>
                        </a:lnSpc>
                        <a:spcBef>
                          <a:spcPts val="0"/>
                        </a:spcBef>
                      </a:pPr>
                      <a:r>
                        <a:rPr sz="700" smtClean="0">
                          <a:solidFill>
                            <a:srgbClr val="231F20"/>
                          </a:solidFill>
                          <a:latin typeface="+mn-lt"/>
                          <a:cs typeface="SimSun"/>
                        </a:rPr>
                        <a:t>· </a:t>
                      </a:r>
                      <a:r>
                        <a:rPr lang="ru-RU" sz="700" dirty="0" smtClean="0">
                          <a:solidFill>
                            <a:srgbClr val="231F20"/>
                          </a:solidFill>
                          <a:latin typeface="+mn-lt"/>
                          <a:cs typeface="SimSun"/>
                        </a:rPr>
                        <a:t>Установка из угля в олефины</a:t>
                      </a:r>
                      <a:endParaRPr sz="700">
                        <a:latin typeface="+mn-lt"/>
                        <a:cs typeface="SimSun"/>
                      </a:endParaRPr>
                    </a:p>
                  </a:txBody>
                  <a:tcPr marL="0" marR="0" marT="40005"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ct val="115000"/>
                        </a:lnSpc>
                        <a:spcBef>
                          <a:spcPts val="40"/>
                        </a:spcBef>
                        <a:spcAft>
                          <a:spcPts val="0"/>
                        </a:spcAft>
                      </a:pPr>
                      <a:r>
                        <a:rPr lang="ru-RU" sz="700" spc="35" dirty="0">
                          <a:solidFill>
                            <a:srgbClr val="231F20"/>
                          </a:solidFill>
                          <a:latin typeface="+mn-lt"/>
                          <a:ea typeface="Calibri"/>
                          <a:cs typeface="SimSun"/>
                        </a:rPr>
                        <a:t>· В 2014 году </a:t>
                      </a:r>
                      <a:r>
                        <a:rPr lang="ru-RU" sz="700" dirty="0" err="1">
                          <a:solidFill>
                            <a:srgbClr val="231F20"/>
                          </a:solidFill>
                          <a:latin typeface="+mn-lt"/>
                          <a:ea typeface="Calibri"/>
                          <a:cs typeface="SimSun"/>
                        </a:rPr>
                        <a:t>Shaanxi</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Yanchang</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China</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Yulin</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Energy</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Chemical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Ltd</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метанольный</a:t>
                      </a:r>
                      <a:r>
                        <a:rPr lang="ru-RU" sz="700" dirty="0">
                          <a:solidFill>
                            <a:srgbClr val="231F20"/>
                          </a:solidFill>
                          <a:latin typeface="+mn-lt"/>
                          <a:ea typeface="Calibri"/>
                          <a:cs typeface="SimSun"/>
                        </a:rPr>
                        <a:t> реактор, </a:t>
                      </a:r>
                      <a:r>
                        <a:rPr lang="ru-RU" sz="700" dirty="0" err="1">
                          <a:solidFill>
                            <a:srgbClr val="231F20"/>
                          </a:solidFill>
                          <a:latin typeface="+mn-lt"/>
                          <a:ea typeface="Calibri"/>
                          <a:cs typeface="SimSun"/>
                        </a:rPr>
                        <a:t>метанольный</a:t>
                      </a:r>
                      <a:r>
                        <a:rPr lang="ru-RU" sz="700" dirty="0">
                          <a:solidFill>
                            <a:srgbClr val="231F20"/>
                          </a:solidFill>
                          <a:latin typeface="+mn-lt"/>
                          <a:ea typeface="Calibri"/>
                          <a:cs typeface="SimSun"/>
                        </a:rPr>
                        <a:t> центр и химическая очистка тепловых электростанций.</a:t>
                      </a:r>
                      <a:r>
                        <a:rPr lang="ru-RU" sz="700" dirty="0">
                          <a:solidFill>
                            <a:srgbClr val="000000"/>
                          </a:solidFill>
                          <a:latin typeface="+mn-lt"/>
                          <a:ea typeface="Calibri"/>
                          <a:cs typeface="SimSun"/>
                        </a:rPr>
                        <a:t> </a:t>
                      </a:r>
                      <a:endParaRPr lang="ru-RU" sz="1100" dirty="0">
                        <a:latin typeface="+mn-lt"/>
                        <a:ea typeface="Calibri"/>
                        <a:cs typeface="Times New Roman"/>
                      </a:endParaRPr>
                    </a:p>
                    <a:p>
                      <a:pPr marL="54610">
                        <a:lnSpc>
                          <a:spcPct val="115000"/>
                        </a:lnSpc>
                        <a:spcBef>
                          <a:spcPts val="160"/>
                        </a:spcBef>
                        <a:spcAft>
                          <a:spcPts val="0"/>
                        </a:spcAft>
                      </a:pPr>
                      <a:r>
                        <a:rPr lang="ru-RU" sz="700" spc="35" dirty="0">
                          <a:solidFill>
                            <a:srgbClr val="231F20"/>
                          </a:solidFill>
                          <a:latin typeface="+mn-lt"/>
                          <a:ea typeface="Calibri"/>
                          <a:cs typeface="SimSun"/>
                        </a:rPr>
                        <a:t>· 2014 </a:t>
                      </a:r>
                      <a:r>
                        <a:rPr lang="ru-RU" sz="700" dirty="0" err="1">
                          <a:solidFill>
                            <a:srgbClr val="231F20"/>
                          </a:solidFill>
                          <a:latin typeface="+mn-lt"/>
                          <a:ea typeface="Calibri"/>
                          <a:cs typeface="SimSun"/>
                        </a:rPr>
                        <a:t>Шэньхуа</a:t>
                      </a:r>
                      <a:r>
                        <a:rPr lang="ru-RU" sz="700" dirty="0">
                          <a:solidFill>
                            <a:srgbClr val="231F20"/>
                          </a:solidFill>
                          <a:latin typeface="+mn-lt"/>
                          <a:ea typeface="Calibri"/>
                          <a:cs typeface="SimSun"/>
                        </a:rPr>
                        <a:t> Синьцзян угольный новый материал </a:t>
                      </a:r>
                      <a:r>
                        <a:rPr lang="ru-RU" sz="700" spc="20" dirty="0">
                          <a:solidFill>
                            <a:srgbClr val="231F20"/>
                          </a:solidFill>
                          <a:latin typeface="+mn-lt"/>
                          <a:ea typeface="Calibri"/>
                          <a:cs typeface="SimSun"/>
                        </a:rPr>
                        <a:t>860 000 </a:t>
                      </a:r>
                      <a:r>
                        <a:rPr lang="ru-RU" sz="700" dirty="0">
                          <a:solidFill>
                            <a:srgbClr val="231F20"/>
                          </a:solidFill>
                          <a:latin typeface="+mn-lt"/>
                          <a:ea typeface="Calibri"/>
                          <a:cs typeface="SimSun"/>
                        </a:rPr>
                        <a:t>тонн </a:t>
                      </a:r>
                      <a:r>
                        <a:rPr lang="ru-RU" sz="700" dirty="0" err="1">
                          <a:solidFill>
                            <a:srgbClr val="231F20"/>
                          </a:solidFill>
                          <a:latin typeface="+mn-lt"/>
                          <a:ea typeface="Calibri"/>
                          <a:cs typeface="SimSun"/>
                        </a:rPr>
                        <a:t>этилен-кислородный</a:t>
                      </a:r>
                      <a:r>
                        <a:rPr lang="ru-RU" sz="700" dirty="0">
                          <a:solidFill>
                            <a:srgbClr val="231F20"/>
                          </a:solidFill>
                          <a:latin typeface="+mn-lt"/>
                          <a:ea typeface="Calibri"/>
                          <a:cs typeface="SimSun"/>
                        </a:rPr>
                        <a:t> трубопровод проект предварительного обезжиривания</a:t>
                      </a:r>
                      <a:r>
                        <a:rPr lang="ru-RU" sz="700" dirty="0">
                          <a:solidFill>
                            <a:srgbClr val="000000"/>
                          </a:solidFill>
                          <a:latin typeface="+mn-lt"/>
                          <a:ea typeface="Calibri"/>
                          <a:cs typeface="SimSun"/>
                        </a:rPr>
                        <a:t> </a:t>
                      </a:r>
                      <a:endParaRPr lang="ru-RU" sz="1100" dirty="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09537">
                <a:tc>
                  <a:txBody>
                    <a:bodyPr/>
                    <a:lstStyle/>
                    <a:p>
                      <a:pPr>
                        <a:lnSpc>
                          <a:spcPct val="100000"/>
                        </a:lnSpc>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ts val="860"/>
                        </a:lnSpc>
                        <a:spcBef>
                          <a:spcPts val="40"/>
                        </a:spcBef>
                        <a:spcAft>
                          <a:spcPts val="0"/>
                        </a:spcAft>
                      </a:pPr>
                      <a:r>
                        <a:rPr lang="ru-RU" sz="700" spc="35">
                          <a:solidFill>
                            <a:srgbClr val="231F20"/>
                          </a:solidFill>
                          <a:latin typeface="+mn-lt"/>
                          <a:ea typeface="Calibri"/>
                          <a:cs typeface="SimSun"/>
                        </a:rPr>
                        <a:t>· 2014 </a:t>
                      </a:r>
                      <a:r>
                        <a:rPr lang="ru-RU" sz="700">
                          <a:solidFill>
                            <a:srgbClr val="231F20"/>
                          </a:solidFill>
                          <a:latin typeface="+mn-lt"/>
                          <a:ea typeface="Calibri"/>
                          <a:cs typeface="SimSun"/>
                        </a:rPr>
                        <a:t>Ordos Guotai Chemical Co., Ltd. </a:t>
                      </a:r>
                      <a:r>
                        <a:rPr lang="ru-RU" sz="700" spc="20">
                          <a:solidFill>
                            <a:srgbClr val="231F20"/>
                          </a:solidFill>
                          <a:latin typeface="+mn-lt"/>
                          <a:ea typeface="Calibri"/>
                          <a:cs typeface="SimSun"/>
                        </a:rPr>
                        <a:t>400 000 </a:t>
                      </a:r>
                      <a:r>
                        <a:rPr lang="ru-RU" sz="700" spc="-40">
                          <a:solidFill>
                            <a:srgbClr val="231F20"/>
                          </a:solidFill>
                          <a:latin typeface="+mn-lt"/>
                          <a:ea typeface="Calibri"/>
                          <a:cs typeface="SimSun"/>
                        </a:rPr>
                        <a:t>тонн </a:t>
                      </a:r>
                      <a:r>
                        <a:rPr lang="ru-RU" sz="700" spc="-20">
                          <a:solidFill>
                            <a:srgbClr val="231F20"/>
                          </a:solidFill>
                          <a:latin typeface="+mn-lt"/>
                          <a:ea typeface="Calibri"/>
                          <a:cs typeface="SimSun"/>
                        </a:rPr>
                        <a:t>/ </a:t>
                      </a:r>
                      <a:r>
                        <a:rPr lang="ru-RU" sz="700">
                          <a:solidFill>
                            <a:srgbClr val="231F20"/>
                          </a:solidFill>
                          <a:latin typeface="+mn-lt"/>
                          <a:ea typeface="Calibri"/>
                          <a:cs typeface="SimSun"/>
                        </a:rPr>
                        <a:t>год проект по очистке трубопровода метанольного оборудования</a:t>
                      </a:r>
                      <a:r>
                        <a:rPr lang="ru-RU" sz="700">
                          <a:solidFill>
                            <a:srgbClr val="000000"/>
                          </a:solidFill>
                          <a:latin typeface="+mn-lt"/>
                          <a:ea typeface="Calibri"/>
                          <a:cs typeface="SimSun"/>
                        </a:rPr>
                        <a:t> </a:t>
                      </a:r>
                      <a:endParaRPr lang="ru-RU" sz="11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09537">
                <a:tc>
                  <a:txBody>
                    <a:bodyPr/>
                    <a:lstStyle/>
                    <a:p>
                      <a:pPr>
                        <a:lnSpc>
                          <a:spcPct val="100000"/>
                        </a:lnSpc>
                      </a:pPr>
                      <a:endParaRPr sz="600">
                        <a:latin typeface="+mn-lt"/>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ts val="860"/>
                        </a:lnSpc>
                        <a:spcBef>
                          <a:spcPts val="40"/>
                        </a:spcBef>
                        <a:spcAft>
                          <a:spcPts val="0"/>
                        </a:spcAft>
                      </a:pPr>
                      <a:r>
                        <a:rPr lang="ru-RU" sz="700" spc="35">
                          <a:solidFill>
                            <a:srgbClr val="231F20"/>
                          </a:solidFill>
                          <a:latin typeface="+mn-lt"/>
                          <a:ea typeface="Calibri"/>
                          <a:cs typeface="SimSun"/>
                        </a:rPr>
                        <a:t>· 2014 </a:t>
                      </a:r>
                      <a:r>
                        <a:rPr lang="ru-RU" sz="700" spc="5">
                          <a:solidFill>
                            <a:srgbClr val="231F20"/>
                          </a:solidFill>
                          <a:latin typeface="+mn-lt"/>
                          <a:ea typeface="Calibri"/>
                          <a:cs typeface="SimSun"/>
                        </a:rPr>
                        <a:t>China Coal Yuheng </a:t>
                      </a:r>
                      <a:r>
                        <a:rPr lang="ru-RU" sz="700" spc="30">
                          <a:solidFill>
                            <a:srgbClr val="231F20"/>
                          </a:solidFill>
                          <a:latin typeface="+mn-lt"/>
                          <a:ea typeface="Calibri"/>
                          <a:cs typeface="SimSun"/>
                        </a:rPr>
                        <a:t>1,8 </a:t>
                      </a:r>
                      <a:r>
                        <a:rPr lang="ru-RU" sz="700" spc="-40">
                          <a:solidFill>
                            <a:srgbClr val="231F20"/>
                          </a:solidFill>
                          <a:latin typeface="+mn-lt"/>
                          <a:ea typeface="Calibri"/>
                          <a:cs typeface="SimSun"/>
                        </a:rPr>
                        <a:t>млн тонн </a:t>
                      </a:r>
                      <a:r>
                        <a:rPr lang="ru-RU" sz="700" spc="-20">
                          <a:solidFill>
                            <a:srgbClr val="231F20"/>
                          </a:solidFill>
                          <a:latin typeface="+mn-lt"/>
                          <a:ea typeface="Calibri"/>
                          <a:cs typeface="SimSun"/>
                        </a:rPr>
                        <a:t>/ </a:t>
                      </a:r>
                      <a:r>
                        <a:rPr lang="ru-RU" sz="700">
                          <a:solidFill>
                            <a:srgbClr val="231F20"/>
                          </a:solidFill>
                          <a:latin typeface="+mn-lt"/>
                          <a:ea typeface="Calibri"/>
                          <a:cs typeface="SimSun"/>
                        </a:rPr>
                        <a:t>год проекта по переработке угля в метанол и глубокой переработке </a:t>
                      </a:r>
                      <a:r>
                        <a:rPr lang="ru-RU" sz="700" spc="20">
                          <a:solidFill>
                            <a:srgbClr val="231F20"/>
                          </a:solidFill>
                          <a:latin typeface="+mn-lt"/>
                          <a:ea typeface="Calibri"/>
                          <a:cs typeface="SimSun"/>
                        </a:rPr>
                        <a:t>300 000 </a:t>
                      </a:r>
                      <a:r>
                        <a:rPr lang="ru-RU" sz="700" spc="-40">
                          <a:solidFill>
                            <a:srgbClr val="231F20"/>
                          </a:solidFill>
                          <a:latin typeface="+mn-lt"/>
                          <a:ea typeface="Calibri"/>
                          <a:cs typeface="SimSun"/>
                        </a:rPr>
                        <a:t>тонн </a:t>
                      </a:r>
                      <a:r>
                        <a:rPr lang="ru-RU" sz="700" spc="-20">
                          <a:solidFill>
                            <a:srgbClr val="231F20"/>
                          </a:solidFill>
                          <a:latin typeface="+mn-lt"/>
                          <a:ea typeface="Calibri"/>
                          <a:cs typeface="SimSun"/>
                        </a:rPr>
                        <a:t>/ </a:t>
                      </a:r>
                      <a:r>
                        <a:rPr lang="ru-RU" sz="700">
                          <a:solidFill>
                            <a:srgbClr val="231F20"/>
                          </a:solidFill>
                          <a:latin typeface="+mn-lt"/>
                          <a:ea typeface="Calibri"/>
                          <a:cs typeface="SimSun"/>
                        </a:rPr>
                        <a:t>год проект химической очистки завода по производству полипропилена</a:t>
                      </a:r>
                      <a:r>
                        <a:rPr lang="ru-RU" sz="700">
                          <a:solidFill>
                            <a:srgbClr val="000000"/>
                          </a:solidFill>
                          <a:latin typeface="+mn-lt"/>
                          <a:ea typeface="Calibri"/>
                          <a:cs typeface="SimSun"/>
                        </a:rPr>
                        <a:t> </a:t>
                      </a:r>
                      <a:endParaRPr lang="ru-RU" sz="110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tcPr>
                </a:tc>
              </a:tr>
              <a:tr h="164285">
                <a:tc>
                  <a:txBody>
                    <a:bodyPr/>
                    <a:lstStyle/>
                    <a:p>
                      <a:pPr>
                        <a:lnSpc>
                          <a:spcPct val="100000"/>
                        </a:lnSpc>
                      </a:pPr>
                      <a:endParaRPr sz="700">
                        <a:latin typeface="+mn-lt"/>
                        <a:cs typeface="Times New Roman"/>
                      </a:endParaRPr>
                    </a:p>
                  </a:txBody>
                  <a:tcPr marL="0" marR="0" marT="0" marB="0">
                    <a:lnL w="19050">
                      <a:solidFill>
                        <a:srgbClr val="1284C7"/>
                      </a:solidFill>
                      <a:prstDash val="solid"/>
                    </a:lnL>
                    <a:lnR w="19050">
                      <a:solidFill>
                        <a:srgbClr val="1284C7"/>
                      </a:solidFill>
                      <a:prstDash val="solid"/>
                    </a:lnR>
                    <a:lnB w="12700">
                      <a:solidFill>
                        <a:srgbClr val="1284C7"/>
                      </a:solidFill>
                      <a:prstDash val="solid"/>
                    </a:lnB>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54610">
                        <a:lnSpc>
                          <a:spcPts val="1295"/>
                        </a:lnSpc>
                        <a:spcBef>
                          <a:spcPts val="40"/>
                        </a:spcBef>
                        <a:spcAft>
                          <a:spcPts val="0"/>
                        </a:spcAft>
                      </a:pPr>
                      <a:r>
                        <a:rPr lang="ru-RU" sz="700" spc="35" dirty="0">
                          <a:solidFill>
                            <a:srgbClr val="231F20"/>
                          </a:solidFill>
                          <a:latin typeface="+mn-lt"/>
                          <a:ea typeface="Calibri"/>
                          <a:cs typeface="SimSun"/>
                        </a:rPr>
                        <a:t>· 2009 г. </a:t>
                      </a:r>
                      <a:r>
                        <a:rPr lang="ru-RU" sz="700" dirty="0" err="1">
                          <a:solidFill>
                            <a:srgbClr val="231F20"/>
                          </a:solidFill>
                          <a:latin typeface="+mn-lt"/>
                          <a:ea typeface="Calibri"/>
                          <a:cs typeface="SimSun"/>
                        </a:rPr>
                        <a:t>Shenhua</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Chemical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Industry</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Baotou</a:t>
                      </a:r>
                      <a:r>
                        <a:rPr lang="ru-RU" sz="700" dirty="0">
                          <a:solidFill>
                            <a:srgbClr val="231F20"/>
                          </a:solidFill>
                          <a:latin typeface="+mn-lt"/>
                          <a:ea typeface="Calibri"/>
                          <a:cs typeface="SimSun"/>
                        </a:rPr>
                        <a:t> Проект по переработке угля в </a:t>
                      </a:r>
                      <a:r>
                        <a:rPr lang="ru-RU" sz="700" dirty="0" err="1">
                          <a:solidFill>
                            <a:srgbClr val="231F20"/>
                          </a:solidFill>
                          <a:latin typeface="+mn-lt"/>
                          <a:ea typeface="Calibri"/>
                          <a:cs typeface="SimSun"/>
                        </a:rPr>
                        <a:t>олефиновый</a:t>
                      </a:r>
                      <a:r>
                        <a:rPr lang="ru-RU" sz="700" dirty="0">
                          <a:solidFill>
                            <a:srgbClr val="231F20"/>
                          </a:solidFill>
                          <a:latin typeface="+mn-lt"/>
                          <a:ea typeface="Calibri"/>
                          <a:cs typeface="SimSun"/>
                        </a:rPr>
                        <a:t> метанол Проект по химической очистке</a:t>
                      </a:r>
                      <a:r>
                        <a:rPr lang="ru-RU" sz="700" dirty="0">
                          <a:solidFill>
                            <a:srgbClr val="000000"/>
                          </a:solidFill>
                          <a:latin typeface="+mn-lt"/>
                          <a:ea typeface="Calibri"/>
                          <a:cs typeface="SimSun"/>
                        </a:rPr>
                        <a:t> </a:t>
                      </a:r>
                      <a:endParaRPr lang="ru-RU" sz="1100" dirty="0">
                        <a:latin typeface="+mn-lt"/>
                        <a:ea typeface="Calibri"/>
                        <a:cs typeface="Times New Roman"/>
                      </a:endParaRPr>
                    </a:p>
                  </a:txBody>
                  <a:tcPr marL="9525" marR="9525" marT="5080" marB="0">
                    <a:lnL w="19050">
                      <a:solidFill>
                        <a:srgbClr val="1284C7"/>
                      </a:solidFill>
                      <a:prstDash val="solid"/>
                    </a:lnL>
                    <a:lnR w="19050">
                      <a:solidFill>
                        <a:srgbClr val="1284C7"/>
                      </a:solidFill>
                      <a:prstDash val="solid"/>
                    </a:lnR>
                    <a:lnB w="12700" cap="flat" cmpd="sng" algn="ctr">
                      <a:solidFill>
                        <a:srgbClr val="1284C7"/>
                      </a:solidFill>
                      <a:prstDash val="solid"/>
                      <a:round/>
                      <a:headEnd type="none" w="med" len="med"/>
                      <a:tailEnd type="none" w="med" len="med"/>
                    </a:lnB>
                  </a:tcPr>
                </a:tc>
              </a:tr>
              <a:tr h="164576">
                <a:tc>
                  <a:txBody>
                    <a:bodyPr/>
                    <a:lstStyle/>
                    <a:p>
                      <a:pPr>
                        <a:lnSpc>
                          <a:spcPct val="100000"/>
                        </a:lnSpc>
                      </a:pPr>
                      <a:endParaRPr sz="700">
                        <a:latin typeface="+mn-lt"/>
                        <a:cs typeface="Times New Roma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ts val="1295"/>
                        </a:lnSpc>
                        <a:spcBef>
                          <a:spcPts val="540"/>
                        </a:spcBef>
                        <a:spcAft>
                          <a:spcPts val="0"/>
                        </a:spcAft>
                      </a:pPr>
                      <a:r>
                        <a:rPr lang="ru-RU" sz="700" dirty="0">
                          <a:solidFill>
                            <a:srgbClr val="231F20"/>
                          </a:solidFill>
                          <a:latin typeface="+mn-lt"/>
                          <a:ea typeface="Calibri"/>
                          <a:cs typeface="SimSun"/>
                        </a:rPr>
                        <a:t>· В 2020 году </a:t>
                      </a:r>
                      <a:r>
                        <a:rPr lang="ru-RU" sz="700" dirty="0" err="1">
                          <a:solidFill>
                            <a:srgbClr val="231F20"/>
                          </a:solidFill>
                          <a:latin typeface="+mn-lt"/>
                          <a:ea typeface="Calibri"/>
                          <a:cs typeface="SimSun"/>
                        </a:rPr>
                        <a:t>Fuhua</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Tianchen</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Gas</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Ltd</a:t>
                      </a:r>
                      <a:r>
                        <a:rPr lang="ru-RU" sz="700" dirty="0">
                          <a:solidFill>
                            <a:srgbClr val="231F20"/>
                          </a:solidFill>
                          <a:latin typeface="+mn-lt"/>
                          <a:ea typeface="Calibri"/>
                          <a:cs typeface="SimSun"/>
                        </a:rPr>
                        <a:t>. 690 000 тонн всего проекта газификации аммиачного угля проект химической очистки низкотемпературного устройства промывки метанола </a:t>
                      </a:r>
                    </a:p>
                  </a:txBody>
                  <a:tcPr marL="9525" marR="9525" marT="68580"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tcPr>
                </a:tc>
              </a:tr>
              <a:tr h="342302">
                <a:tc>
                  <a:txBody>
                    <a:bodyPr/>
                    <a:lstStyle/>
                    <a:p>
                      <a:pPr marL="0" marR="26670" indent="0">
                        <a:lnSpc>
                          <a:spcPct val="100000"/>
                        </a:lnSpc>
                        <a:spcBef>
                          <a:spcPts val="0"/>
                        </a:spcBef>
                      </a:pPr>
                      <a:r>
                        <a:rPr lang="ru-RU" sz="700" dirty="0" smtClean="0">
                          <a:solidFill>
                            <a:srgbClr val="231F20"/>
                          </a:solidFill>
                          <a:latin typeface="+mn-lt"/>
                          <a:ea typeface="+mn-ea"/>
                          <a:cs typeface="SimSun"/>
                        </a:rPr>
                        <a:t>Установка газификации угля</a:t>
                      </a:r>
                      <a:endParaRPr lang="ru-RU" sz="700" dirty="0">
                        <a:solidFill>
                          <a:srgbClr val="231F20"/>
                        </a:solidFill>
                        <a:latin typeface="+mn-lt"/>
                        <a:ea typeface="+mn-ea"/>
                        <a:cs typeface="SimSun"/>
                      </a:endParaRPr>
                    </a:p>
                  </a:txBody>
                  <a:tcPr marL="0" marR="0" marT="76835"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ct val="115000"/>
                        </a:lnSpc>
                        <a:spcBef>
                          <a:spcPts val="40"/>
                        </a:spcBef>
                        <a:spcAft>
                          <a:spcPts val="0"/>
                        </a:spcAft>
                      </a:pPr>
                      <a:r>
                        <a:rPr lang="ru-RU" sz="700" dirty="0">
                          <a:solidFill>
                            <a:srgbClr val="231F20"/>
                          </a:solidFill>
                          <a:latin typeface="+mn-lt"/>
                          <a:ea typeface="Calibri"/>
                          <a:cs typeface="SimSun"/>
                        </a:rPr>
                        <a:t>· 2020 </a:t>
                      </a:r>
                      <a:r>
                        <a:rPr lang="ru-RU" sz="700" dirty="0" err="1">
                          <a:solidFill>
                            <a:srgbClr val="231F20"/>
                          </a:solidFill>
                          <a:latin typeface="+mn-lt"/>
                          <a:ea typeface="Calibri"/>
                          <a:cs typeface="SimSun"/>
                        </a:rPr>
                        <a:t>Huineng</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Chemical</a:t>
                      </a:r>
                      <a:r>
                        <a:rPr lang="ru-RU" sz="700" dirty="0">
                          <a:solidFill>
                            <a:srgbClr val="231F20"/>
                          </a:solidFill>
                          <a:latin typeface="+mn-lt"/>
                          <a:ea typeface="Calibri"/>
                          <a:cs typeface="SimSun"/>
                        </a:rPr>
                        <a:t>, Фаза II оборудования и химической очистки трубопроводов для преобразования угля в природный газ во Внутренней Монголии </a:t>
                      </a:r>
                    </a:p>
                    <a:p>
                      <a:pPr marL="45720">
                        <a:lnSpc>
                          <a:spcPct val="115000"/>
                        </a:lnSpc>
                        <a:spcBef>
                          <a:spcPts val="160"/>
                        </a:spcBef>
                        <a:spcAft>
                          <a:spcPts val="0"/>
                        </a:spcAft>
                      </a:pPr>
                      <a:r>
                        <a:rPr lang="ru-RU" sz="700" dirty="0">
                          <a:solidFill>
                            <a:srgbClr val="231F20"/>
                          </a:solidFill>
                          <a:latin typeface="+mn-lt"/>
                          <a:ea typeface="Calibri"/>
                          <a:cs typeface="SimSun"/>
                        </a:rPr>
                        <a:t>· 2013/2020 Внутренняя Монголия </a:t>
                      </a:r>
                      <a:r>
                        <a:rPr lang="ru-RU" sz="700" dirty="0" err="1">
                          <a:solidFill>
                            <a:srgbClr val="231F20"/>
                          </a:solidFill>
                          <a:latin typeface="+mn-lt"/>
                          <a:ea typeface="Calibri"/>
                          <a:cs typeface="SimSun"/>
                        </a:rPr>
                        <a:t>Huineng</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Chemical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Ltd</a:t>
                      </a:r>
                      <a:r>
                        <a:rPr lang="ru-RU" sz="700" dirty="0">
                          <a:solidFill>
                            <a:srgbClr val="231F20"/>
                          </a:solidFill>
                          <a:latin typeface="+mn-lt"/>
                          <a:ea typeface="Calibri"/>
                          <a:cs typeface="SimSun"/>
                        </a:rPr>
                        <a:t>. проект по переработке угля в природный газ и проект химической очистки трубопровода </a:t>
                      </a:r>
                    </a:p>
                    <a:p>
                      <a:pPr marL="45720">
                        <a:lnSpc>
                          <a:spcPct val="115000"/>
                        </a:lnSpc>
                        <a:spcBef>
                          <a:spcPts val="160"/>
                        </a:spcBef>
                        <a:spcAft>
                          <a:spcPts val="0"/>
                        </a:spcAft>
                      </a:pPr>
                      <a:r>
                        <a:rPr lang="ru-RU" sz="700" dirty="0">
                          <a:solidFill>
                            <a:srgbClr val="231F20"/>
                          </a:solidFill>
                          <a:latin typeface="+mn-lt"/>
                          <a:ea typeface="Calibri"/>
                          <a:cs typeface="SimSun"/>
                        </a:rPr>
                        <a:t>· 2012 </a:t>
                      </a:r>
                      <a:r>
                        <a:rPr lang="ru-RU" sz="700" dirty="0" err="1">
                          <a:solidFill>
                            <a:srgbClr val="231F20"/>
                          </a:solidFill>
                          <a:latin typeface="+mn-lt"/>
                          <a:ea typeface="Calibri"/>
                          <a:cs typeface="SimSun"/>
                        </a:rPr>
                        <a:t>Shaanxi</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Shanhua</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Chemical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Ltd</a:t>
                      </a:r>
                      <a:r>
                        <a:rPr lang="ru-RU" sz="700" dirty="0">
                          <a:solidFill>
                            <a:srgbClr val="231F20"/>
                          </a:solidFill>
                          <a:latin typeface="+mn-lt"/>
                          <a:ea typeface="Calibri"/>
                          <a:cs typeface="SimSun"/>
                        </a:rPr>
                        <a:t>. проект по очистке установки газификации </a:t>
                      </a:r>
                    </a:p>
                  </a:txBody>
                  <a:tcPr marL="9525" marR="9525" marT="5080" marB="0">
                    <a:lnL w="19050">
                      <a:solidFill>
                        <a:srgbClr val="1284C7"/>
                      </a:solidFill>
                      <a:prstDash val="solid"/>
                    </a:lnL>
                    <a:lnR w="19050">
                      <a:solidFill>
                        <a:srgbClr val="1284C7"/>
                      </a:solidFill>
                      <a:prstDash val="solid"/>
                    </a:lnR>
                  </a:tcPr>
                </a:tc>
              </a:tr>
              <a:tr h="168526">
                <a:tc>
                  <a:txBody>
                    <a:bodyPr/>
                    <a:lstStyle/>
                    <a:p>
                      <a:pPr>
                        <a:lnSpc>
                          <a:spcPct val="100000"/>
                        </a:lnSpc>
                      </a:pPr>
                      <a:endParaRPr lang="ru-RU" sz="700" dirty="0">
                        <a:solidFill>
                          <a:srgbClr val="231F20"/>
                        </a:solidFill>
                        <a:latin typeface="+mn-lt"/>
                        <a:ea typeface="+mn-ea"/>
                        <a:cs typeface="SimSun"/>
                      </a:endParaRPr>
                    </a:p>
                  </a:txBody>
                  <a:tcPr marL="0" marR="0" marT="0" marB="0">
                    <a:lnL w="19050">
                      <a:solidFill>
                        <a:srgbClr val="1284C7"/>
                      </a:solidFill>
                      <a:prstDash val="solid"/>
                    </a:lnL>
                    <a:lnR w="19050">
                      <a:solidFill>
                        <a:srgbClr val="1284C7"/>
                      </a:solidFill>
                      <a:prstDash val="solid"/>
                    </a:lnR>
                    <a:lnB w="12700">
                      <a:solidFill>
                        <a:srgbClr val="1284C7"/>
                      </a:solidFill>
                      <a:prstDash val="solid"/>
                    </a:lnB>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ts val="1325"/>
                        </a:lnSpc>
                        <a:spcBef>
                          <a:spcPts val="40"/>
                        </a:spcBef>
                        <a:spcAft>
                          <a:spcPts val="0"/>
                        </a:spcAft>
                      </a:pPr>
                      <a:r>
                        <a:rPr lang="ru-RU" sz="700" dirty="0">
                          <a:solidFill>
                            <a:srgbClr val="231F20"/>
                          </a:solidFill>
                          <a:latin typeface="+mn-lt"/>
                          <a:ea typeface="Calibri"/>
                          <a:cs typeface="SimSun"/>
                        </a:rPr>
                        <a:t>· В 2012 году компания </a:t>
                      </a:r>
                      <a:r>
                        <a:rPr lang="ru-RU" sz="700" dirty="0" err="1">
                          <a:solidFill>
                            <a:srgbClr val="231F20"/>
                          </a:solidFill>
                          <a:latin typeface="+mn-lt"/>
                          <a:ea typeface="Calibri"/>
                          <a:cs typeface="SimSun"/>
                        </a:rPr>
                        <a:t>Xinjiang</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Qinghua</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Chemical</a:t>
                      </a:r>
                      <a:r>
                        <a:rPr lang="ru-RU" sz="700" dirty="0">
                          <a:solidFill>
                            <a:srgbClr val="231F20"/>
                          </a:solidFill>
                          <a:latin typeface="+mn-lt"/>
                          <a:ea typeface="Calibri"/>
                          <a:cs typeface="SimSun"/>
                        </a:rPr>
                        <a:t> 5,5 </a:t>
                      </a:r>
                      <a:r>
                        <a:rPr lang="ru-RU" sz="700" dirty="0" err="1">
                          <a:solidFill>
                            <a:srgbClr val="231F20"/>
                          </a:solidFill>
                          <a:latin typeface="+mn-lt"/>
                          <a:ea typeface="Calibri"/>
                          <a:cs typeface="SimSun"/>
                        </a:rPr>
                        <a:t>млрд</a:t>
                      </a:r>
                      <a:r>
                        <a:rPr lang="ru-RU" sz="700" dirty="0">
                          <a:solidFill>
                            <a:srgbClr val="231F20"/>
                          </a:solidFill>
                          <a:latin typeface="+mn-lt"/>
                          <a:ea typeface="Calibri"/>
                          <a:cs typeface="SimSun"/>
                        </a:rPr>
                        <a:t> куб. м / год переработала оборудование с угля на природный газ и проект по очистке трубопроводов. </a:t>
                      </a:r>
                    </a:p>
                  </a:txBody>
                  <a:tcPr marL="9525" marR="9525" marT="5080" marB="0">
                    <a:lnL w="19050">
                      <a:solidFill>
                        <a:srgbClr val="1284C7"/>
                      </a:solidFill>
                      <a:prstDash val="solid"/>
                    </a:lnL>
                    <a:lnR w="19050">
                      <a:solidFill>
                        <a:srgbClr val="1284C7"/>
                      </a:solidFill>
                      <a:prstDash val="solid"/>
                    </a:lnR>
                    <a:lnB w="12700">
                      <a:solidFill>
                        <a:srgbClr val="1284C7"/>
                      </a:solidFill>
                      <a:prstDash val="solid"/>
                    </a:lnB>
                  </a:tcPr>
                </a:tc>
              </a:tr>
              <a:tr h="423700">
                <a:tc>
                  <a:txBody>
                    <a:bodyPr/>
                    <a:lstStyle/>
                    <a:p>
                      <a:pPr>
                        <a:lnSpc>
                          <a:spcPct val="100000"/>
                        </a:lnSpc>
                        <a:spcBef>
                          <a:spcPts val="55"/>
                        </a:spcBef>
                      </a:pPr>
                      <a:endParaRPr sz="950">
                        <a:latin typeface="+mn-lt"/>
                        <a:cs typeface="Times New Roman"/>
                      </a:endParaRPr>
                    </a:p>
                    <a:p>
                      <a:pPr marL="0" marR="270510" indent="0">
                        <a:lnSpc>
                          <a:spcPct val="100000"/>
                        </a:lnSpc>
                      </a:pPr>
                      <a:r>
                        <a:rPr lang="ru-RU" sz="700" dirty="0" smtClean="0">
                          <a:solidFill>
                            <a:srgbClr val="231F20"/>
                          </a:solidFill>
                          <a:latin typeface="+mn-lt"/>
                          <a:cs typeface="SimSun"/>
                        </a:rPr>
                        <a:t>· Уголь в нефть</a:t>
                      </a:r>
                      <a:endParaRPr sz="700">
                        <a:latin typeface="+mn-lt"/>
                        <a:cs typeface="SimSun"/>
                      </a:endParaRPr>
                    </a:p>
                  </a:txBody>
                  <a:tcPr marL="0" marR="0" marT="6985"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r>
                        <a:rPr sz="700" spc="35" smtClean="0">
                          <a:solidFill>
                            <a:srgbClr val="231F20"/>
                          </a:solidFill>
                          <a:latin typeface="+mn-lt"/>
                          <a:cs typeface="SimSun"/>
                        </a:rPr>
                        <a:t>·</a:t>
                      </a:r>
                      <a:r>
                        <a:rPr lang="en-US" sz="1800" dirty="0" smtClean="0">
                          <a:solidFill>
                            <a:schemeClr val="tx1"/>
                          </a:solidFill>
                          <a:latin typeface="+mn-lt"/>
                          <a:ea typeface="+mn-ea"/>
                          <a:cs typeface="+mn-cs"/>
                        </a:rPr>
                        <a:t>·</a:t>
                      </a:r>
                      <a:r>
                        <a:rPr lang="ru-RU" sz="1800" dirty="0" smtClean="0">
                          <a:solidFill>
                            <a:schemeClr val="tx1"/>
                          </a:solidFill>
                          <a:latin typeface="+mn-lt"/>
                          <a:ea typeface="+mn-ea"/>
                          <a:cs typeface="+mn-cs"/>
                        </a:rPr>
                        <a:t> </a:t>
                      </a:r>
                      <a:r>
                        <a:rPr lang="ru-RU" sz="700" dirty="0" smtClean="0">
                          <a:solidFill>
                            <a:srgbClr val="231F20"/>
                          </a:solidFill>
                          <a:latin typeface="+mn-lt"/>
                          <a:ea typeface="Calibri"/>
                          <a:cs typeface="SimSun"/>
                        </a:rPr>
                        <a:t>2019 </a:t>
                      </a:r>
                      <a:r>
                        <a:rPr lang="ru-RU" sz="700" dirty="0" err="1" smtClean="0">
                          <a:solidFill>
                            <a:srgbClr val="231F20"/>
                          </a:solidFill>
                          <a:latin typeface="+mn-lt"/>
                          <a:ea typeface="Calibri"/>
                          <a:cs typeface="SimSun"/>
                        </a:rPr>
                        <a:t>Шаньси</a:t>
                      </a:r>
                      <a:r>
                        <a:rPr lang="ru-RU" sz="700" dirty="0" smtClean="0">
                          <a:solidFill>
                            <a:srgbClr val="231F20"/>
                          </a:solidFill>
                          <a:latin typeface="+mn-lt"/>
                          <a:ea typeface="Calibri"/>
                          <a:cs typeface="SimSun"/>
                        </a:rPr>
                        <a:t> </a:t>
                      </a:r>
                      <a:r>
                        <a:rPr lang="ru-RU" sz="700" dirty="0" err="1" smtClean="0">
                          <a:solidFill>
                            <a:srgbClr val="231F20"/>
                          </a:solidFill>
                          <a:latin typeface="+mn-lt"/>
                          <a:ea typeface="Calibri"/>
                          <a:cs typeface="SimSun"/>
                        </a:rPr>
                        <a:t>Луаньский</a:t>
                      </a:r>
                      <a:r>
                        <a:rPr lang="ru-RU"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проект</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по</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переработке</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угля</a:t>
                      </a:r>
                      <a:r>
                        <a:rPr lang="en-US" sz="700" dirty="0" smtClean="0">
                          <a:solidFill>
                            <a:srgbClr val="231F20"/>
                          </a:solidFill>
                          <a:latin typeface="+mn-lt"/>
                          <a:ea typeface="Calibri"/>
                          <a:cs typeface="SimSun"/>
                        </a:rPr>
                        <a:t> в </a:t>
                      </a:r>
                      <a:r>
                        <a:rPr lang="en-US" sz="700" dirty="0" err="1" smtClean="0">
                          <a:solidFill>
                            <a:srgbClr val="231F20"/>
                          </a:solidFill>
                          <a:latin typeface="+mn-lt"/>
                          <a:ea typeface="Calibri"/>
                          <a:cs typeface="SimSun"/>
                        </a:rPr>
                        <a:t>нефть</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Техническое</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обслуживание</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низкотемпературной</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мойки</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метанолом</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Проект</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химической</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очистки</a:t>
                      </a:r>
                      <a:r>
                        <a:rPr lang="en-US" sz="700" dirty="0" smtClean="0">
                          <a:solidFill>
                            <a:srgbClr val="231F20"/>
                          </a:solidFill>
                          <a:latin typeface="+mn-lt"/>
                          <a:ea typeface="Calibri"/>
                          <a:cs typeface="SimSun"/>
                        </a:rPr>
                        <a:t> </a:t>
                      </a:r>
                      <a:endParaRPr lang="ru-RU" sz="700" dirty="0" smtClean="0">
                        <a:solidFill>
                          <a:srgbClr val="231F20"/>
                        </a:solidFill>
                        <a:latin typeface="+mn-lt"/>
                        <a:ea typeface="Calibri"/>
                        <a:cs typeface="SimSun"/>
                      </a:endParaRPr>
                    </a:p>
                    <a:p>
                      <a:r>
                        <a:rPr lang="en-US" sz="700" dirty="0" smtClean="0">
                          <a:solidFill>
                            <a:srgbClr val="231F20"/>
                          </a:solidFill>
                          <a:latin typeface="+mn-lt"/>
                          <a:ea typeface="Calibri"/>
                          <a:cs typeface="SimSun"/>
                        </a:rPr>
                        <a:t>·</a:t>
                      </a:r>
                      <a:r>
                        <a:rPr lang="ru-RU" sz="700" dirty="0" smtClean="0">
                          <a:solidFill>
                            <a:srgbClr val="231F20"/>
                          </a:solidFill>
                          <a:latin typeface="+mn-lt"/>
                          <a:ea typeface="Calibri"/>
                          <a:cs typeface="SimSun"/>
                        </a:rPr>
                        <a:t> 2015 </a:t>
                      </a:r>
                      <a:r>
                        <a:rPr lang="en-US" sz="700" dirty="0" err="1" smtClean="0">
                          <a:solidFill>
                            <a:srgbClr val="231F20"/>
                          </a:solidFill>
                          <a:latin typeface="+mn-lt"/>
                          <a:ea typeface="Calibri"/>
                          <a:cs typeface="SimSun"/>
                        </a:rPr>
                        <a:t>Проект</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химической</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очистки</a:t>
                      </a:r>
                      <a:r>
                        <a:rPr lang="en-US" sz="700" dirty="0" smtClean="0">
                          <a:solidFill>
                            <a:srgbClr val="231F20"/>
                          </a:solidFill>
                          <a:latin typeface="+mn-lt"/>
                          <a:ea typeface="Calibri"/>
                          <a:cs typeface="SimSun"/>
                        </a:rPr>
                        <a:t> </a:t>
                      </a:r>
                      <a:r>
                        <a:rPr lang="ru-RU" sz="700" dirty="0" smtClean="0">
                          <a:solidFill>
                            <a:srgbClr val="231F20"/>
                          </a:solidFill>
                          <a:latin typeface="+mn-lt"/>
                          <a:ea typeface="Calibri"/>
                          <a:cs typeface="SimSun"/>
                        </a:rPr>
                        <a:t>от угля в </a:t>
                      </a:r>
                      <a:r>
                        <a:rPr lang="ru-RU" sz="700" dirty="0" err="1" smtClean="0">
                          <a:solidFill>
                            <a:srgbClr val="231F20"/>
                          </a:solidFill>
                          <a:latin typeface="+mn-lt"/>
                          <a:ea typeface="Calibri"/>
                          <a:cs typeface="SimSun"/>
                        </a:rPr>
                        <a:t>Шаньси</a:t>
                      </a:r>
                      <a:r>
                        <a:rPr lang="ru-RU" sz="700" dirty="0" smtClean="0">
                          <a:solidFill>
                            <a:srgbClr val="231F20"/>
                          </a:solidFill>
                          <a:latin typeface="+mn-lt"/>
                          <a:ea typeface="Calibri"/>
                          <a:cs typeface="SimSun"/>
                        </a:rPr>
                        <a:t> </a:t>
                      </a:r>
                      <a:r>
                        <a:rPr lang="ru-RU" sz="700" dirty="0" err="1" smtClean="0">
                          <a:solidFill>
                            <a:srgbClr val="231F20"/>
                          </a:solidFill>
                          <a:latin typeface="+mn-lt"/>
                          <a:ea typeface="Calibri"/>
                          <a:cs typeface="SimSun"/>
                        </a:rPr>
                        <a:t>Луань</a:t>
                      </a:r>
                      <a:r>
                        <a:rPr lang="ru-RU" sz="700" dirty="0" smtClean="0">
                          <a:solidFill>
                            <a:srgbClr val="231F20"/>
                          </a:solidFill>
                          <a:latin typeface="+mn-lt"/>
                          <a:ea typeface="Calibri"/>
                          <a:cs typeface="SimSun"/>
                        </a:rPr>
                        <a:t> </a:t>
                      </a:r>
                    </a:p>
                    <a:p>
                      <a:r>
                        <a:rPr lang="en-US" sz="700" dirty="0" smtClean="0">
                          <a:solidFill>
                            <a:srgbClr val="231F20"/>
                          </a:solidFill>
                          <a:latin typeface="+mn-lt"/>
                          <a:ea typeface="Calibri"/>
                          <a:cs typeface="SimSun"/>
                        </a:rPr>
                        <a:t>·</a:t>
                      </a:r>
                      <a:r>
                        <a:rPr lang="ru-RU" sz="700" dirty="0" smtClean="0">
                          <a:solidFill>
                            <a:srgbClr val="231F20"/>
                          </a:solidFill>
                          <a:latin typeface="+mn-lt"/>
                          <a:ea typeface="Calibri"/>
                          <a:cs typeface="SimSun"/>
                        </a:rPr>
                        <a:t> 2014 </a:t>
                      </a:r>
                      <a:r>
                        <a:rPr lang="ru-RU" sz="700" dirty="0" err="1" smtClean="0">
                          <a:solidFill>
                            <a:srgbClr val="231F20"/>
                          </a:solidFill>
                          <a:latin typeface="+mn-lt"/>
                          <a:ea typeface="Calibri"/>
                          <a:cs typeface="SimSun"/>
                        </a:rPr>
                        <a:t>Shaanxi</a:t>
                      </a:r>
                      <a:r>
                        <a:rPr lang="ru-RU" sz="700" dirty="0" smtClean="0">
                          <a:solidFill>
                            <a:srgbClr val="231F20"/>
                          </a:solidFill>
                          <a:latin typeface="+mn-lt"/>
                          <a:ea typeface="Calibri"/>
                          <a:cs typeface="SimSun"/>
                        </a:rPr>
                        <a:t> </a:t>
                      </a:r>
                      <a:r>
                        <a:rPr lang="ru-RU" sz="700" dirty="0" err="1" smtClean="0">
                          <a:solidFill>
                            <a:srgbClr val="231F20"/>
                          </a:solidFill>
                          <a:latin typeface="+mn-lt"/>
                          <a:ea typeface="Calibri"/>
                          <a:cs typeface="SimSun"/>
                        </a:rPr>
                        <a:t>Future</a:t>
                      </a:r>
                      <a:r>
                        <a:rPr lang="ru-RU" sz="700" dirty="0" smtClean="0">
                          <a:solidFill>
                            <a:srgbClr val="231F20"/>
                          </a:solidFill>
                          <a:latin typeface="+mn-lt"/>
                          <a:ea typeface="Calibri"/>
                          <a:cs typeface="SimSun"/>
                        </a:rPr>
                        <a:t> </a:t>
                      </a:r>
                      <a:r>
                        <a:rPr lang="ru-RU" sz="700" dirty="0" err="1" smtClean="0">
                          <a:solidFill>
                            <a:srgbClr val="231F20"/>
                          </a:solidFill>
                          <a:latin typeface="+mn-lt"/>
                          <a:ea typeface="Calibri"/>
                          <a:cs typeface="SimSun"/>
                        </a:rPr>
                        <a:t>Energy</a:t>
                      </a:r>
                      <a:r>
                        <a:rPr lang="ru-RU" sz="700" dirty="0" smtClean="0">
                          <a:solidFill>
                            <a:srgbClr val="231F20"/>
                          </a:solidFill>
                          <a:latin typeface="+mn-lt"/>
                          <a:ea typeface="Calibri"/>
                          <a:cs typeface="SimSun"/>
                        </a:rPr>
                        <a:t> </a:t>
                      </a:r>
                      <a:r>
                        <a:rPr lang="ru-RU" sz="700" dirty="0" err="1" smtClean="0">
                          <a:solidFill>
                            <a:srgbClr val="231F20"/>
                          </a:solidFill>
                          <a:latin typeface="+mn-lt"/>
                          <a:ea typeface="Calibri"/>
                          <a:cs typeface="SimSun"/>
                        </a:rPr>
                        <a:t>Chemical</a:t>
                      </a:r>
                      <a:r>
                        <a:rPr lang="ru-RU" sz="700" dirty="0" smtClean="0">
                          <a:solidFill>
                            <a:srgbClr val="231F20"/>
                          </a:solidFill>
                          <a:latin typeface="+mn-lt"/>
                          <a:ea typeface="Calibri"/>
                          <a:cs typeface="SimSun"/>
                        </a:rPr>
                        <a:t> </a:t>
                      </a:r>
                      <a:r>
                        <a:rPr lang="ru-RU" sz="700" dirty="0" err="1" smtClean="0">
                          <a:solidFill>
                            <a:srgbClr val="231F20"/>
                          </a:solidFill>
                          <a:latin typeface="+mn-lt"/>
                          <a:ea typeface="Calibri"/>
                          <a:cs typeface="SimSun"/>
                        </a:rPr>
                        <a:t>Co</a:t>
                      </a:r>
                      <a:r>
                        <a:rPr lang="ru-RU" sz="700" dirty="0" smtClean="0">
                          <a:solidFill>
                            <a:srgbClr val="231F20"/>
                          </a:solidFill>
                          <a:latin typeface="+mn-lt"/>
                          <a:ea typeface="Calibri"/>
                          <a:cs typeface="SimSun"/>
                        </a:rPr>
                        <a:t>., </a:t>
                      </a:r>
                      <a:r>
                        <a:rPr lang="ru-RU" sz="700" dirty="0" err="1" smtClean="0">
                          <a:solidFill>
                            <a:srgbClr val="231F20"/>
                          </a:solidFill>
                          <a:latin typeface="+mn-lt"/>
                          <a:ea typeface="Calibri"/>
                          <a:cs typeface="SimSun"/>
                        </a:rPr>
                        <a:t>Ltd</a:t>
                      </a:r>
                      <a:r>
                        <a:rPr lang="ru-RU" sz="700" dirty="0" smtClean="0">
                          <a:solidFill>
                            <a:srgbClr val="231F20"/>
                          </a:solidFill>
                          <a:latin typeface="+mn-lt"/>
                          <a:ea typeface="Calibri"/>
                          <a:cs typeface="SimSun"/>
                        </a:rPr>
                        <a:t>. </a:t>
                      </a:r>
                      <a:r>
                        <a:rPr lang="ru-RU" sz="700" dirty="0" err="1" smtClean="0">
                          <a:solidFill>
                            <a:srgbClr val="231F20"/>
                          </a:solidFill>
                          <a:latin typeface="+mn-lt"/>
                          <a:ea typeface="Calibri"/>
                          <a:cs typeface="SimSun"/>
                        </a:rPr>
                        <a:t>Yankuang</a:t>
                      </a:r>
                      <a:r>
                        <a:rPr lang="ru-RU" sz="700" dirty="0" smtClean="0">
                          <a:solidFill>
                            <a:srgbClr val="231F20"/>
                          </a:solidFill>
                          <a:latin typeface="+mn-lt"/>
                          <a:ea typeface="Calibri"/>
                          <a:cs typeface="SimSun"/>
                        </a:rPr>
                        <a:t> </a:t>
                      </a:r>
                      <a:r>
                        <a:rPr lang="ru-RU" sz="700" dirty="0" err="1" smtClean="0">
                          <a:solidFill>
                            <a:srgbClr val="231F20"/>
                          </a:solidFill>
                          <a:latin typeface="+mn-lt"/>
                          <a:ea typeface="Calibri"/>
                          <a:cs typeface="SimSun"/>
                        </a:rPr>
                        <a:t>Yulin</a:t>
                      </a:r>
                      <a:r>
                        <a:rPr lang="ru-RU" sz="700" dirty="0" smtClean="0">
                          <a:solidFill>
                            <a:srgbClr val="231F20"/>
                          </a:solidFill>
                          <a:latin typeface="+mn-lt"/>
                          <a:ea typeface="Calibri"/>
                          <a:cs typeface="SimSun"/>
                        </a:rPr>
                        <a:t> 1 </a:t>
                      </a:r>
                      <a:r>
                        <a:rPr lang="en-US" sz="700" dirty="0" err="1" smtClean="0">
                          <a:solidFill>
                            <a:srgbClr val="231F20"/>
                          </a:solidFill>
                          <a:latin typeface="+mn-lt"/>
                          <a:ea typeface="Calibri"/>
                          <a:cs typeface="SimSun"/>
                        </a:rPr>
                        <a:t>миллион</a:t>
                      </a:r>
                      <a:r>
                        <a:rPr lang="en-US" sz="700" dirty="0" smtClean="0">
                          <a:solidFill>
                            <a:srgbClr val="231F20"/>
                          </a:solidFill>
                          <a:latin typeface="+mn-lt"/>
                          <a:ea typeface="Calibri"/>
                          <a:cs typeface="SimSun"/>
                        </a:rPr>
                        <a:t> </a:t>
                      </a:r>
                      <a:r>
                        <a:rPr lang="ru-RU" sz="700" dirty="0" smtClean="0">
                          <a:solidFill>
                            <a:srgbClr val="231F20"/>
                          </a:solidFill>
                          <a:latin typeface="+mn-lt"/>
                          <a:ea typeface="Calibri"/>
                          <a:cs typeface="SimSun"/>
                        </a:rPr>
                        <a:t>тонн / </a:t>
                      </a:r>
                      <a:r>
                        <a:rPr lang="en-US" sz="700" dirty="0" err="1" smtClean="0">
                          <a:solidFill>
                            <a:srgbClr val="231F20"/>
                          </a:solidFill>
                          <a:latin typeface="+mn-lt"/>
                          <a:ea typeface="Calibri"/>
                          <a:cs typeface="SimSun"/>
                        </a:rPr>
                        <a:t>год</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демонстрационный</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проект</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косвенного</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сжижения</a:t>
                      </a:r>
                      <a:r>
                        <a:rPr lang="en-US" sz="700" dirty="0" smtClean="0">
                          <a:solidFill>
                            <a:srgbClr val="231F20"/>
                          </a:solidFill>
                          <a:latin typeface="+mn-lt"/>
                          <a:ea typeface="Calibri"/>
                          <a:cs typeface="SimSun"/>
                        </a:rPr>
                        <a:t> </a:t>
                      </a:r>
                      <a:r>
                        <a:rPr lang="ru-RU" sz="700" dirty="0" smtClean="0">
                          <a:solidFill>
                            <a:srgbClr val="231F20"/>
                          </a:solidFill>
                          <a:latin typeface="+mn-lt"/>
                          <a:ea typeface="Calibri"/>
                          <a:cs typeface="SimSun"/>
                        </a:rPr>
                        <a:t>угля </a:t>
                      </a:r>
                      <a:r>
                        <a:rPr lang="en-US" sz="700" dirty="0" err="1" smtClean="0">
                          <a:solidFill>
                            <a:srgbClr val="231F20"/>
                          </a:solidFill>
                          <a:latin typeface="+mn-lt"/>
                          <a:ea typeface="Calibri"/>
                          <a:cs typeface="SimSun"/>
                        </a:rPr>
                        <a:t>проект</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химической</a:t>
                      </a:r>
                      <a:r>
                        <a:rPr lang="en-US" sz="700" dirty="0" smtClean="0">
                          <a:solidFill>
                            <a:srgbClr val="231F20"/>
                          </a:solidFill>
                          <a:latin typeface="+mn-lt"/>
                          <a:ea typeface="Calibri"/>
                          <a:cs typeface="SimSun"/>
                        </a:rPr>
                        <a:t> </a:t>
                      </a:r>
                      <a:r>
                        <a:rPr lang="en-US" sz="700" dirty="0" err="1" smtClean="0">
                          <a:solidFill>
                            <a:srgbClr val="231F20"/>
                          </a:solidFill>
                          <a:latin typeface="+mn-lt"/>
                          <a:ea typeface="Calibri"/>
                          <a:cs typeface="SimSun"/>
                        </a:rPr>
                        <a:t>очистки</a:t>
                      </a:r>
                      <a:r>
                        <a:rPr lang="en-US" sz="700" dirty="0" smtClean="0">
                          <a:solidFill>
                            <a:srgbClr val="231F20"/>
                          </a:solidFill>
                          <a:latin typeface="+mn-lt"/>
                          <a:ea typeface="Calibri"/>
                          <a:cs typeface="SimSun"/>
                        </a:rPr>
                        <a:t> </a:t>
                      </a:r>
                      <a:endParaRPr lang="ru-RU" sz="700" dirty="0">
                        <a:solidFill>
                          <a:srgbClr val="231F20"/>
                        </a:solidFill>
                        <a:latin typeface="+mn-lt"/>
                        <a:ea typeface="Calibri"/>
                        <a:cs typeface="SimSun"/>
                      </a:endParaRPr>
                    </a:p>
                  </a:txBody>
                  <a:tcPr marL="0" marR="0" marT="55244"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lnB w="12700" cap="flat" cmpd="sng" algn="ctr">
                      <a:solidFill>
                        <a:srgbClr val="1284C7"/>
                      </a:solidFill>
                      <a:prstDash val="solid"/>
                      <a:round/>
                      <a:headEnd type="none" w="med" len="med"/>
                      <a:tailEnd type="none" w="med" len="med"/>
                    </a:lnB>
                  </a:tcPr>
                </a:tc>
              </a:tr>
              <a:tr h="234523">
                <a:tc>
                  <a:txBody>
                    <a:bodyPr/>
                    <a:lstStyle/>
                    <a:p>
                      <a:pPr>
                        <a:lnSpc>
                          <a:spcPct val="100000"/>
                        </a:lnSpc>
                      </a:pPr>
                      <a:endParaRPr sz="700">
                        <a:latin typeface="+mn-lt"/>
                        <a:cs typeface="Times New Roma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45720">
                        <a:lnSpc>
                          <a:spcPct val="115000"/>
                        </a:lnSpc>
                        <a:spcBef>
                          <a:spcPts val="280"/>
                        </a:spcBef>
                        <a:spcAft>
                          <a:spcPts val="0"/>
                        </a:spcAft>
                      </a:pPr>
                      <a:r>
                        <a:rPr lang="ru-RU" sz="700" dirty="0">
                          <a:solidFill>
                            <a:srgbClr val="231F20"/>
                          </a:solidFill>
                          <a:latin typeface="+mn-lt"/>
                          <a:ea typeface="Calibri"/>
                          <a:cs typeface="SimSun"/>
                        </a:rPr>
                        <a:t>· В 2021 году система утилизации качества угля </a:t>
                      </a:r>
                      <a:r>
                        <a:rPr lang="ru-RU" sz="700" dirty="0" err="1">
                          <a:solidFill>
                            <a:srgbClr val="231F20"/>
                          </a:solidFill>
                          <a:latin typeface="+mn-lt"/>
                          <a:ea typeface="Calibri"/>
                          <a:cs typeface="SimSun"/>
                        </a:rPr>
                        <a:t>Shaanxi</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Group</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Yulin</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Chemical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Ltd</a:t>
                      </a:r>
                      <a:r>
                        <a:rPr lang="ru-RU" sz="700" dirty="0">
                          <a:solidFill>
                            <a:srgbClr val="231F20"/>
                          </a:solidFill>
                          <a:latin typeface="+mn-lt"/>
                          <a:ea typeface="Calibri"/>
                          <a:cs typeface="SimSun"/>
                        </a:rPr>
                        <a:t>. будет производить 1,8 </a:t>
                      </a:r>
                      <a:r>
                        <a:rPr lang="ru-RU" sz="700" dirty="0" err="1">
                          <a:solidFill>
                            <a:srgbClr val="231F20"/>
                          </a:solidFill>
                          <a:latin typeface="+mn-lt"/>
                          <a:ea typeface="Calibri"/>
                          <a:cs typeface="SimSun"/>
                        </a:rPr>
                        <a:t>млн</a:t>
                      </a:r>
                      <a:r>
                        <a:rPr lang="ru-RU" sz="700" dirty="0">
                          <a:solidFill>
                            <a:srgbClr val="231F20"/>
                          </a:solidFill>
                          <a:latin typeface="+mn-lt"/>
                          <a:ea typeface="Calibri"/>
                          <a:cs typeface="SimSun"/>
                        </a:rPr>
                        <a:t> тонн / год оборудования для химической очистки этиленгликоля. </a:t>
                      </a:r>
                    </a:p>
                    <a:p>
                      <a:pPr marL="45720">
                        <a:lnSpc>
                          <a:spcPct val="115000"/>
                        </a:lnSpc>
                        <a:spcBef>
                          <a:spcPts val="60"/>
                        </a:spcBef>
                        <a:spcAft>
                          <a:spcPts val="0"/>
                        </a:spcAft>
                      </a:pPr>
                      <a:r>
                        <a:rPr lang="ru-RU" sz="700" dirty="0">
                          <a:solidFill>
                            <a:srgbClr val="231F20"/>
                          </a:solidFill>
                          <a:latin typeface="+mn-lt"/>
                          <a:ea typeface="Calibri"/>
                          <a:cs typeface="SimSun"/>
                        </a:rPr>
                        <a:t>· В 2019 году первая фаза проекта </a:t>
                      </a:r>
                      <a:r>
                        <a:rPr lang="ru-RU" sz="700" dirty="0" err="1">
                          <a:solidFill>
                            <a:srgbClr val="231F20"/>
                          </a:solidFill>
                          <a:latin typeface="+mn-lt"/>
                          <a:ea typeface="Calibri"/>
                          <a:cs typeface="SimSun"/>
                        </a:rPr>
                        <a:t>Xinjiang</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Tianye</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Group</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Ltd</a:t>
                      </a:r>
                      <a:r>
                        <a:rPr lang="ru-RU" sz="700" dirty="0">
                          <a:solidFill>
                            <a:srgbClr val="231F20"/>
                          </a:solidFill>
                          <a:latin typeface="+mn-lt"/>
                          <a:ea typeface="Calibri"/>
                          <a:cs typeface="SimSun"/>
                        </a:rPr>
                        <a:t>. 600 000 тонн этиленгликоля, паропровод высокого и среднего давления, установка ректификации метанола, </a:t>
                      </a:r>
                    </a:p>
                  </a:txBody>
                  <a:tcPr marL="9525" marR="9525" marT="35560" marB="0">
                    <a:lnL w="19050">
                      <a:solidFill>
                        <a:srgbClr val="1284C7"/>
                      </a:solidFill>
                      <a:prstDash val="solid"/>
                    </a:lnL>
                    <a:lnR w="19050">
                      <a:solidFill>
                        <a:srgbClr val="1284C7"/>
                      </a:solidFill>
                      <a:prstDash val="solid"/>
                    </a:lnR>
                    <a:lnT w="12700">
                      <a:solidFill>
                        <a:srgbClr val="1284C7"/>
                      </a:solidFill>
                      <a:prstDash val="solid"/>
                    </a:lnT>
                  </a:tcPr>
                </a:tc>
              </a:tr>
              <a:tr h="613953">
                <a:tc>
                  <a:txBody>
                    <a:bodyPr/>
                    <a:lstStyle/>
                    <a:p>
                      <a:pPr marL="0" marR="208915" indent="0" algn="just">
                        <a:lnSpc>
                          <a:spcPct val="100000"/>
                        </a:lnSpc>
                        <a:spcBef>
                          <a:spcPts val="0"/>
                        </a:spcBef>
                      </a:pPr>
                      <a:r>
                        <a:rPr lang="ru-RU" sz="700" dirty="0" smtClean="0">
                          <a:solidFill>
                            <a:srgbClr val="231F20"/>
                          </a:solidFill>
                          <a:latin typeface="+mn-lt"/>
                          <a:cs typeface="SimSun"/>
                        </a:rPr>
                        <a:t>Установка производства этиленгликоля из угля</a:t>
                      </a:r>
                      <a:endParaRPr sz="700">
                        <a:latin typeface="+mn-lt"/>
                        <a:cs typeface="SimSun"/>
                      </a:endParaRPr>
                    </a:p>
                  </a:txBody>
                  <a:tcPr marL="0" marR="0" marT="71755"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109855">
                        <a:lnSpc>
                          <a:spcPct val="115000"/>
                        </a:lnSpc>
                        <a:spcBef>
                          <a:spcPts val="40"/>
                        </a:spcBef>
                        <a:spcAft>
                          <a:spcPts val="0"/>
                        </a:spcAft>
                      </a:pPr>
                      <a:r>
                        <a:rPr lang="ru-RU" sz="700" dirty="0">
                          <a:solidFill>
                            <a:srgbClr val="231F20"/>
                          </a:solidFill>
                          <a:latin typeface="+mn-lt"/>
                          <a:ea typeface="Calibri"/>
                          <a:cs typeface="SimSun"/>
                        </a:rPr>
                        <a:t>Проект химической очистки трубопровода оборудования установки газификации </a:t>
                      </a:r>
                    </a:p>
                    <a:p>
                      <a:pPr marL="45720">
                        <a:lnSpc>
                          <a:spcPct val="115000"/>
                        </a:lnSpc>
                        <a:spcBef>
                          <a:spcPts val="60"/>
                        </a:spcBef>
                        <a:spcAft>
                          <a:spcPts val="0"/>
                        </a:spcAft>
                      </a:pPr>
                      <a:r>
                        <a:rPr lang="ru-RU" sz="700" dirty="0">
                          <a:solidFill>
                            <a:srgbClr val="231F20"/>
                          </a:solidFill>
                          <a:latin typeface="+mn-lt"/>
                          <a:ea typeface="Calibri"/>
                          <a:cs typeface="SimSun"/>
                        </a:rPr>
                        <a:t>· 2018 </a:t>
                      </a:r>
                      <a:r>
                        <a:rPr lang="ru-RU" sz="700" dirty="0" err="1">
                          <a:solidFill>
                            <a:srgbClr val="231F20"/>
                          </a:solidFill>
                          <a:latin typeface="+mn-lt"/>
                          <a:ea typeface="Calibri"/>
                          <a:cs typeface="SimSun"/>
                        </a:rPr>
                        <a:t>Hualu</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Hengsheng</a:t>
                      </a:r>
                      <a:r>
                        <a:rPr lang="ru-RU" sz="700" dirty="0">
                          <a:solidFill>
                            <a:srgbClr val="231F20"/>
                          </a:solidFill>
                          <a:latin typeface="+mn-lt"/>
                          <a:ea typeface="Calibri"/>
                          <a:cs typeface="SimSun"/>
                        </a:rPr>
                        <a:t> 500 000 тонн / год проект очистки трубопровода этиленгликоля </a:t>
                      </a:r>
                    </a:p>
                    <a:p>
                      <a:pPr marL="45720">
                        <a:lnSpc>
                          <a:spcPct val="115000"/>
                        </a:lnSpc>
                        <a:spcBef>
                          <a:spcPts val="60"/>
                        </a:spcBef>
                        <a:spcAft>
                          <a:spcPts val="0"/>
                        </a:spcAft>
                      </a:pPr>
                      <a:r>
                        <a:rPr lang="ru-RU" sz="700" dirty="0">
                          <a:solidFill>
                            <a:srgbClr val="231F20"/>
                          </a:solidFill>
                          <a:latin typeface="+mn-lt"/>
                          <a:ea typeface="Calibri"/>
                          <a:cs typeface="SimSun"/>
                        </a:rPr>
                        <a:t>· 2014 </a:t>
                      </a:r>
                      <a:r>
                        <a:rPr lang="ru-RU" sz="700" dirty="0" err="1">
                          <a:solidFill>
                            <a:srgbClr val="231F20"/>
                          </a:solidFill>
                          <a:latin typeface="+mn-lt"/>
                          <a:ea typeface="Calibri"/>
                          <a:cs typeface="SimSun"/>
                        </a:rPr>
                        <a:t>Yangmei</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Shenzhou</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Chemical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Ltd</a:t>
                      </a:r>
                      <a:r>
                        <a:rPr lang="ru-RU" sz="700" dirty="0">
                          <a:solidFill>
                            <a:srgbClr val="231F20"/>
                          </a:solidFill>
                          <a:latin typeface="+mn-lt"/>
                          <a:ea typeface="Calibri"/>
                          <a:cs typeface="SimSun"/>
                        </a:rPr>
                        <a:t>. Проект химической очистки завода по производству этиленгликоля мощностью 200 000 тонн в год </a:t>
                      </a:r>
                    </a:p>
                    <a:p>
                      <a:pPr marL="45720">
                        <a:lnSpc>
                          <a:spcPct val="115000"/>
                        </a:lnSpc>
                        <a:spcBef>
                          <a:spcPts val="60"/>
                        </a:spcBef>
                        <a:spcAft>
                          <a:spcPts val="0"/>
                        </a:spcAft>
                      </a:pPr>
                      <a:r>
                        <a:rPr lang="ru-RU" sz="700" dirty="0">
                          <a:solidFill>
                            <a:srgbClr val="231F20"/>
                          </a:solidFill>
                          <a:latin typeface="+mn-lt"/>
                          <a:ea typeface="Calibri"/>
                          <a:cs typeface="SimSun"/>
                        </a:rPr>
                        <a:t>· В 2013 году </a:t>
                      </a:r>
                      <a:r>
                        <a:rPr lang="ru-RU" sz="700" dirty="0" err="1">
                          <a:solidFill>
                            <a:srgbClr val="231F20"/>
                          </a:solidFill>
                          <a:latin typeface="+mn-lt"/>
                          <a:ea typeface="Calibri"/>
                          <a:cs typeface="SimSun"/>
                        </a:rPr>
                        <a:t>China</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Shaanxi</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Yulin</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Energy</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Chemical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Ltd</a:t>
                      </a:r>
                      <a:r>
                        <a:rPr lang="ru-RU" sz="700" dirty="0">
                          <a:solidFill>
                            <a:srgbClr val="231F20"/>
                          </a:solidFill>
                          <a:latin typeface="+mn-lt"/>
                          <a:ea typeface="Calibri"/>
                          <a:cs typeface="SimSun"/>
                        </a:rPr>
                        <a:t>. серия метанола и уксусной кислоты глубокая переработка и комплексное использование проекта по проектированию всей системы завода </a:t>
                      </a:r>
                    </a:p>
                  </a:txBody>
                  <a:tcPr marL="9525" marR="9525" marT="5080" marB="0">
                    <a:lnL w="19050">
                      <a:solidFill>
                        <a:srgbClr val="1284C7"/>
                      </a:solidFill>
                      <a:prstDash val="solid"/>
                    </a:lnL>
                    <a:lnR w="19050">
                      <a:solidFill>
                        <a:srgbClr val="1284C7"/>
                      </a:solidFill>
                      <a:prstDash val="solid"/>
                    </a:lnR>
                  </a:tcPr>
                </a:tc>
              </a:tr>
              <a:tr h="242977">
                <a:tc>
                  <a:txBody>
                    <a:bodyPr/>
                    <a:lstStyle/>
                    <a:p>
                      <a:pPr>
                        <a:lnSpc>
                          <a:spcPct val="100000"/>
                        </a:lnSpc>
                      </a:pPr>
                      <a:endParaRPr sz="700">
                        <a:latin typeface="+mn-lt"/>
                        <a:cs typeface="Times New Roman"/>
                      </a:endParaRPr>
                    </a:p>
                  </a:txBody>
                  <a:tcPr marL="0" marR="0" marT="0" marB="0">
                    <a:lnL w="19050">
                      <a:solidFill>
                        <a:srgbClr val="1284C7"/>
                      </a:solidFill>
                      <a:prstDash val="solid"/>
                    </a:lnL>
                    <a:lnR w="19050">
                      <a:solidFill>
                        <a:srgbClr val="1284C7"/>
                      </a:solidFill>
                      <a:prstDash val="solid"/>
                    </a:lnR>
                    <a:lnB w="12700">
                      <a:solidFill>
                        <a:srgbClr val="1284C7"/>
                      </a:solidFill>
                      <a:prstDash val="solid"/>
                    </a:lnB>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109855">
                        <a:lnSpc>
                          <a:spcPct val="115000"/>
                        </a:lnSpc>
                        <a:spcBef>
                          <a:spcPts val="40"/>
                        </a:spcBef>
                        <a:spcAft>
                          <a:spcPts val="0"/>
                        </a:spcAft>
                      </a:pPr>
                      <a:r>
                        <a:rPr lang="ru-RU" sz="700" dirty="0">
                          <a:solidFill>
                            <a:srgbClr val="231F20"/>
                          </a:solidFill>
                          <a:latin typeface="+mn-lt"/>
                          <a:ea typeface="Calibri"/>
                          <a:cs typeface="SimSun"/>
                        </a:rPr>
                        <a:t>Проект по очистке внутренней химической системы трубопровода </a:t>
                      </a:r>
                    </a:p>
                    <a:p>
                      <a:pPr marL="45720">
                        <a:lnSpc>
                          <a:spcPct val="115000"/>
                        </a:lnSpc>
                        <a:spcBef>
                          <a:spcPts val="60"/>
                        </a:spcBef>
                        <a:spcAft>
                          <a:spcPts val="0"/>
                        </a:spcAft>
                      </a:pPr>
                      <a:r>
                        <a:rPr lang="ru-RU" sz="700" dirty="0">
                          <a:solidFill>
                            <a:srgbClr val="231F20"/>
                          </a:solidFill>
                          <a:latin typeface="+mn-lt"/>
                          <a:ea typeface="Calibri"/>
                          <a:cs typeface="SimSun"/>
                        </a:rPr>
                        <a:t>· 2012 </a:t>
                      </a:r>
                      <a:r>
                        <a:rPr lang="ru-RU" sz="700" dirty="0" err="1">
                          <a:solidFill>
                            <a:srgbClr val="231F20"/>
                          </a:solidFill>
                          <a:latin typeface="+mn-lt"/>
                          <a:ea typeface="Calibri"/>
                          <a:cs typeface="SimSun"/>
                        </a:rPr>
                        <a:t>Zhengzhou</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Industry</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Group</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Shangqiu</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Zhongya</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Chemical</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Co</a:t>
                      </a:r>
                      <a:r>
                        <a:rPr lang="ru-RU" sz="700" dirty="0">
                          <a:solidFill>
                            <a:srgbClr val="231F20"/>
                          </a:solidFill>
                          <a:latin typeface="+mn-lt"/>
                          <a:ea typeface="Calibri"/>
                          <a:cs typeface="SimSun"/>
                        </a:rPr>
                        <a:t>., </a:t>
                      </a:r>
                      <a:r>
                        <a:rPr lang="ru-RU" sz="700" dirty="0" err="1">
                          <a:solidFill>
                            <a:srgbClr val="231F20"/>
                          </a:solidFill>
                          <a:latin typeface="+mn-lt"/>
                          <a:ea typeface="Calibri"/>
                          <a:cs typeface="SimSun"/>
                        </a:rPr>
                        <a:t>Ltd</a:t>
                      </a:r>
                      <a:r>
                        <a:rPr lang="ru-RU" sz="700" dirty="0">
                          <a:solidFill>
                            <a:srgbClr val="231F20"/>
                          </a:solidFill>
                          <a:latin typeface="+mn-lt"/>
                          <a:ea typeface="Calibri"/>
                          <a:cs typeface="SimSun"/>
                        </a:rPr>
                        <a:t>. Проект по очистке трубопроводов и оборудования на 120 000 тонн спиртового эфира </a:t>
                      </a:r>
                    </a:p>
                  </a:txBody>
                  <a:tcPr marL="9525" marR="9525" marT="5080" marB="0">
                    <a:lnL w="19050">
                      <a:solidFill>
                        <a:srgbClr val="1284C7"/>
                      </a:solidFill>
                      <a:prstDash val="solid"/>
                    </a:lnL>
                    <a:lnR w="19050">
                      <a:solidFill>
                        <a:srgbClr val="1284C7"/>
                      </a:solidFill>
                      <a:prstDash val="solid"/>
                    </a:lnR>
                    <a:lnB w="12700">
                      <a:solidFill>
                        <a:srgbClr val="1284C7"/>
                      </a:solidFill>
                      <a:prstDash val="solid"/>
                    </a:lnB>
                  </a:tcPr>
                </a:tc>
              </a:tr>
            </a:tbl>
          </a:graphicData>
        </a:graphic>
      </p:graphicFrame>
      <p:sp>
        <p:nvSpPr>
          <p:cNvPr id="20" name="object 20"/>
          <p:cNvSpPr txBox="1"/>
          <p:nvPr/>
        </p:nvSpPr>
        <p:spPr>
          <a:xfrm>
            <a:off x="739093" y="9772422"/>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
        <p:nvSpPr>
          <p:cNvPr id="21" name="object 21"/>
          <p:cNvSpPr txBox="1"/>
          <p:nvPr/>
        </p:nvSpPr>
        <p:spPr>
          <a:xfrm>
            <a:off x="1532569" y="9777188"/>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29</a:t>
            </a:r>
            <a:endParaRPr sz="1000">
              <a:latin typeface="SimSun"/>
              <a:cs typeface="SimSun"/>
            </a:endParaRPr>
          </a:p>
        </p:txBody>
      </p:sp>
      <p:sp>
        <p:nvSpPr>
          <p:cNvPr id="22" name="object 22"/>
          <p:cNvSpPr txBox="1"/>
          <p:nvPr/>
        </p:nvSpPr>
        <p:spPr>
          <a:xfrm>
            <a:off x="13629301" y="9777188"/>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30</a:t>
            </a:r>
            <a:endParaRPr sz="1000">
              <a:latin typeface="SimSun"/>
              <a:cs typeface="SimSun"/>
            </a:endParaRPr>
          </a:p>
        </p:txBody>
      </p:sp>
      <p:sp>
        <p:nvSpPr>
          <p:cNvPr id="23" name="object 23"/>
          <p:cNvSpPr txBox="1"/>
          <p:nvPr/>
        </p:nvSpPr>
        <p:spPr>
          <a:xfrm>
            <a:off x="14124892" y="9772422"/>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
        <p:nvSpPr>
          <p:cNvPr id="15" name="object 15"/>
          <p:cNvSpPr txBox="1"/>
          <p:nvPr/>
        </p:nvSpPr>
        <p:spPr>
          <a:xfrm>
            <a:off x="558427" y="1247341"/>
            <a:ext cx="6197973"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smtClean="0">
                <a:solidFill>
                  <a:srgbClr val="1B75BC"/>
                </a:solidFill>
                <a:latin typeface="SimSun"/>
                <a:cs typeface="SimSun"/>
              </a:rPr>
              <a:t>Углехимическая промышленность</a:t>
            </a:r>
            <a:endParaRPr sz="1400">
              <a:latin typeface="SimSun"/>
              <a:cs typeface="SimSun"/>
            </a:endParaRPr>
          </a:p>
        </p:txBody>
      </p:sp>
      <p:graphicFrame>
        <p:nvGraphicFramePr>
          <p:cNvPr id="18" name="object 18"/>
          <p:cNvGraphicFramePr>
            <a:graphicFrameLocks noGrp="1"/>
          </p:cNvGraphicFramePr>
          <p:nvPr/>
        </p:nvGraphicFramePr>
        <p:xfrm>
          <a:off x="8281985" y="1594036"/>
          <a:ext cx="6512559" cy="8185653"/>
        </p:xfrm>
        <a:graphic>
          <a:graphicData uri="http://schemas.openxmlformats.org/drawingml/2006/table">
            <a:tbl>
              <a:tblPr firstRow="1" bandRow="1">
                <a:tableStyleId>{2D5ABB26-0587-4C30-8999-92F81FD0307C}</a:tableStyleId>
              </a:tblPr>
              <a:tblGrid>
                <a:gridCol w="1019175"/>
                <a:gridCol w="1832610"/>
                <a:gridCol w="3660774"/>
              </a:tblGrid>
              <a:tr h="318603">
                <a:tc>
                  <a:txBody>
                    <a:bodyPr/>
                    <a:lstStyle/>
                    <a:p>
                      <a:pPr marL="0" marR="151130" indent="0" algn="ctr">
                        <a:lnSpc>
                          <a:spcPct val="100000"/>
                        </a:lnSpc>
                      </a:pPr>
                      <a:r>
                        <a:rPr lang="ru-RU" sz="600" dirty="0" smtClean="0">
                          <a:solidFill>
                            <a:srgbClr val="231F20"/>
                          </a:solidFill>
                          <a:latin typeface="+mn-lt"/>
                          <a:cs typeface="SimSun"/>
                        </a:rPr>
                        <a:t>Устройство для чистки</a:t>
                      </a:r>
                      <a:endParaRPr sz="600">
                        <a:latin typeface="+mn-lt"/>
                        <a:cs typeface="SimSun"/>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0" marR="488950" indent="0" algn="ctr">
                        <a:lnSpc>
                          <a:spcPct val="100000"/>
                        </a:lnSpc>
                        <a:spcBef>
                          <a:spcPts val="0"/>
                        </a:spcBef>
                      </a:pPr>
                      <a:r>
                        <a:rPr lang="ru-RU" sz="600" dirty="0" smtClean="0">
                          <a:solidFill>
                            <a:srgbClr val="231F20"/>
                          </a:solidFill>
                          <a:latin typeface="+mn-lt"/>
                          <a:cs typeface="SimSun"/>
                        </a:rPr>
                        <a:t>Область очистки</a:t>
                      </a:r>
                      <a:endParaRPr sz="600">
                        <a:latin typeface="+mn-lt"/>
                        <a:cs typeface="SimSun"/>
                      </a:endParaRPr>
                    </a:p>
                  </a:txBody>
                  <a:tcPr marL="0" marR="0" marT="2032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R="29209" algn="ctr">
                        <a:lnSpc>
                          <a:spcPct val="100000"/>
                        </a:lnSpc>
                        <a:spcBef>
                          <a:spcPts val="120"/>
                        </a:spcBef>
                      </a:pPr>
                      <a:r>
                        <a:rPr lang="ru-RU" sz="600" dirty="0" err="1" smtClean="0">
                          <a:solidFill>
                            <a:srgbClr val="231F20"/>
                          </a:solidFill>
                          <a:latin typeface="+mn-lt"/>
                          <a:cs typeface="SimSun"/>
                        </a:rPr>
                        <a:t>Референии</a:t>
                      </a:r>
                      <a:endParaRPr sz="600">
                        <a:latin typeface="+mn-lt"/>
                        <a:cs typeface="SimSun"/>
                      </a:endParaRPr>
                    </a:p>
                  </a:txBody>
                  <a:tcPr marL="0" marR="0" marT="4445" marB="0">
                    <a:lnL w="19050">
                      <a:solidFill>
                        <a:srgbClr val="1284C7"/>
                      </a:solidFill>
                      <a:prstDash val="solid"/>
                    </a:lnL>
                    <a:lnR w="19050">
                      <a:solidFill>
                        <a:srgbClr val="1284C7"/>
                      </a:solidFill>
                      <a:prstDash val="solid"/>
                    </a:lnR>
                    <a:lnT w="12700">
                      <a:solidFill>
                        <a:srgbClr val="1284C7"/>
                      </a:solidFill>
                      <a:prstDash val="solid"/>
                    </a:lnT>
                    <a:lnB w="12700" cap="flat" cmpd="sng" algn="ctr">
                      <a:solidFill>
                        <a:srgbClr val="1284C7"/>
                      </a:solidFill>
                      <a:prstDash val="solid"/>
                      <a:round/>
                      <a:headEnd type="none" w="med" len="med"/>
                      <a:tailEnd type="none" w="med" len="med"/>
                    </a:lnB>
                  </a:tcPr>
                </a:tc>
              </a:tr>
              <a:tr h="318946">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tcPr>
                </a:tc>
                <a:tc rowSpan="29">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5"/>
                        </a:spcBef>
                      </a:pPr>
                      <a:endParaRPr sz="750">
                        <a:latin typeface="Times New Roman"/>
                        <a:cs typeface="Times New Roman"/>
                      </a:endParaRPr>
                    </a:p>
                    <a:p>
                      <a:pPr marL="173355" marR="122555" indent="-69215">
                        <a:lnSpc>
                          <a:spcPct val="142800"/>
                        </a:lnSpc>
                      </a:pPr>
                      <a:r>
                        <a:rPr lang="ru-RU" sz="700" dirty="0" smtClean="0">
                          <a:solidFill>
                            <a:srgbClr val="231F20"/>
                          </a:solidFill>
                          <a:latin typeface="+mn-lt"/>
                          <a:ea typeface="+mn-ea"/>
                          <a:cs typeface="SimSun"/>
                        </a:rPr>
                        <a:t>· Устройство атмосферной и вакуумной перегонки, устройство для водорода, каталитического крекинга, замедленного коксования, каталитического </a:t>
                      </a:r>
                      <a:r>
                        <a:rPr lang="ru-RU" sz="700" dirty="0" err="1" smtClean="0">
                          <a:solidFill>
                            <a:srgbClr val="231F20"/>
                          </a:solidFill>
                          <a:latin typeface="+mn-lt"/>
                          <a:ea typeface="+mn-ea"/>
                          <a:cs typeface="SimSun"/>
                        </a:rPr>
                        <a:t>риформинга</a:t>
                      </a:r>
                      <a:r>
                        <a:rPr lang="ru-RU" sz="700" dirty="0" smtClean="0">
                          <a:solidFill>
                            <a:srgbClr val="231F20"/>
                          </a:solidFill>
                          <a:latin typeface="+mn-lt"/>
                          <a:ea typeface="+mn-ea"/>
                          <a:cs typeface="SimSun"/>
                        </a:rPr>
                        <a:t>, этилена, полиэтилена, полипропилена, стирола, ароматических углеводородов, синтетического каучука, ПХ, метанола, уксусной кислоты, этиленгликоля, PTA, полиэфира, акрилонитрила, капролактам, полиэстер, акрил, синтетический аммиак, мочевина, производство бумаги</a:t>
                      </a:r>
                      <a:endParaRPr lang="ru-RU" sz="700" dirty="0">
                        <a:solidFill>
                          <a:srgbClr val="231F20"/>
                        </a:solidFill>
                        <a:latin typeface="+mn-lt"/>
                        <a:ea typeface="+mn-ea"/>
                        <a:cs typeface="SimSun"/>
                      </a:endParaRPr>
                    </a:p>
                  </a:txBody>
                  <a:tcPr marL="0" marR="0" marT="0" marB="0">
                    <a:lnL w="19050">
                      <a:solidFill>
                        <a:srgbClr val="1284C7"/>
                      </a:solidFill>
                      <a:prstDash val="solid"/>
                    </a:lnL>
                    <a:lnR w="19050" cap="flat" cmpd="sng" algn="ctr">
                      <a:solidFill>
                        <a:srgbClr val="1284C7"/>
                      </a:solidFill>
                      <a:prstDash val="solid"/>
                      <a:round/>
                      <a:headEnd type="none" w="med" len="med"/>
                      <a:tailEnd type="none" w="med" len="med"/>
                    </a:lnR>
                    <a:lnT w="12700" cap="flat" cmpd="sng" algn="ctr">
                      <a:solidFill>
                        <a:srgbClr val="1284C7"/>
                      </a:solidFill>
                      <a:prstDash val="solid"/>
                      <a:round/>
                      <a:headEnd type="none" w="med" len="med"/>
                      <a:tailEnd type="none" w="med" len="me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Проект по очистке воды под высоким давлением в Нанкине </a:t>
                      </a:r>
                      <a:r>
                        <a:rPr lang="ru-RU" sz="600" spc="5" dirty="0" err="1">
                          <a:solidFill>
                            <a:srgbClr val="231F20"/>
                          </a:solidFill>
                          <a:latin typeface="+mn-lt"/>
                          <a:ea typeface="Calibri"/>
                          <a:cs typeface="SimSun"/>
                        </a:rPr>
                        <a:t>Jinling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Huntsman</a:t>
                      </a:r>
                      <a:r>
                        <a:rPr lang="ru-RU" sz="600" spc="5" dirty="0">
                          <a:solidFill>
                            <a:srgbClr val="231F20"/>
                          </a:solidFill>
                          <a:latin typeface="+mn-lt"/>
                          <a:ea typeface="Calibri"/>
                          <a:cs typeface="SimSun"/>
                        </a:rPr>
                        <a:t> в 2020 году</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4445" marB="0">
                    <a:lnL w="19050">
                      <a:solidFill>
                        <a:srgbClr val="1284C7"/>
                      </a:solidFill>
                      <a:prstDash val="solid"/>
                    </a:lnL>
                    <a:lnR w="19050">
                      <a:solidFill>
                        <a:srgbClr val="1284C7"/>
                      </a:solidFill>
                      <a:prstDash val="solid"/>
                    </a:lnR>
                    <a:lnT w="12700" cap="flat" cmpd="sng" algn="ctr">
                      <a:solidFill>
                        <a:srgbClr val="1284C7"/>
                      </a:solidFill>
                      <a:prstDash val="solid"/>
                      <a:round/>
                      <a:headEnd type="none" w="med" len="med"/>
                      <a:tailEnd type="none" w="med" len="med"/>
                    </a:lnT>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2019-2021 </a:t>
                      </a:r>
                      <a:r>
                        <a:rPr lang="ru-RU" sz="600" spc="10" dirty="0">
                          <a:solidFill>
                            <a:srgbClr val="231F20"/>
                          </a:solidFill>
                          <a:latin typeface="+mn-lt"/>
                          <a:ea typeface="Calibri"/>
                          <a:cs typeface="SimSun"/>
                        </a:rPr>
                        <a:t>Далянь </a:t>
                      </a:r>
                      <a:r>
                        <a:rPr lang="ru-RU" sz="600" spc="10" dirty="0" err="1">
                          <a:solidFill>
                            <a:srgbClr val="231F20"/>
                          </a:solidFill>
                          <a:latin typeface="+mn-lt"/>
                          <a:ea typeface="Calibri"/>
                          <a:cs typeface="SimSun"/>
                        </a:rPr>
                        <a:t>Hengli</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Refining</a:t>
                      </a:r>
                      <a:r>
                        <a:rPr lang="ru-RU" sz="600" spc="10" dirty="0">
                          <a:solidFill>
                            <a:srgbClr val="231F20"/>
                          </a:solidFill>
                          <a:latin typeface="+mn-lt"/>
                          <a:ea typeface="Calibri"/>
                          <a:cs typeface="SimSun"/>
                        </a:rPr>
                        <a:t> &amp; </a:t>
                      </a:r>
                      <a:r>
                        <a:rPr lang="ru-RU" sz="600" spc="10" dirty="0" err="1">
                          <a:solidFill>
                            <a:srgbClr val="231F20"/>
                          </a:solidFill>
                          <a:latin typeface="+mn-lt"/>
                          <a:ea typeface="Calibri"/>
                          <a:cs typeface="SimSun"/>
                        </a:rPr>
                        <a:t>Chemical</a:t>
                      </a:r>
                      <a:r>
                        <a:rPr lang="ru-RU" sz="600" spc="10" dirty="0">
                          <a:solidFill>
                            <a:srgbClr val="231F20"/>
                          </a:solidFill>
                          <a:latin typeface="+mn-lt"/>
                          <a:ea typeface="Calibri"/>
                          <a:cs typeface="SimSun"/>
                        </a:rPr>
                        <a:t> Капитальный ремонт Проект технического обслуживания и очистки воды высокого давления</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·2019 </a:t>
                      </a:r>
                      <a:r>
                        <a:rPr lang="ru-RU" sz="600" spc="-5" dirty="0" err="1">
                          <a:solidFill>
                            <a:srgbClr val="231F20"/>
                          </a:solidFill>
                          <a:latin typeface="+mn-lt"/>
                          <a:ea typeface="Calibri"/>
                          <a:cs typeface="SimSun"/>
                        </a:rPr>
                        <a:t>PetroChina</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Dushanzi</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Petrochemical</a:t>
                      </a:r>
                      <a:r>
                        <a:rPr lang="ru-RU" sz="600" spc="-5" dirty="0">
                          <a:solidFill>
                            <a:srgbClr val="231F20"/>
                          </a:solidFill>
                          <a:latin typeface="+mn-lt"/>
                          <a:ea typeface="Calibri"/>
                          <a:cs typeface="SimSun"/>
                        </a:rPr>
                        <a:t> Капитальный ремонт Проект очистки воды под высоким давлением (автоматический привод подачи воды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2015/2019 </a:t>
                      </a:r>
                      <a:r>
                        <a:rPr lang="ru-RU" sz="600" spc="10" dirty="0">
                          <a:solidFill>
                            <a:srgbClr val="231F20"/>
                          </a:solidFill>
                          <a:latin typeface="+mn-lt"/>
                          <a:ea typeface="Calibri"/>
                          <a:cs typeface="SimSun"/>
                        </a:rPr>
                        <a:t>Проект капитального ремонта филиала </a:t>
                      </a:r>
                      <a:r>
                        <a:rPr lang="ru-RU" sz="600" spc="10" dirty="0" err="1">
                          <a:solidFill>
                            <a:srgbClr val="231F20"/>
                          </a:solidFill>
                          <a:latin typeface="+mn-lt"/>
                          <a:ea typeface="Calibri"/>
                          <a:cs typeface="SimSun"/>
                        </a:rPr>
                        <a:t>Sinopec</a:t>
                      </a:r>
                      <a:r>
                        <a:rPr lang="ru-RU" sz="600" spc="10" dirty="0">
                          <a:solidFill>
                            <a:srgbClr val="231F20"/>
                          </a:solidFill>
                          <a:latin typeface="+mn-lt"/>
                          <a:ea typeface="Calibri"/>
                          <a:cs typeface="SimSun"/>
                        </a:rPr>
                        <a:t> в </a:t>
                      </a:r>
                      <a:r>
                        <a:rPr lang="ru-RU" sz="600" spc="10" dirty="0" err="1">
                          <a:solidFill>
                            <a:srgbClr val="231F20"/>
                          </a:solidFill>
                          <a:latin typeface="+mn-lt"/>
                          <a:ea typeface="Calibri"/>
                          <a:cs typeface="SimSun"/>
                        </a:rPr>
                        <a:t>Лояне</a:t>
                      </a:r>
                      <a:r>
                        <a:rPr lang="ru-RU" sz="600" spc="10" dirty="0">
                          <a:solidFill>
                            <a:srgbClr val="231F20"/>
                          </a:solidFill>
                          <a:latin typeface="+mn-lt"/>
                          <a:ea typeface="Calibri"/>
                          <a:cs typeface="SimSun"/>
                        </a:rPr>
                        <a:t> по очистке водой под высоким давлением </a:t>
                      </a:r>
                      <a:r>
                        <a:rPr lang="ru-RU" sz="600" spc="-15" dirty="0">
                          <a:solidFill>
                            <a:srgbClr val="231F20"/>
                          </a:solidFill>
                          <a:latin typeface="+mn-lt"/>
                          <a:ea typeface="Calibri"/>
                          <a:cs typeface="SimSun"/>
                        </a:rPr>
                        <a:t>( </a:t>
                      </a:r>
                      <a:r>
                        <a:rPr lang="ru-RU" sz="600" spc="-25" dirty="0">
                          <a:solidFill>
                            <a:srgbClr val="231F20"/>
                          </a:solidFill>
                          <a:latin typeface="+mn-lt"/>
                          <a:ea typeface="Calibri"/>
                          <a:cs typeface="SimSun"/>
                        </a:rPr>
                        <a:t>автоматический привод подачи воды под высоким давлением </a:t>
                      </a:r>
                      <a:r>
                        <a:rPr lang="ru-RU" sz="600" spc="-15" dirty="0">
                          <a:solidFill>
                            <a:srgbClr val="231F20"/>
                          </a:solidFill>
                          <a:latin typeface="+mn-lt"/>
                          <a:ea typeface="Calibri"/>
                          <a:cs typeface="SimSun"/>
                        </a:rPr>
                        <a:t>)</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2019-2021 </a:t>
                      </a:r>
                      <a:r>
                        <a:rPr lang="ru-RU" sz="600" spc="5" dirty="0" err="1">
                          <a:solidFill>
                            <a:srgbClr val="231F20"/>
                          </a:solidFill>
                          <a:latin typeface="+mn-lt"/>
                          <a:ea typeface="Calibri"/>
                          <a:cs typeface="SimSun"/>
                        </a:rPr>
                        <a:t>Bluestar</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Adisseo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Nanjing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Проект по техническому обслуживанию и очистке промышленного оборудования</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dirty="0">
                          <a:solidFill>
                            <a:srgbClr val="231F20"/>
                          </a:solidFill>
                          <a:latin typeface="+mn-lt"/>
                          <a:ea typeface="Calibri"/>
                          <a:cs typeface="SimSun"/>
                        </a:rPr>
                        <a:t>·2018/2019</a:t>
                      </a:r>
                      <a:r>
                        <a:rPr lang="ru-RU" sz="600" spc="-195" dirty="0">
                          <a:solidFill>
                            <a:srgbClr val="231F20"/>
                          </a:solidFill>
                          <a:latin typeface="+mn-lt"/>
                          <a:ea typeface="Calibri"/>
                          <a:cs typeface="SimSun"/>
                        </a:rPr>
                        <a:t> </a:t>
                      </a:r>
                      <a:r>
                        <a:rPr lang="ru-RU" sz="600" dirty="0">
                          <a:solidFill>
                            <a:srgbClr val="231F20"/>
                          </a:solidFill>
                          <a:latin typeface="+mn-lt"/>
                          <a:ea typeface="Calibri"/>
                          <a:cs typeface="SimSun"/>
                        </a:rPr>
                        <a:t>APP </a:t>
                      </a:r>
                      <a:r>
                        <a:rPr lang="ru-RU" sz="600" dirty="0" err="1">
                          <a:solidFill>
                            <a:srgbClr val="231F20"/>
                          </a:solidFill>
                          <a:latin typeface="+mn-lt"/>
                          <a:ea typeface="Calibri"/>
                          <a:cs typeface="SimSun"/>
                        </a:rPr>
                        <a:t>Jinhai</a:t>
                      </a:r>
                      <a:r>
                        <a:rPr lang="ru-RU" sz="600" dirty="0">
                          <a:solidFill>
                            <a:srgbClr val="231F20"/>
                          </a:solidFill>
                          <a:latin typeface="+mn-lt"/>
                          <a:ea typeface="Calibri"/>
                          <a:cs typeface="SimSun"/>
                        </a:rPr>
                        <a:t> </a:t>
                      </a:r>
                      <a:r>
                        <a:rPr lang="ru-RU" sz="600" dirty="0" err="1">
                          <a:solidFill>
                            <a:srgbClr val="231F20"/>
                          </a:solidFill>
                          <a:latin typeface="+mn-lt"/>
                          <a:ea typeface="Calibri"/>
                          <a:cs typeface="SimSun"/>
                        </a:rPr>
                        <a:t>Pulp</a:t>
                      </a:r>
                      <a:r>
                        <a:rPr lang="ru-RU" sz="600" dirty="0">
                          <a:solidFill>
                            <a:srgbClr val="231F20"/>
                          </a:solidFill>
                          <a:latin typeface="+mn-lt"/>
                          <a:ea typeface="Calibri"/>
                          <a:cs typeface="SimSun"/>
                        </a:rPr>
                        <a:t> </a:t>
                      </a:r>
                      <a:r>
                        <a:rPr lang="ru-RU" sz="600" dirty="0" err="1">
                          <a:solidFill>
                            <a:srgbClr val="231F20"/>
                          </a:solidFill>
                          <a:latin typeface="+mn-lt"/>
                          <a:ea typeface="Calibri"/>
                          <a:cs typeface="SimSun"/>
                        </a:rPr>
                        <a:t>Distiller</a:t>
                      </a:r>
                      <a:r>
                        <a:rPr lang="ru-RU" sz="600" dirty="0">
                          <a:solidFill>
                            <a:srgbClr val="231F20"/>
                          </a:solidFill>
                          <a:latin typeface="+mn-lt"/>
                          <a:ea typeface="Calibri"/>
                          <a:cs typeface="SimSun"/>
                        </a:rPr>
                        <a:t> Проект очистки воды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6869">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2014/2016/2019 </a:t>
                      </a:r>
                      <a:r>
                        <a:rPr lang="ru-RU" sz="600" spc="10" dirty="0" err="1">
                          <a:solidFill>
                            <a:srgbClr val="231F20"/>
                          </a:solidFill>
                          <a:latin typeface="+mn-lt"/>
                          <a:ea typeface="Calibri"/>
                          <a:cs typeface="SimSun"/>
                        </a:rPr>
                        <a:t>Shandong</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Huaxing</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Petrochemical</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Group</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Co</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Ltd</a:t>
                      </a:r>
                      <a:r>
                        <a:rPr lang="ru-RU" sz="600" spc="10" dirty="0">
                          <a:solidFill>
                            <a:srgbClr val="231F20"/>
                          </a:solidFill>
                          <a:latin typeface="+mn-lt"/>
                          <a:ea typeface="Calibri"/>
                          <a:cs typeface="SimSun"/>
                        </a:rPr>
                        <a:t>. техническое обслуживание проекта очистки воды под высоким давлением </a:t>
                      </a:r>
                      <a:r>
                        <a:rPr lang="ru-RU" sz="600" spc="-10" dirty="0">
                          <a:solidFill>
                            <a:srgbClr val="231F20"/>
                          </a:solidFill>
                          <a:latin typeface="+mn-lt"/>
                          <a:ea typeface="Calibri"/>
                          <a:cs typeface="SimSun"/>
                        </a:rPr>
                        <a:t>( </a:t>
                      </a:r>
                      <a:r>
                        <a:rPr lang="ru-RU" sz="600" spc="-20" dirty="0">
                          <a:solidFill>
                            <a:srgbClr val="231F20"/>
                          </a:solidFill>
                          <a:latin typeface="+mn-lt"/>
                          <a:ea typeface="Calibri"/>
                          <a:cs typeface="SimSun"/>
                        </a:rPr>
                        <a:t>автоматическая очистка воды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6869">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137160">
                        <a:lnSpc>
                          <a:spcPct val="100000"/>
                        </a:lnSpc>
                        <a:spcBef>
                          <a:spcPts val="0"/>
                        </a:spcBef>
                        <a:spcAft>
                          <a:spcPts val="0"/>
                        </a:spcAft>
                      </a:pPr>
                      <a:r>
                        <a:rPr lang="ru-RU" sz="600" dirty="0">
                          <a:solidFill>
                            <a:srgbClr val="231F20"/>
                          </a:solidFill>
                          <a:latin typeface="+mn-lt"/>
                          <a:ea typeface="Calibri"/>
                          <a:cs typeface="SimSun"/>
                        </a:rPr>
                        <a:t>исполнительный орган)</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4318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dirty="0">
                          <a:solidFill>
                            <a:srgbClr val="231F20"/>
                          </a:solidFill>
                          <a:latin typeface="+mn-lt"/>
                          <a:ea typeface="Calibri"/>
                          <a:cs typeface="SimSun"/>
                        </a:rPr>
                        <a:t>·2017-2022 </a:t>
                      </a:r>
                      <a:r>
                        <a:rPr lang="ru-RU" sz="600" spc="5" dirty="0" err="1">
                          <a:solidFill>
                            <a:srgbClr val="231F20"/>
                          </a:solidFill>
                          <a:latin typeface="+mn-lt"/>
                          <a:ea typeface="Calibri"/>
                          <a:cs typeface="SimSun"/>
                        </a:rPr>
                        <a:t>Shanghai</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Secco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Petrochemical</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ежедневное техническое обслуживание и капитальный ремонт, услуги по очистке</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2012-2021 </a:t>
                      </a:r>
                      <a:r>
                        <a:rPr lang="ru-RU" sz="600" spc="10" dirty="0" err="1">
                          <a:solidFill>
                            <a:srgbClr val="231F20"/>
                          </a:solidFill>
                          <a:latin typeface="+mn-lt"/>
                          <a:ea typeface="Calibri"/>
                          <a:cs typeface="SimSun"/>
                        </a:rPr>
                        <a:t>Ningbo</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Wanhua</a:t>
                      </a:r>
                      <a:r>
                        <a:rPr lang="ru-RU" sz="600" spc="10" dirty="0">
                          <a:solidFill>
                            <a:srgbClr val="231F20"/>
                          </a:solidFill>
                          <a:latin typeface="+mn-lt"/>
                          <a:ea typeface="Calibri"/>
                          <a:cs typeface="SimSun"/>
                        </a:rPr>
                        <a:t> проект ежедневного технического обслуживания и капитального ремонта очистки</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·2017-2021 </a:t>
                      </a:r>
                      <a:r>
                        <a:rPr lang="ru-RU" sz="600" spc="10" dirty="0" err="1">
                          <a:solidFill>
                            <a:srgbClr val="231F20"/>
                          </a:solidFill>
                          <a:latin typeface="+mn-lt"/>
                          <a:ea typeface="Calibri"/>
                          <a:cs typeface="SimSun"/>
                        </a:rPr>
                        <a:t>PetroChina</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Yunnan</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Petrochemical</a:t>
                      </a:r>
                      <a:r>
                        <a:rPr lang="ru-RU" sz="600" spc="10" dirty="0">
                          <a:solidFill>
                            <a:srgbClr val="231F20"/>
                          </a:solidFill>
                          <a:latin typeface="+mn-lt"/>
                          <a:ea typeface="Calibri"/>
                          <a:cs typeface="SimSun"/>
                        </a:rPr>
                        <a:t> Проект по ежедневному техническому обслуживанию и капитальному ремонту очистки </a:t>
                      </a:r>
                      <a:r>
                        <a:rPr lang="ru-RU" sz="600" dirty="0">
                          <a:solidFill>
                            <a:srgbClr val="231F20"/>
                          </a:solidFill>
                          <a:latin typeface="+mn-lt"/>
                          <a:ea typeface="Calibri"/>
                          <a:cs typeface="SimSun"/>
                        </a:rPr>
                        <a:t>(автоматический гидропривод высокого давления)</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a:solidFill>
                            <a:srgbClr val="231F20"/>
                          </a:solidFill>
                          <a:latin typeface="+mn-lt"/>
                          <a:ea typeface="Calibri"/>
                          <a:cs typeface="SimSun"/>
                        </a:rPr>
                        <a:t>· 2015-2021 </a:t>
                      </a:r>
                      <a:r>
                        <a:rPr lang="ru-RU" sz="600" spc="10">
                          <a:solidFill>
                            <a:srgbClr val="231F20"/>
                          </a:solidFill>
                          <a:latin typeface="+mn-lt"/>
                          <a:ea typeface="Calibri"/>
                          <a:cs typeface="SimSun"/>
                        </a:rPr>
                        <a:t>Chevron Unocal Sichuan Northeast Inspection, Maintenance and Cleaning Project</a:t>
                      </a:r>
                      <a:r>
                        <a:rPr lang="ru-RU" sz="600">
                          <a:solidFill>
                            <a:srgbClr val="000000"/>
                          </a:solidFill>
                          <a:latin typeface="+mn-lt"/>
                          <a:ea typeface="Calibri"/>
                          <a:cs typeface="SimSun"/>
                        </a:rPr>
                        <a:t> </a:t>
                      </a:r>
                      <a:endParaRPr lang="ru-RU" sz="60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2014/2016/2018 </a:t>
                      </a:r>
                      <a:r>
                        <a:rPr lang="ru-RU" sz="600" spc="10" dirty="0" err="1">
                          <a:solidFill>
                            <a:srgbClr val="231F20"/>
                          </a:solidFill>
                          <a:latin typeface="+mn-lt"/>
                          <a:ea typeface="Calibri"/>
                          <a:cs typeface="SimSun"/>
                        </a:rPr>
                        <a:t>Shandong</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Changyi</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Petrochemical</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Co</a:t>
                      </a:r>
                      <a:r>
                        <a:rPr lang="ru-RU" sz="600" spc="10" dirty="0">
                          <a:solidFill>
                            <a:srgbClr val="231F20"/>
                          </a:solidFill>
                          <a:latin typeface="+mn-lt"/>
                          <a:ea typeface="Calibri"/>
                          <a:cs typeface="SimSun"/>
                        </a:rPr>
                        <a:t>., </a:t>
                      </a:r>
                      <a:r>
                        <a:rPr lang="ru-RU" sz="600" spc="10" dirty="0" err="1">
                          <a:solidFill>
                            <a:srgbClr val="231F20"/>
                          </a:solidFill>
                          <a:latin typeface="+mn-lt"/>
                          <a:ea typeface="Calibri"/>
                          <a:cs typeface="SimSun"/>
                        </a:rPr>
                        <a:t>Ltd</a:t>
                      </a:r>
                      <a:r>
                        <a:rPr lang="ru-RU" sz="600" spc="10" dirty="0">
                          <a:solidFill>
                            <a:srgbClr val="231F20"/>
                          </a:solidFill>
                          <a:latin typeface="+mn-lt"/>
                          <a:ea typeface="Calibri"/>
                          <a:cs typeface="SimSun"/>
                        </a:rPr>
                        <a:t>. капитальный ремонт проекта очистки воды под высоким давлением </a:t>
                      </a:r>
                      <a:r>
                        <a:rPr lang="ru-RU" sz="600" spc="-15" dirty="0">
                          <a:solidFill>
                            <a:srgbClr val="231F20"/>
                          </a:solidFill>
                          <a:latin typeface="+mn-lt"/>
                          <a:ea typeface="Calibri"/>
                          <a:cs typeface="SimSun"/>
                        </a:rPr>
                        <a:t>( </a:t>
                      </a:r>
                      <a:r>
                        <a:rPr lang="ru-RU" sz="600" spc="-25" dirty="0">
                          <a:solidFill>
                            <a:srgbClr val="231F20"/>
                          </a:solidFill>
                          <a:latin typeface="+mn-lt"/>
                          <a:ea typeface="Calibri"/>
                          <a:cs typeface="SimSun"/>
                        </a:rPr>
                        <a:t>автоматический привод подачи воды под высоким давлением </a:t>
                      </a:r>
                      <a:r>
                        <a:rPr lang="ru-RU" sz="600" spc="-15" dirty="0">
                          <a:solidFill>
                            <a:srgbClr val="231F20"/>
                          </a:solidFill>
                          <a:latin typeface="+mn-lt"/>
                          <a:ea typeface="Calibri"/>
                          <a:cs typeface="SimSun"/>
                        </a:rPr>
                        <a:t>)</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2958">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2014/2016/2018/2021 </a:t>
                      </a:r>
                      <a:r>
                        <a:rPr lang="ru-RU" sz="600" spc="15" dirty="0" err="1">
                          <a:solidFill>
                            <a:srgbClr val="231F20"/>
                          </a:solidFill>
                          <a:latin typeface="+mn-lt"/>
                          <a:ea typeface="Calibri"/>
                          <a:cs typeface="SimSun"/>
                        </a:rPr>
                        <a:t>Zhenghe</a:t>
                      </a:r>
                      <a:r>
                        <a:rPr lang="ru-RU" sz="600" spc="15" dirty="0">
                          <a:solidFill>
                            <a:srgbClr val="231F20"/>
                          </a:solidFill>
                          <a:latin typeface="+mn-lt"/>
                          <a:ea typeface="Calibri"/>
                          <a:cs typeface="SimSun"/>
                        </a:rPr>
                        <a:t> </a:t>
                      </a:r>
                      <a:r>
                        <a:rPr lang="ru-RU" sz="600" spc="15" dirty="0" err="1">
                          <a:solidFill>
                            <a:srgbClr val="231F20"/>
                          </a:solidFill>
                          <a:latin typeface="+mn-lt"/>
                          <a:ea typeface="Calibri"/>
                          <a:cs typeface="SimSun"/>
                        </a:rPr>
                        <a:t>Group</a:t>
                      </a:r>
                      <a:r>
                        <a:rPr lang="ru-RU" sz="600" spc="15" dirty="0">
                          <a:solidFill>
                            <a:srgbClr val="231F20"/>
                          </a:solidFill>
                          <a:latin typeface="+mn-lt"/>
                          <a:ea typeface="Calibri"/>
                          <a:cs typeface="SimSun"/>
                        </a:rPr>
                        <a:t> </a:t>
                      </a:r>
                      <a:r>
                        <a:rPr lang="ru-RU" sz="600" spc="15" dirty="0" err="1">
                          <a:solidFill>
                            <a:srgbClr val="231F20"/>
                          </a:solidFill>
                          <a:latin typeface="+mn-lt"/>
                          <a:ea typeface="Calibri"/>
                          <a:cs typeface="SimSun"/>
                        </a:rPr>
                        <a:t>Co</a:t>
                      </a:r>
                      <a:r>
                        <a:rPr lang="ru-RU" sz="600" spc="15" dirty="0">
                          <a:solidFill>
                            <a:srgbClr val="231F20"/>
                          </a:solidFill>
                          <a:latin typeface="+mn-lt"/>
                          <a:ea typeface="Calibri"/>
                          <a:cs typeface="SimSun"/>
                        </a:rPr>
                        <a:t>., </a:t>
                      </a:r>
                      <a:r>
                        <a:rPr lang="ru-RU" sz="600" spc="15" dirty="0" err="1">
                          <a:solidFill>
                            <a:srgbClr val="231F20"/>
                          </a:solidFill>
                          <a:latin typeface="+mn-lt"/>
                          <a:ea typeface="Calibri"/>
                          <a:cs typeface="SimSun"/>
                        </a:rPr>
                        <a:t>Ltd</a:t>
                      </a:r>
                      <a:r>
                        <a:rPr lang="ru-RU" sz="600" spc="15" dirty="0">
                          <a:solidFill>
                            <a:srgbClr val="231F20"/>
                          </a:solidFill>
                          <a:latin typeface="+mn-lt"/>
                          <a:ea typeface="Calibri"/>
                          <a:cs typeface="SimSun"/>
                        </a:rPr>
                        <a:t>. провела капитальный ремонт проекта очистки воды под высоким давлением </a:t>
                      </a:r>
                      <a:r>
                        <a:rPr lang="ru-RU" sz="600" spc="-10" dirty="0">
                          <a:solidFill>
                            <a:srgbClr val="231F20"/>
                          </a:solidFill>
                          <a:latin typeface="+mn-lt"/>
                          <a:ea typeface="Calibri"/>
                          <a:cs typeface="SimSun"/>
                        </a:rPr>
                        <a:t>( </a:t>
                      </a:r>
                      <a:r>
                        <a:rPr lang="ru-RU" sz="600" spc="-15" dirty="0">
                          <a:solidFill>
                            <a:srgbClr val="231F20"/>
                          </a:solidFill>
                          <a:latin typeface="+mn-lt"/>
                          <a:ea typeface="Calibri"/>
                          <a:cs typeface="SimSun"/>
                        </a:rPr>
                        <a:t>полностью автоматическое выполнение очистки водой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724881">
                <a:tc>
                  <a:txBody>
                    <a:bodyPr/>
                    <a:lstStyle/>
                    <a:p>
                      <a:pPr marL="69850" marR="41275" indent="-60325">
                        <a:lnSpc>
                          <a:spcPct val="110800"/>
                        </a:lnSpc>
                        <a:spcBef>
                          <a:spcPts val="200"/>
                        </a:spcBef>
                      </a:pPr>
                      <a:r>
                        <a:rPr lang="ru-RU" sz="700" dirty="0" smtClean="0">
                          <a:solidFill>
                            <a:srgbClr val="231F20"/>
                          </a:solidFill>
                          <a:latin typeface="+mn-lt"/>
                          <a:ea typeface="+mn-ea"/>
                          <a:cs typeface="SimSun"/>
                        </a:rPr>
                        <a:t>·Водоструйная струя высокого давления, техническое обслуживание, очистка нефтеперерабатывающей и химической промышленности/ новые материалы/ химическая промышленность/угольная химическая промышленность/производство бумаги/атомная энергетика</a:t>
                      </a:r>
                      <a:endParaRPr lang="ru-RU" sz="700" dirty="0">
                        <a:solidFill>
                          <a:srgbClr val="231F20"/>
                        </a:solidFill>
                        <a:latin typeface="+mn-lt"/>
                        <a:ea typeface="+mn-ea"/>
                        <a:cs typeface="SimSun"/>
                      </a:endParaRPr>
                    </a:p>
                  </a:txBody>
                  <a:tcPr marL="0" marR="0" marT="2540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137160">
                        <a:lnSpc>
                          <a:spcPct val="100000"/>
                        </a:lnSpc>
                        <a:spcBef>
                          <a:spcPts val="0"/>
                        </a:spcBef>
                        <a:spcAft>
                          <a:spcPts val="0"/>
                        </a:spcAft>
                      </a:pPr>
                      <a:r>
                        <a:rPr lang="ru-RU" sz="600" dirty="0">
                          <a:solidFill>
                            <a:srgbClr val="231F20"/>
                          </a:solidFill>
                          <a:latin typeface="+mn-lt"/>
                          <a:ea typeface="Calibri"/>
                          <a:cs typeface="SimSun"/>
                        </a:rPr>
                        <a:t>механизм)</a:t>
                      </a:r>
                      <a:r>
                        <a:rPr lang="ru-RU" sz="600" dirty="0">
                          <a:solidFill>
                            <a:srgbClr val="000000"/>
                          </a:solidFill>
                          <a:latin typeface="+mn-lt"/>
                          <a:ea typeface="Calibri"/>
                          <a:cs typeface="SimSun"/>
                        </a:rPr>
                        <a:t> </a:t>
                      </a:r>
                      <a:endParaRPr lang="ru-RU" sz="600" dirty="0">
                        <a:latin typeface="+mn-lt"/>
                        <a:ea typeface="Calibri"/>
                        <a:cs typeface="Times New Roman"/>
                      </a:endParaRPr>
                    </a:p>
                    <a:p>
                      <a:pPr marL="73025">
                        <a:lnSpc>
                          <a:spcPct val="100000"/>
                        </a:lnSpc>
                        <a:spcBef>
                          <a:spcPts val="0"/>
                        </a:spcBef>
                        <a:spcAft>
                          <a:spcPts val="0"/>
                        </a:spcAft>
                      </a:pPr>
                      <a:r>
                        <a:rPr lang="ru-RU" sz="600" spc="5" dirty="0">
                          <a:solidFill>
                            <a:srgbClr val="231F20"/>
                          </a:solidFill>
                          <a:latin typeface="+mn-lt"/>
                          <a:ea typeface="Calibri"/>
                          <a:cs typeface="SimSun"/>
                        </a:rPr>
                        <a:t>· 2009/2011/2015/2021 </a:t>
                      </a:r>
                      <a:r>
                        <a:rPr lang="ru-RU" sz="600" spc="15" dirty="0" err="1">
                          <a:solidFill>
                            <a:srgbClr val="231F20"/>
                          </a:solidFill>
                          <a:latin typeface="+mn-lt"/>
                          <a:ea typeface="Calibri"/>
                          <a:cs typeface="SimSun"/>
                        </a:rPr>
                        <a:t>Sinopec</a:t>
                      </a:r>
                      <a:r>
                        <a:rPr lang="ru-RU" sz="600" spc="15" dirty="0">
                          <a:solidFill>
                            <a:srgbClr val="231F20"/>
                          </a:solidFill>
                          <a:latin typeface="+mn-lt"/>
                          <a:ea typeface="Calibri"/>
                          <a:cs typeface="SimSun"/>
                        </a:rPr>
                        <a:t> </a:t>
                      </a:r>
                      <a:r>
                        <a:rPr lang="ru-RU" sz="600" spc="15" dirty="0" err="1">
                          <a:solidFill>
                            <a:srgbClr val="231F20"/>
                          </a:solidFill>
                          <a:latin typeface="+mn-lt"/>
                          <a:ea typeface="Calibri"/>
                          <a:cs typeface="SimSun"/>
                        </a:rPr>
                        <a:t>Beijing</a:t>
                      </a:r>
                      <a:r>
                        <a:rPr lang="ru-RU" sz="600" spc="15" dirty="0">
                          <a:solidFill>
                            <a:srgbClr val="231F20"/>
                          </a:solidFill>
                          <a:latin typeface="+mn-lt"/>
                          <a:ea typeface="Calibri"/>
                          <a:cs typeface="SimSun"/>
                        </a:rPr>
                        <a:t> </a:t>
                      </a:r>
                      <a:r>
                        <a:rPr lang="ru-RU" sz="600" spc="15" dirty="0" err="1">
                          <a:solidFill>
                            <a:srgbClr val="231F20"/>
                          </a:solidFill>
                          <a:latin typeface="+mn-lt"/>
                          <a:ea typeface="Calibri"/>
                          <a:cs typeface="SimSun"/>
                        </a:rPr>
                        <a:t>Yanshan</a:t>
                      </a:r>
                      <a:r>
                        <a:rPr lang="ru-RU" sz="600" spc="15" dirty="0">
                          <a:solidFill>
                            <a:srgbClr val="231F20"/>
                          </a:solidFill>
                          <a:latin typeface="+mn-lt"/>
                          <a:ea typeface="Calibri"/>
                          <a:cs typeface="SimSun"/>
                        </a:rPr>
                        <a:t> </a:t>
                      </a:r>
                      <a:r>
                        <a:rPr lang="ru-RU" sz="600" spc="15" dirty="0" err="1">
                          <a:solidFill>
                            <a:srgbClr val="231F20"/>
                          </a:solidFill>
                          <a:latin typeface="+mn-lt"/>
                          <a:ea typeface="Calibri"/>
                          <a:cs typeface="SimSun"/>
                        </a:rPr>
                        <a:t>Petrochemical</a:t>
                      </a:r>
                      <a:r>
                        <a:rPr lang="ru-RU" sz="600" spc="15" dirty="0">
                          <a:solidFill>
                            <a:srgbClr val="231F20"/>
                          </a:solidFill>
                          <a:latin typeface="+mn-lt"/>
                          <a:ea typeface="Calibri"/>
                          <a:cs typeface="SimSun"/>
                        </a:rPr>
                        <a:t> Проект капитального ремонта и очистки</a:t>
                      </a:r>
                      <a:r>
                        <a:rPr lang="ru-RU" sz="600" dirty="0">
                          <a:solidFill>
                            <a:srgbClr val="000000"/>
                          </a:solidFill>
                          <a:latin typeface="+mn-lt"/>
                          <a:ea typeface="Calibri"/>
                          <a:cs typeface="SimSun"/>
                        </a:rPr>
                        <a:t> </a:t>
                      </a:r>
                      <a:endParaRPr lang="ru-RU" sz="600" dirty="0">
                        <a:latin typeface="+mn-lt"/>
                        <a:ea typeface="Calibri"/>
                        <a:cs typeface="Times New Roman"/>
                      </a:endParaRPr>
                    </a:p>
                    <a:p>
                      <a:pPr marL="73025">
                        <a:lnSpc>
                          <a:spcPct val="100000"/>
                        </a:lnSpc>
                        <a:spcBef>
                          <a:spcPts val="0"/>
                        </a:spcBef>
                        <a:spcAft>
                          <a:spcPts val="0"/>
                        </a:spcAft>
                      </a:pPr>
                      <a:r>
                        <a:rPr lang="ru-RU" sz="600" spc="5" dirty="0">
                          <a:solidFill>
                            <a:srgbClr val="231F20"/>
                          </a:solidFill>
                          <a:latin typeface="+mn-lt"/>
                          <a:ea typeface="Calibri"/>
                          <a:cs typeface="SimSun"/>
                        </a:rPr>
                        <a:t>· В 2015/2018 году компания </a:t>
                      </a:r>
                      <a:r>
                        <a:rPr lang="ru-RU" sz="600" dirty="0" err="1">
                          <a:solidFill>
                            <a:srgbClr val="231F20"/>
                          </a:solidFill>
                          <a:latin typeface="+mn-lt"/>
                          <a:ea typeface="Calibri"/>
                          <a:cs typeface="SimSun"/>
                        </a:rPr>
                        <a:t>PetroChina</a:t>
                      </a:r>
                      <a:r>
                        <a:rPr lang="ru-RU" sz="600" dirty="0">
                          <a:solidFill>
                            <a:srgbClr val="231F20"/>
                          </a:solidFill>
                          <a:latin typeface="+mn-lt"/>
                          <a:ea typeface="Calibri"/>
                          <a:cs typeface="SimSun"/>
                        </a:rPr>
                        <a:t> </a:t>
                      </a:r>
                      <a:r>
                        <a:rPr lang="ru-RU" sz="600" spc="5" dirty="0" err="1">
                          <a:solidFill>
                            <a:srgbClr val="231F20"/>
                          </a:solidFill>
                          <a:latin typeface="+mn-lt"/>
                          <a:ea typeface="Calibri"/>
                          <a:cs typeface="SimSun"/>
                        </a:rPr>
                        <a:t>Karamay</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Petrochemical</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Company</a:t>
                      </a:r>
                      <a:r>
                        <a:rPr lang="ru-RU" sz="600" spc="5" dirty="0">
                          <a:solidFill>
                            <a:srgbClr val="231F20"/>
                          </a:solidFill>
                          <a:latin typeface="+mn-lt"/>
                          <a:ea typeface="Calibri"/>
                          <a:cs typeface="SimSun"/>
                        </a:rPr>
                        <a:t> участвовала в проекте по инспекции и техническому обслуживанию оборудования, очистке кокса.</a:t>
                      </a:r>
                      <a:r>
                        <a:rPr lang="ru-RU" sz="600" dirty="0">
                          <a:solidFill>
                            <a:srgbClr val="000000"/>
                          </a:solidFill>
                          <a:latin typeface="+mn-lt"/>
                          <a:ea typeface="Calibri"/>
                          <a:cs typeface="SimSun"/>
                        </a:rPr>
                        <a:t> </a:t>
                      </a:r>
                      <a:endParaRPr lang="ru-RU" sz="600" dirty="0">
                        <a:latin typeface="+mn-lt"/>
                        <a:ea typeface="Calibri"/>
                        <a:cs typeface="Times New Roman"/>
                      </a:endParaRPr>
                    </a:p>
                    <a:p>
                      <a:pPr marL="73025">
                        <a:lnSpc>
                          <a:spcPct val="100000"/>
                        </a:lnSpc>
                        <a:spcBef>
                          <a:spcPts val="0"/>
                        </a:spcBef>
                        <a:spcAft>
                          <a:spcPts val="0"/>
                        </a:spcAft>
                      </a:pPr>
                      <a:r>
                        <a:rPr lang="ru-RU" sz="600" spc="5" dirty="0">
                          <a:solidFill>
                            <a:srgbClr val="231F20"/>
                          </a:solidFill>
                          <a:latin typeface="+mn-lt"/>
                          <a:ea typeface="Calibri"/>
                          <a:cs typeface="SimSun"/>
                        </a:rPr>
                        <a:t>· В 2015 году проект очистки воды под высоким давлением атомной электростанции CGN </a:t>
                      </a:r>
                      <a:r>
                        <a:rPr lang="ru-RU" sz="600" spc="5" dirty="0" err="1">
                          <a:solidFill>
                            <a:srgbClr val="231F20"/>
                          </a:solidFill>
                          <a:latin typeface="+mn-lt"/>
                          <a:ea typeface="Calibri"/>
                          <a:cs typeface="SimSun"/>
                        </a:rPr>
                        <a:t>Daya</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Bay</a:t>
                      </a:r>
                      <a:r>
                        <a:rPr lang="ru-RU" sz="600" spc="5" dirty="0">
                          <a:solidFill>
                            <a:srgbClr val="231F20"/>
                          </a:solidFill>
                          <a:latin typeface="+mn-lt"/>
                          <a:ea typeface="Calibri"/>
                          <a:cs typeface="SimSun"/>
                        </a:rPr>
                        <a:t>.</a:t>
                      </a:r>
                      <a:r>
                        <a:rPr lang="ru-RU" sz="600" dirty="0">
                          <a:solidFill>
                            <a:srgbClr val="000000"/>
                          </a:solidFill>
                          <a:latin typeface="+mn-lt"/>
                          <a:ea typeface="Calibri"/>
                          <a:cs typeface="SimSun"/>
                        </a:rPr>
                        <a:t> </a:t>
                      </a:r>
                      <a:endParaRPr lang="ru-RU" sz="600" dirty="0">
                        <a:latin typeface="+mn-lt"/>
                        <a:ea typeface="Calibri"/>
                        <a:cs typeface="Times New Roman"/>
                      </a:endParaRPr>
                    </a:p>
                    <a:p>
                      <a:pPr marL="73025">
                        <a:lnSpc>
                          <a:spcPct val="100000"/>
                        </a:lnSpc>
                        <a:spcBef>
                          <a:spcPts val="0"/>
                        </a:spcBef>
                        <a:spcAft>
                          <a:spcPts val="0"/>
                        </a:spcAft>
                      </a:pPr>
                      <a:r>
                        <a:rPr lang="ru-RU" sz="600" spc="5" dirty="0">
                          <a:solidFill>
                            <a:srgbClr val="231F20"/>
                          </a:solidFill>
                          <a:latin typeface="+mn-lt"/>
                          <a:ea typeface="Calibri"/>
                          <a:cs typeface="SimSun"/>
                        </a:rPr>
                        <a:t>· 2015/2021 </a:t>
                      </a:r>
                      <a:r>
                        <a:rPr lang="ru-RU" sz="600" spc="10" dirty="0">
                          <a:solidFill>
                            <a:srgbClr val="231F20"/>
                          </a:solidFill>
                          <a:latin typeface="+mn-lt"/>
                          <a:ea typeface="Calibri"/>
                          <a:cs typeface="SimSun"/>
                        </a:rPr>
                        <a:t>Проект </a:t>
                      </a:r>
                      <a:r>
                        <a:rPr lang="ru-RU" sz="600" spc="10" dirty="0" err="1">
                          <a:solidFill>
                            <a:srgbClr val="231F20"/>
                          </a:solidFill>
                          <a:latin typeface="+mn-lt"/>
                          <a:ea typeface="Calibri"/>
                          <a:cs typeface="SimSun"/>
                        </a:rPr>
                        <a:t>Huizhou</a:t>
                      </a:r>
                      <a:r>
                        <a:rPr lang="ru-RU" sz="600" spc="10" dirty="0">
                          <a:solidFill>
                            <a:srgbClr val="231F20"/>
                          </a:solidFill>
                          <a:latin typeface="+mn-lt"/>
                          <a:ea typeface="Calibri"/>
                          <a:cs typeface="SimSun"/>
                        </a:rPr>
                        <a:t> CNOOC </a:t>
                      </a:r>
                      <a:r>
                        <a:rPr lang="ru-RU" sz="600" spc="10" dirty="0" err="1">
                          <a:solidFill>
                            <a:srgbClr val="231F20"/>
                          </a:solidFill>
                          <a:latin typeface="+mn-lt"/>
                          <a:ea typeface="Calibri"/>
                          <a:cs typeface="SimSun"/>
                        </a:rPr>
                        <a:t>Shell</a:t>
                      </a:r>
                      <a:r>
                        <a:rPr lang="ru-RU" sz="600" spc="10" dirty="0">
                          <a:solidFill>
                            <a:srgbClr val="231F20"/>
                          </a:solidFill>
                          <a:latin typeface="+mn-lt"/>
                          <a:ea typeface="Calibri"/>
                          <a:cs typeface="SimSun"/>
                        </a:rPr>
                        <a:t> по инспекции, техническому обслуживанию и очистке</a:t>
                      </a:r>
                      <a:r>
                        <a:rPr lang="ru-RU" sz="600" dirty="0">
                          <a:solidFill>
                            <a:srgbClr val="000000"/>
                          </a:solidFill>
                          <a:latin typeface="+mn-lt"/>
                          <a:ea typeface="Calibri"/>
                          <a:cs typeface="SimSun"/>
                        </a:rPr>
                        <a:t> </a:t>
                      </a:r>
                      <a:endParaRPr lang="ru-RU" sz="600" dirty="0">
                        <a:latin typeface="+mn-lt"/>
                        <a:ea typeface="Calibri"/>
                        <a:cs typeface="Times New Roman"/>
                      </a:endParaRPr>
                    </a:p>
                    <a:p>
                      <a:pPr marL="73025">
                        <a:lnSpc>
                          <a:spcPct val="100000"/>
                        </a:lnSpc>
                        <a:spcBef>
                          <a:spcPts val="0"/>
                        </a:spcBef>
                        <a:spcAft>
                          <a:spcPts val="0"/>
                        </a:spcAft>
                      </a:pPr>
                      <a:r>
                        <a:rPr lang="ru-RU" sz="600" dirty="0">
                          <a:solidFill>
                            <a:srgbClr val="231F20"/>
                          </a:solidFill>
                          <a:latin typeface="+mn-lt"/>
                          <a:ea typeface="Calibri"/>
                          <a:cs typeface="SimSun"/>
                        </a:rPr>
                        <a:t>· 2015 г. </a:t>
                      </a:r>
                      <a:r>
                        <a:rPr lang="ru-RU" sz="600" spc="5" dirty="0">
                          <a:solidFill>
                            <a:srgbClr val="231F20"/>
                          </a:solidFill>
                          <a:latin typeface="+mn-lt"/>
                          <a:ea typeface="Calibri"/>
                          <a:cs typeface="SimSun"/>
                        </a:rPr>
                        <a:t>Проект «Внутренняя Монголия </a:t>
                      </a:r>
                      <a:r>
                        <a:rPr lang="ru-RU" sz="600" spc="5" dirty="0" err="1">
                          <a:solidFill>
                            <a:srgbClr val="231F20"/>
                          </a:solidFill>
                          <a:latin typeface="+mn-lt"/>
                          <a:ea typeface="Calibri"/>
                          <a:cs typeface="SimSun"/>
                        </a:rPr>
                        <a:t>Датанг</a:t>
                      </a:r>
                      <a:r>
                        <a:rPr lang="ru-RU" sz="600" spc="5" dirty="0">
                          <a:solidFill>
                            <a:srgbClr val="231F20"/>
                          </a:solidFill>
                          <a:latin typeface="+mn-lt"/>
                          <a:ea typeface="Calibri"/>
                          <a:cs typeface="SimSun"/>
                        </a:rPr>
                        <a:t> Интернэшнл </a:t>
                      </a:r>
                      <a:r>
                        <a:rPr lang="ru-RU" sz="600" spc="5" dirty="0" err="1">
                          <a:solidFill>
                            <a:srgbClr val="231F20"/>
                          </a:solidFill>
                          <a:latin typeface="+mn-lt"/>
                          <a:ea typeface="Calibri"/>
                          <a:cs typeface="SimSun"/>
                        </a:rPr>
                        <a:t>Кешигтен</a:t>
                      </a:r>
                      <a:r>
                        <a:rPr lang="ru-RU" sz="600" spc="5" dirty="0">
                          <a:solidFill>
                            <a:srgbClr val="231F20"/>
                          </a:solidFill>
                          <a:latin typeface="+mn-lt"/>
                          <a:ea typeface="Calibri"/>
                          <a:cs typeface="SimSun"/>
                        </a:rPr>
                        <a:t>» по переработке угля в газ, фаза I, оборудование, резервуар для хранения и проект по очистке и дноуглублению трубопровода</a:t>
                      </a:r>
                      <a:r>
                        <a:rPr lang="ru-RU" sz="600" dirty="0">
                          <a:solidFill>
                            <a:srgbClr val="000000"/>
                          </a:solidFill>
                          <a:latin typeface="+mn-lt"/>
                          <a:ea typeface="Calibri"/>
                          <a:cs typeface="SimSun"/>
                        </a:rPr>
                        <a:t> </a:t>
                      </a:r>
                      <a:endParaRPr lang="ru-RU" sz="600" dirty="0">
                        <a:latin typeface="+mn-lt"/>
                        <a:ea typeface="Calibri"/>
                        <a:cs typeface="Times New Roman"/>
                      </a:endParaRPr>
                    </a:p>
                    <a:p>
                      <a:pPr marL="73025">
                        <a:lnSpc>
                          <a:spcPct val="100000"/>
                        </a:lnSpc>
                        <a:spcBef>
                          <a:spcPts val="0"/>
                        </a:spcBef>
                        <a:spcAft>
                          <a:spcPts val="0"/>
                        </a:spcAft>
                      </a:pPr>
                      <a:r>
                        <a:rPr lang="ru-RU" sz="600" spc="-5" dirty="0">
                          <a:solidFill>
                            <a:srgbClr val="231F20"/>
                          </a:solidFill>
                          <a:latin typeface="+mn-lt"/>
                          <a:ea typeface="Calibri"/>
                          <a:cs typeface="SimSun"/>
                        </a:rPr>
                        <a:t>· 2015 Азиатско-Тихоокеанский проект </a:t>
                      </a:r>
                      <a:r>
                        <a:rPr lang="ru-RU" sz="600" spc="-5" dirty="0" err="1">
                          <a:solidFill>
                            <a:srgbClr val="231F20"/>
                          </a:solidFill>
                          <a:latin typeface="+mn-lt"/>
                          <a:ea typeface="Calibri"/>
                          <a:cs typeface="SimSun"/>
                        </a:rPr>
                        <a:t>Senbo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Shandong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Pulp</a:t>
                      </a:r>
                      <a:r>
                        <a:rPr lang="ru-RU" sz="600" spc="-5" dirty="0">
                          <a:solidFill>
                            <a:srgbClr val="231F20"/>
                          </a:solidFill>
                          <a:latin typeface="+mn-lt"/>
                          <a:ea typeface="Calibri"/>
                          <a:cs typeface="SimSun"/>
                        </a:rPr>
                        <a:t> &amp; </a:t>
                      </a:r>
                      <a:r>
                        <a:rPr lang="ru-RU" sz="600" spc="-5" dirty="0" err="1">
                          <a:solidFill>
                            <a:srgbClr val="231F20"/>
                          </a:solidFill>
                          <a:latin typeface="+mn-lt"/>
                          <a:ea typeface="Calibri"/>
                          <a:cs typeface="SimSun"/>
                        </a:rPr>
                        <a:t>Paper</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Проект по очистке воды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p>
                      <a:pPr marL="73025">
                        <a:lnSpc>
                          <a:spcPct val="100000"/>
                        </a:lnSpc>
                        <a:spcBef>
                          <a:spcPts val="0"/>
                        </a:spcBef>
                        <a:spcAft>
                          <a:spcPts val="0"/>
                        </a:spcAft>
                      </a:pPr>
                      <a:r>
                        <a:rPr lang="ru-RU" sz="600" spc="5" dirty="0">
                          <a:solidFill>
                            <a:srgbClr val="231F20"/>
                          </a:solidFill>
                          <a:latin typeface="+mn-lt"/>
                          <a:ea typeface="Calibri"/>
                          <a:cs typeface="SimSun"/>
                        </a:rPr>
                        <a:t>· 2014 </a:t>
                      </a:r>
                      <a:r>
                        <a:rPr lang="ru-RU" sz="600" spc="5" dirty="0" err="1">
                          <a:solidFill>
                            <a:srgbClr val="231F20"/>
                          </a:solidFill>
                          <a:latin typeface="+mn-lt"/>
                          <a:ea typeface="Calibri"/>
                          <a:cs typeface="SimSun"/>
                        </a:rPr>
                        <a:t>Shanna</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Synthetic</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Rubber</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Проект по очистке водой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p>
                      <a:pPr marL="73025">
                        <a:lnSpc>
                          <a:spcPct val="100000"/>
                        </a:lnSpc>
                        <a:spcBef>
                          <a:spcPts val="0"/>
                        </a:spcBef>
                        <a:spcAft>
                          <a:spcPts val="0"/>
                        </a:spcAft>
                      </a:pPr>
                      <a:r>
                        <a:rPr lang="ru-RU" sz="600" dirty="0">
                          <a:solidFill>
                            <a:srgbClr val="231F20"/>
                          </a:solidFill>
                          <a:latin typeface="+mn-lt"/>
                          <a:ea typeface="Calibri"/>
                          <a:cs typeface="SimSun"/>
                        </a:rPr>
                        <a:t>· 2014 </a:t>
                      </a:r>
                      <a:r>
                        <a:rPr lang="ru-RU" sz="600" spc="5" dirty="0" err="1">
                          <a:solidFill>
                            <a:srgbClr val="231F20"/>
                          </a:solidFill>
                          <a:latin typeface="+mn-lt"/>
                          <a:ea typeface="Calibri"/>
                          <a:cs typeface="SimSun"/>
                        </a:rPr>
                        <a:t>Pinghu</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Petrochemical</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Капитальный ремонт завода по производству акриловой кислоты, проект очистки воды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46990" marB="0">
                    <a:lnL w="19050">
                      <a:solidFill>
                        <a:srgbClr val="1284C7"/>
                      </a:solidFill>
                      <a:prstDash val="solid"/>
                    </a:lnL>
                    <a:lnR w="19050">
                      <a:solidFill>
                        <a:srgbClr val="1284C7"/>
                      </a:solidFill>
                      <a:prstDash val="solid"/>
                    </a:lnR>
                  </a:tcPr>
                </a:tc>
              </a:tr>
              <a:tr h="190512">
                <a:tc>
                  <a:txBody>
                    <a:bodyPr/>
                    <a:lstStyle/>
                    <a:p>
                      <a:pPr>
                        <a:lnSpc>
                          <a:spcPct val="100000"/>
                        </a:lnSpc>
                      </a:pPr>
                      <a:endParaRPr lang="ru-RU" sz="700" dirty="0">
                        <a:solidFill>
                          <a:srgbClr val="231F20"/>
                        </a:solidFill>
                        <a:latin typeface="+mn-lt"/>
                        <a:ea typeface="+mn-ea"/>
                        <a:cs typeface="SimSu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dirty="0">
                          <a:solidFill>
                            <a:srgbClr val="231F20"/>
                          </a:solidFill>
                          <a:latin typeface="+mn-lt"/>
                          <a:ea typeface="Calibri"/>
                          <a:cs typeface="SimSun"/>
                        </a:rPr>
                        <a:t>· 2013 </a:t>
                      </a:r>
                      <a:r>
                        <a:rPr lang="ru-RU" sz="600" spc="5" dirty="0" err="1">
                          <a:solidFill>
                            <a:srgbClr val="231F20"/>
                          </a:solidFill>
                          <a:latin typeface="+mn-lt"/>
                          <a:ea typeface="Calibri"/>
                          <a:cs typeface="SimSun"/>
                        </a:rPr>
                        <a:t>Shenhua</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Ningxia</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Coal</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Group</a:t>
                      </a:r>
                      <a:r>
                        <a:rPr lang="ru-RU" sz="600" spc="5" dirty="0">
                          <a:solidFill>
                            <a:srgbClr val="231F20"/>
                          </a:solidFill>
                          <a:latin typeface="+mn-lt"/>
                          <a:ea typeface="Calibri"/>
                          <a:cs typeface="SimSun"/>
                        </a:rPr>
                        <a:t> Угольная химия </a:t>
                      </a:r>
                      <a:r>
                        <a:rPr lang="ru-RU" sz="600" dirty="0">
                          <a:solidFill>
                            <a:srgbClr val="231F20"/>
                          </a:solidFill>
                          <a:latin typeface="+mn-lt"/>
                          <a:ea typeface="Calibri"/>
                          <a:cs typeface="SimSun"/>
                        </a:rPr>
                        <a:t>: </a:t>
                      </a:r>
                      <a:r>
                        <a:rPr lang="ru-RU" sz="600" spc="5" dirty="0">
                          <a:solidFill>
                            <a:srgbClr val="231F20"/>
                          </a:solidFill>
                          <a:latin typeface="+mn-lt"/>
                          <a:ea typeface="Calibri"/>
                          <a:cs typeface="SimSun"/>
                        </a:rPr>
                        <a:t>Промышленная отрасль </a:t>
                      </a:r>
                      <a:r>
                        <a:rPr lang="ru-RU" sz="600" dirty="0">
                          <a:solidFill>
                            <a:srgbClr val="231F20"/>
                          </a:solidFill>
                          <a:latin typeface="+mn-lt"/>
                          <a:ea typeface="Calibri"/>
                          <a:cs typeface="SimSun"/>
                        </a:rPr>
                        <a:t>2013 </a:t>
                      </a:r>
                      <a:r>
                        <a:rPr lang="ru-RU" sz="600" spc="5" dirty="0">
                          <a:solidFill>
                            <a:srgbClr val="231F20"/>
                          </a:solidFill>
                          <a:latin typeface="+mn-lt"/>
                          <a:ea typeface="Calibri"/>
                          <a:cs typeface="SimSun"/>
                        </a:rPr>
                        <a:t>Проект очистки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2013 </a:t>
                      </a:r>
                      <a:r>
                        <a:rPr lang="ru-RU" sz="600" spc="-5" dirty="0" err="1">
                          <a:solidFill>
                            <a:srgbClr val="231F20"/>
                          </a:solidFill>
                          <a:latin typeface="+mn-lt"/>
                          <a:ea typeface="Calibri"/>
                          <a:cs typeface="SimSun"/>
                        </a:rPr>
                        <a:t>Xinpu</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Chemical</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Taixing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ежегодный проект по очистке воды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dirty="0">
                          <a:solidFill>
                            <a:srgbClr val="231F20"/>
                          </a:solidFill>
                          <a:latin typeface="+mn-lt"/>
                          <a:ea typeface="Calibri"/>
                          <a:cs typeface="SimSun"/>
                        </a:rPr>
                        <a:t>·2013 </a:t>
                      </a:r>
                      <a:r>
                        <a:rPr lang="ru-RU" sz="600" spc="5" dirty="0" err="1">
                          <a:solidFill>
                            <a:srgbClr val="231F20"/>
                          </a:solidFill>
                          <a:latin typeface="+mn-lt"/>
                          <a:ea typeface="Calibri"/>
                          <a:cs typeface="SimSun"/>
                        </a:rPr>
                        <a:t>Shanghai</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Huntsman</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Polyurethane</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Теплообменник и связанный с ним проект по очистке трубопровода</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В 2013 году компания </a:t>
                      </a:r>
                      <a:r>
                        <a:rPr lang="ru-RU" sz="600" spc="-5" dirty="0" err="1">
                          <a:solidFill>
                            <a:srgbClr val="231F20"/>
                          </a:solidFill>
                          <a:latin typeface="+mn-lt"/>
                          <a:ea typeface="Calibri"/>
                          <a:cs typeface="SimSun"/>
                        </a:rPr>
                        <a:t>Yuanfang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Industry</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Shanghai</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проект по очистке водяного ножа пылесосом.</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dirty="0">
                          <a:solidFill>
                            <a:srgbClr val="231F20"/>
                          </a:solidFill>
                          <a:latin typeface="+mn-lt"/>
                          <a:ea typeface="Calibri"/>
                          <a:cs typeface="SimSun"/>
                        </a:rPr>
                        <a:t>· 2013 </a:t>
                      </a:r>
                      <a:r>
                        <a:rPr lang="ru-RU" sz="600" spc="5" dirty="0">
                          <a:solidFill>
                            <a:srgbClr val="231F20"/>
                          </a:solidFill>
                          <a:latin typeface="+mn-lt"/>
                          <a:ea typeface="Calibri"/>
                          <a:cs typeface="SimSun"/>
                        </a:rPr>
                        <a:t>Шанхайская нефтехимическая компания по установке трубопроводного оборудования </a:t>
                      </a:r>
                      <a:r>
                        <a:rPr lang="ru-RU" sz="600" spc="5" dirty="0" err="1">
                          <a:solidFill>
                            <a:srgbClr val="231F20"/>
                          </a:solidFill>
                          <a:latin typeface="+mn-lt"/>
                          <a:ea typeface="Calibri"/>
                          <a:cs typeface="SimSun"/>
                        </a:rPr>
                        <a:t>Qingsong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Jinhaide</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Banner</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Pedal</a:t>
                      </a:r>
                      <a:r>
                        <a:rPr lang="ru-RU" sz="600" spc="5" dirty="0">
                          <a:solidFill>
                            <a:srgbClr val="231F20"/>
                          </a:solidFill>
                          <a:latin typeface="+mn-lt"/>
                          <a:ea typeface="Calibri"/>
                          <a:cs typeface="SimSun"/>
                        </a:rPr>
                        <a:t> Проект по очистке воды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dirty="0">
                          <a:solidFill>
                            <a:srgbClr val="231F20"/>
                          </a:solidFill>
                          <a:latin typeface="+mn-lt"/>
                          <a:ea typeface="Calibri"/>
                          <a:cs typeface="SimSun"/>
                        </a:rPr>
                        <a:t>· 2013 </a:t>
                      </a:r>
                      <a:r>
                        <a:rPr lang="ru-RU" sz="600" spc="5" dirty="0" err="1">
                          <a:solidFill>
                            <a:srgbClr val="231F20"/>
                          </a:solidFill>
                          <a:latin typeface="+mn-lt"/>
                          <a:ea typeface="Calibri"/>
                          <a:cs typeface="SimSun"/>
                        </a:rPr>
                        <a:t>Shaanxi</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Dongling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Smelting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Проект физической очистки анодного протектора</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dirty="0">
                          <a:solidFill>
                            <a:srgbClr val="231F20"/>
                          </a:solidFill>
                          <a:latin typeface="+mn-lt"/>
                          <a:ea typeface="Calibri"/>
                          <a:cs typeface="SimSun"/>
                        </a:rPr>
                        <a:t>· 2013 </a:t>
                      </a:r>
                      <a:r>
                        <a:rPr lang="ru-RU" sz="600" dirty="0">
                          <a:solidFill>
                            <a:srgbClr val="231F20"/>
                          </a:solidFill>
                          <a:latin typeface="+mn-lt"/>
                          <a:ea typeface="Calibri"/>
                          <a:cs typeface="SimSun"/>
                        </a:rPr>
                        <a:t>PPG </a:t>
                      </a:r>
                      <a:r>
                        <a:rPr lang="ru-RU" sz="600" spc="5" dirty="0" err="1">
                          <a:solidFill>
                            <a:srgbClr val="231F20"/>
                          </a:solidFill>
                          <a:latin typeface="+mn-lt"/>
                          <a:ea typeface="Calibri"/>
                          <a:cs typeface="SimSun"/>
                        </a:rPr>
                        <a:t>Packaging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Coatings</a:t>
                      </a:r>
                      <a:r>
                        <a:rPr lang="ru-RU" sz="600" spc="5" dirty="0">
                          <a:solidFill>
                            <a:srgbClr val="231F20"/>
                          </a:solidFill>
                          <a:latin typeface="+mn-lt"/>
                          <a:ea typeface="Calibri"/>
                          <a:cs typeface="SimSun"/>
                        </a:rPr>
                        <a:t> </a:t>
                      </a:r>
                      <a:r>
                        <a:rPr lang="ru-RU" sz="600" dirty="0">
                          <a:solidFill>
                            <a:srgbClr val="231F20"/>
                          </a:solidFill>
                          <a:latin typeface="+mn-lt"/>
                          <a:ea typeface="Calibri"/>
                          <a:cs typeface="SimSun"/>
                        </a:rPr>
                        <a:t>( </a:t>
                      </a:r>
                      <a:r>
                        <a:rPr lang="ru-RU" sz="600" spc="5" dirty="0" err="1">
                          <a:solidFill>
                            <a:srgbClr val="231F20"/>
                          </a:solidFill>
                          <a:latin typeface="+mn-lt"/>
                          <a:ea typeface="Calibri"/>
                          <a:cs typeface="SimSun"/>
                        </a:rPr>
                        <a:t>Suzhou</a:t>
                      </a:r>
                      <a:r>
                        <a:rPr lang="ru-RU" sz="600" spc="5" dirty="0">
                          <a:solidFill>
                            <a:srgbClr val="231F20"/>
                          </a:solidFill>
                          <a:latin typeface="+mn-lt"/>
                          <a:ea typeface="Calibri"/>
                          <a:cs typeface="SimSun"/>
                        </a:rPr>
                        <a:t> </a:t>
                      </a:r>
                      <a:r>
                        <a:rPr lang="ru-RU" sz="600"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Проект очистки водой под высоким давлением</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6869">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a:solidFill>
                            <a:srgbClr val="231F20"/>
                          </a:solidFill>
                          <a:latin typeface="+mn-lt"/>
                          <a:ea typeface="Calibri"/>
                          <a:cs typeface="SimSun"/>
                        </a:rPr>
                        <a:t>· </a:t>
                      </a:r>
                      <a:r>
                        <a:rPr lang="ru-RU" sz="600" spc="5">
                          <a:solidFill>
                            <a:srgbClr val="231F20"/>
                          </a:solidFill>
                          <a:latin typeface="+mn-lt"/>
                          <a:ea typeface="Calibri"/>
                          <a:cs typeface="SimSun"/>
                        </a:rPr>
                        <a:t>В 2012 г. Янцзянский блок </a:t>
                      </a:r>
                      <a:r>
                        <a:rPr lang="ru-RU" sz="600">
                          <a:solidFill>
                            <a:srgbClr val="231F20"/>
                          </a:solidFill>
                          <a:latin typeface="+mn-lt"/>
                          <a:ea typeface="Calibri"/>
                          <a:cs typeface="SimSun"/>
                        </a:rPr>
                        <a:t>1 и Ниндэ 1-</a:t>
                      </a:r>
                      <a:r>
                        <a:rPr lang="ru-RU" sz="600" spc="-185">
                          <a:solidFill>
                            <a:srgbClr val="231F20"/>
                          </a:solidFill>
                          <a:latin typeface="+mn-lt"/>
                          <a:ea typeface="Calibri"/>
                          <a:cs typeface="SimSun"/>
                        </a:rPr>
                        <a:t> </a:t>
                      </a:r>
                      <a:r>
                        <a:rPr lang="ru-RU" sz="600" spc="-5">
                          <a:solidFill>
                            <a:srgbClr val="231F20"/>
                          </a:solidFill>
                          <a:latin typeface="+mn-lt"/>
                          <a:ea typeface="Calibri"/>
                          <a:cs typeface="SimSun"/>
                        </a:rPr>
                        <a:t>Блок 2, Хунъяньхэ 1-</a:t>
                      </a:r>
                      <a:r>
                        <a:rPr lang="ru-RU" sz="600" spc="-185">
                          <a:solidFill>
                            <a:srgbClr val="231F20"/>
                          </a:solidFill>
                          <a:latin typeface="+mn-lt"/>
                          <a:ea typeface="Calibri"/>
                          <a:cs typeface="SimSun"/>
                        </a:rPr>
                        <a:t> Промывка </a:t>
                      </a:r>
                      <a:r>
                        <a:rPr lang="ru-RU" sz="600" spc="5">
                          <a:solidFill>
                            <a:srgbClr val="231F20"/>
                          </a:solidFill>
                          <a:latin typeface="+mn-lt"/>
                          <a:ea typeface="Calibri"/>
                          <a:cs typeface="SimSun"/>
                        </a:rPr>
                        <a:t>блока </a:t>
                      </a:r>
                      <a:r>
                        <a:rPr lang="ru-RU" sz="600">
                          <a:solidFill>
                            <a:srgbClr val="231F20"/>
                          </a:solidFill>
                          <a:latin typeface="+mn-lt"/>
                          <a:ea typeface="Calibri"/>
                          <a:cs typeface="SimSun"/>
                        </a:rPr>
                        <a:t>2 под высоким давлением</a:t>
                      </a:r>
                      <a:r>
                        <a:rPr lang="ru-RU" sz="600">
                          <a:solidFill>
                            <a:srgbClr val="000000"/>
                          </a:solidFill>
                          <a:latin typeface="+mn-lt"/>
                          <a:ea typeface="Calibri"/>
                          <a:cs typeface="SimSun"/>
                        </a:rPr>
                        <a:t> </a:t>
                      </a:r>
                      <a:endParaRPr lang="ru-RU" sz="60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6869">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137160">
                        <a:lnSpc>
                          <a:spcPct val="100000"/>
                        </a:lnSpc>
                        <a:spcBef>
                          <a:spcPts val="0"/>
                        </a:spcBef>
                        <a:spcAft>
                          <a:spcPts val="0"/>
                        </a:spcAft>
                      </a:pPr>
                      <a:r>
                        <a:rPr lang="ru-RU" sz="600">
                          <a:solidFill>
                            <a:srgbClr val="231F20"/>
                          </a:solidFill>
                          <a:latin typeface="+mn-lt"/>
                          <a:ea typeface="Calibri"/>
                          <a:cs typeface="SimSun"/>
                        </a:rPr>
                        <a:t>Пункты технического обслуживания</a:t>
                      </a:r>
                      <a:r>
                        <a:rPr lang="ru-RU" sz="600">
                          <a:solidFill>
                            <a:srgbClr val="000000"/>
                          </a:solidFill>
                          <a:latin typeface="+mn-lt"/>
                          <a:ea typeface="Calibri"/>
                          <a:cs typeface="SimSun"/>
                        </a:rPr>
                        <a:t> </a:t>
                      </a:r>
                      <a:endParaRPr lang="ru-RU" sz="600">
                        <a:latin typeface="+mn-lt"/>
                        <a:ea typeface="Calibri"/>
                        <a:cs typeface="Times New Roman"/>
                      </a:endParaRPr>
                    </a:p>
                  </a:txBody>
                  <a:tcPr marL="9525" marR="9525" marT="4318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a:solidFill>
                            <a:srgbClr val="231F20"/>
                          </a:solidFill>
                          <a:latin typeface="+mn-lt"/>
                          <a:ea typeface="Calibri"/>
                          <a:cs typeface="SimSun"/>
                        </a:rPr>
                        <a:t>· 2012 </a:t>
                      </a:r>
                      <a:r>
                        <a:rPr lang="ru-RU" sz="600" spc="5">
                          <a:solidFill>
                            <a:srgbClr val="231F20"/>
                          </a:solidFill>
                          <a:latin typeface="+mn-lt"/>
                          <a:ea typeface="Calibri"/>
                          <a:cs typeface="SimSun"/>
                        </a:rPr>
                        <a:t>Qinghai Guilu Chemical Co., Ltd. оборудование для холодообмена, проект по очистке струей воды под высоким давлением воздухоохладителя и химической очистке</a:t>
                      </a:r>
                      <a:r>
                        <a:rPr lang="ru-RU" sz="600">
                          <a:solidFill>
                            <a:srgbClr val="000000"/>
                          </a:solidFill>
                          <a:latin typeface="+mn-lt"/>
                          <a:ea typeface="Calibri"/>
                          <a:cs typeface="SimSun"/>
                        </a:rPr>
                        <a:t> </a:t>
                      </a:r>
                      <a:endParaRPr lang="ru-RU" sz="60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10">
                          <a:solidFill>
                            <a:srgbClr val="231F20"/>
                          </a:solidFill>
                          <a:latin typeface="+mn-lt"/>
                          <a:ea typeface="Calibri"/>
                          <a:cs typeface="SimSun"/>
                        </a:rPr>
                        <a:t>· 2012 </a:t>
                      </a:r>
                      <a:r>
                        <a:rPr lang="ru-RU" sz="600" spc="20">
                          <a:solidFill>
                            <a:srgbClr val="231F20"/>
                          </a:solidFill>
                          <a:latin typeface="+mn-lt"/>
                          <a:ea typeface="Calibri"/>
                          <a:cs typeface="SimSun"/>
                        </a:rPr>
                        <a:t>DOW </a:t>
                      </a:r>
                      <a:r>
                        <a:rPr lang="ru-RU" sz="600" spc="10">
                          <a:solidFill>
                            <a:srgbClr val="231F20"/>
                          </a:solidFill>
                          <a:latin typeface="+mn-lt"/>
                          <a:ea typeface="Calibri"/>
                          <a:cs typeface="SimSun"/>
                        </a:rPr>
                        <a:t>Chemical </a:t>
                      </a:r>
                      <a:r>
                        <a:rPr lang="ru-RU" sz="600" spc="20">
                          <a:solidFill>
                            <a:srgbClr val="231F20"/>
                          </a:solidFill>
                          <a:latin typeface="+mn-lt"/>
                          <a:ea typeface="Calibri"/>
                          <a:cs typeface="SimSun"/>
                        </a:rPr>
                        <a:t>( </a:t>
                      </a:r>
                      <a:r>
                        <a:rPr lang="ru-RU" sz="600" spc="10">
                          <a:solidFill>
                            <a:srgbClr val="231F20"/>
                          </a:solidFill>
                          <a:latin typeface="+mn-lt"/>
                          <a:ea typeface="Calibri"/>
                          <a:cs typeface="SimSun"/>
                        </a:rPr>
                        <a:t>China </a:t>
                      </a:r>
                      <a:r>
                        <a:rPr lang="ru-RU" sz="600" spc="20">
                          <a:solidFill>
                            <a:srgbClr val="231F20"/>
                          </a:solidFill>
                          <a:latin typeface="+mn-lt"/>
                          <a:ea typeface="Calibri"/>
                          <a:cs typeface="SimSun"/>
                        </a:rPr>
                        <a:t>) </a:t>
                      </a:r>
                      <a:r>
                        <a:rPr lang="ru-RU" sz="600" spc="10">
                          <a:solidFill>
                            <a:srgbClr val="231F20"/>
                          </a:solidFill>
                          <a:latin typeface="+mn-lt"/>
                          <a:ea typeface="Calibri"/>
                          <a:cs typeface="SimSun"/>
                        </a:rPr>
                        <a:t>Co. </a:t>
                      </a:r>
                      <a:r>
                        <a:rPr lang="ru-RU" sz="600" spc="20">
                          <a:solidFill>
                            <a:srgbClr val="231F20"/>
                          </a:solidFill>
                          <a:latin typeface="+mn-lt"/>
                          <a:ea typeface="Calibri"/>
                          <a:cs typeface="SimSun"/>
                        </a:rPr>
                        <a:t>, Ltd. Проект по очистке конденсатора водой под высоким давлением</a:t>
                      </a:r>
                      <a:r>
                        <a:rPr lang="ru-RU" sz="600">
                          <a:solidFill>
                            <a:srgbClr val="000000"/>
                          </a:solidFill>
                          <a:latin typeface="+mn-lt"/>
                          <a:ea typeface="Calibri"/>
                          <a:cs typeface="SimSun"/>
                        </a:rPr>
                        <a:t> </a:t>
                      </a:r>
                      <a:endParaRPr lang="ru-RU" sz="60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spc="-5">
                          <a:solidFill>
                            <a:srgbClr val="231F20"/>
                          </a:solidFill>
                          <a:latin typeface="+mn-lt"/>
                          <a:ea typeface="Calibri"/>
                          <a:cs typeface="SimSun"/>
                        </a:rPr>
                        <a:t>· 2012 Chevron Phillips Chemical (China) Co., Ltd. Проект по обслуживанию и очистке воды высокого давления</a:t>
                      </a:r>
                      <a:r>
                        <a:rPr lang="ru-RU" sz="600">
                          <a:solidFill>
                            <a:srgbClr val="000000"/>
                          </a:solidFill>
                          <a:latin typeface="+mn-lt"/>
                          <a:ea typeface="Calibri"/>
                          <a:cs typeface="SimSun"/>
                        </a:rPr>
                        <a:t> </a:t>
                      </a:r>
                      <a:endParaRPr lang="ru-RU" sz="60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190512">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a:solidFill>
                            <a:srgbClr val="231F20"/>
                          </a:solidFill>
                          <a:latin typeface="+mn-lt"/>
                          <a:ea typeface="Calibri"/>
                          <a:cs typeface="SimSun"/>
                        </a:rPr>
                        <a:t>· 2012 г. </a:t>
                      </a:r>
                      <a:r>
                        <a:rPr lang="ru-RU" sz="600" spc="5">
                          <a:solidFill>
                            <a:srgbClr val="231F20"/>
                          </a:solidFill>
                          <a:latin typeface="+mn-lt"/>
                          <a:ea typeface="Calibri"/>
                          <a:cs typeface="SimSun"/>
                        </a:rPr>
                        <a:t>Ханчжоу Tongda Power Generation Equipment Maintenance Co., Ltd. Проект по очистке воды под высоким давлением в г. Ханчжоу Tongda</a:t>
                      </a:r>
                      <a:r>
                        <a:rPr lang="ru-RU" sz="600">
                          <a:solidFill>
                            <a:srgbClr val="000000"/>
                          </a:solidFill>
                          <a:latin typeface="+mn-lt"/>
                          <a:ea typeface="Calibri"/>
                          <a:cs typeface="SimSun"/>
                        </a:rPr>
                        <a:t> </a:t>
                      </a:r>
                      <a:endParaRPr lang="ru-RU" sz="60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tcPr>
                </a:tc>
              </a:tr>
              <a:tr h="306740">
                <a:tc>
                  <a:txBody>
                    <a:bodyPr/>
                    <a:lstStyle/>
                    <a:p>
                      <a:pPr>
                        <a:lnSpc>
                          <a:spcPct val="100000"/>
                        </a:lnSpc>
                      </a:pPr>
                      <a:endParaRPr sz="700">
                        <a:latin typeface="Times New Roman"/>
                        <a:cs typeface="Times New Roman"/>
                      </a:endParaRPr>
                    </a:p>
                  </a:txBody>
                  <a:tcPr marL="0" marR="0" marT="0" marB="0">
                    <a:lnL w="19050">
                      <a:solidFill>
                        <a:srgbClr val="1284C7"/>
                      </a:solidFill>
                      <a:prstDash val="solid"/>
                    </a:lnL>
                    <a:lnR w="19050">
                      <a:solidFill>
                        <a:srgbClr val="1284C7"/>
                      </a:solidFill>
                      <a:prstDash val="solid"/>
                    </a:lnR>
                    <a:lnB w="12700">
                      <a:solidFill>
                        <a:srgbClr val="1284C7"/>
                      </a:solidFill>
                      <a:prstDash val="solid"/>
                    </a:lnB>
                  </a:tcPr>
                </a:tc>
                <a:tc vMerge="1">
                  <a:txBody>
                    <a:bodyPr/>
                    <a:lstStyle/>
                    <a:p>
                      <a:endParaRPr/>
                    </a:p>
                  </a:txBody>
                  <a:tcPr marL="0" marR="0" marT="0" marB="0">
                    <a:lnL w="19050">
                      <a:solidFill>
                        <a:srgbClr val="1284C7"/>
                      </a:solidFill>
                      <a:prstDash val="solid"/>
                    </a:lnL>
                    <a:lnR w="19050">
                      <a:solidFill>
                        <a:srgbClr val="1284C7"/>
                      </a:solidFill>
                      <a:prstDash val="solid"/>
                    </a:lnR>
                    <a:lnT w="12700">
                      <a:solidFill>
                        <a:srgbClr val="1284C7"/>
                      </a:solidFill>
                      <a:prstDash val="solid"/>
                    </a:lnT>
                    <a:lnB w="12700">
                      <a:solidFill>
                        <a:srgbClr val="1284C7"/>
                      </a:solidFill>
                      <a:prstDash val="solid"/>
                    </a:lnB>
                  </a:tcPr>
                </a:tc>
                <a:tc>
                  <a:txBody>
                    <a:bodyPr/>
                    <a:lstStyle/>
                    <a:p>
                      <a:pPr marL="73025">
                        <a:lnSpc>
                          <a:spcPct val="100000"/>
                        </a:lnSpc>
                        <a:spcBef>
                          <a:spcPts val="0"/>
                        </a:spcBef>
                        <a:spcAft>
                          <a:spcPts val="0"/>
                        </a:spcAft>
                      </a:pPr>
                      <a:r>
                        <a:rPr lang="ru-RU" sz="600" dirty="0">
                          <a:solidFill>
                            <a:srgbClr val="231F20"/>
                          </a:solidFill>
                          <a:latin typeface="+mn-lt"/>
                          <a:ea typeface="Calibri"/>
                          <a:cs typeface="SimSun"/>
                        </a:rPr>
                        <a:t>·2012 </a:t>
                      </a:r>
                      <a:r>
                        <a:rPr lang="ru-RU" sz="600" spc="5" dirty="0" err="1">
                          <a:solidFill>
                            <a:srgbClr val="231F20"/>
                          </a:solidFill>
                          <a:latin typeface="+mn-lt"/>
                          <a:ea typeface="Calibri"/>
                          <a:cs typeface="SimSun"/>
                        </a:rPr>
                        <a:t>Beijing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Dongfang</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Petrochemical</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Co</a:t>
                      </a:r>
                      <a:r>
                        <a:rPr lang="ru-RU" sz="600" spc="5" dirty="0">
                          <a:solidFill>
                            <a:srgbClr val="231F20"/>
                          </a:solidFill>
                          <a:latin typeface="+mn-lt"/>
                          <a:ea typeface="Calibri"/>
                          <a:cs typeface="SimSun"/>
                        </a:rPr>
                        <a:t>., </a:t>
                      </a:r>
                      <a:r>
                        <a:rPr lang="ru-RU" sz="600" spc="5" dirty="0" err="1">
                          <a:solidFill>
                            <a:srgbClr val="231F20"/>
                          </a:solidFill>
                          <a:latin typeface="+mn-lt"/>
                          <a:ea typeface="Calibri"/>
                          <a:cs typeface="SimSun"/>
                        </a:rPr>
                        <a:t>Ltd</a:t>
                      </a:r>
                      <a:r>
                        <a:rPr lang="ru-RU" sz="600" spc="5" dirty="0">
                          <a:solidFill>
                            <a:srgbClr val="231F20"/>
                          </a:solidFill>
                          <a:latin typeface="+mn-lt"/>
                          <a:ea typeface="Calibri"/>
                          <a:cs typeface="SimSun"/>
                        </a:rPr>
                        <a:t>. Проект ежегодного технического обслуживания и очистки химического завода </a:t>
                      </a:r>
                      <a:r>
                        <a:rPr lang="ru-RU" sz="600" spc="5" dirty="0" err="1">
                          <a:solidFill>
                            <a:srgbClr val="231F20"/>
                          </a:solidFill>
                          <a:latin typeface="+mn-lt"/>
                          <a:ea typeface="Calibri"/>
                          <a:cs typeface="SimSun"/>
                        </a:rPr>
                        <a:t>Dongfang</a:t>
                      </a:r>
                      <a:r>
                        <a:rPr lang="ru-RU" sz="600" dirty="0">
                          <a:solidFill>
                            <a:srgbClr val="000000"/>
                          </a:solidFill>
                          <a:latin typeface="+mn-lt"/>
                          <a:ea typeface="Calibri"/>
                          <a:cs typeface="SimSun"/>
                        </a:rPr>
                        <a:t> </a:t>
                      </a:r>
                      <a:endParaRPr lang="ru-RU" sz="600" dirty="0">
                        <a:latin typeface="+mn-lt"/>
                        <a:ea typeface="Calibri"/>
                        <a:cs typeface="Times New Roman"/>
                      </a:endParaRPr>
                    </a:p>
                  </a:txBody>
                  <a:tcPr marL="9525" marR="9525" marT="36830" marB="0">
                    <a:lnL w="19050">
                      <a:solidFill>
                        <a:srgbClr val="1284C7"/>
                      </a:solidFill>
                      <a:prstDash val="solid"/>
                    </a:lnL>
                    <a:lnR w="19050">
                      <a:solidFill>
                        <a:srgbClr val="1284C7"/>
                      </a:solidFill>
                      <a:prstDash val="solid"/>
                    </a:lnR>
                    <a:lnB w="12700">
                      <a:solidFill>
                        <a:srgbClr val="1284C7"/>
                      </a:solidFill>
                      <a:prstDash val="solid"/>
                    </a:lnB>
                  </a:tcPr>
                </a:tc>
              </a:tr>
            </a:tbl>
          </a:graphicData>
        </a:graphic>
      </p:graphicFrame>
      <p:sp>
        <p:nvSpPr>
          <p:cNvPr id="19" name="object 19"/>
          <p:cNvSpPr txBox="1"/>
          <p:nvPr/>
        </p:nvSpPr>
        <p:spPr>
          <a:xfrm>
            <a:off x="8280400" y="971550"/>
            <a:ext cx="5902928" cy="443711"/>
          </a:xfrm>
          <a:prstGeom prst="rect">
            <a:avLst/>
          </a:prstGeom>
        </p:spPr>
        <p:txBody>
          <a:bodyPr vert="horz" wrap="square" lIns="0" tIns="12700" rIns="0" bIns="0" rtlCol="0">
            <a:spAutoFit/>
          </a:bodyPr>
          <a:lstStyle/>
          <a:p>
            <a:pPr marL="12700">
              <a:lnSpc>
                <a:spcPct val="100000"/>
              </a:lnSpc>
              <a:spcBef>
                <a:spcPts val="100"/>
              </a:spcBef>
            </a:pPr>
            <a:r>
              <a:rPr lang="ru-RU" sz="1400" spc="60" dirty="0" smtClean="0">
                <a:solidFill>
                  <a:srgbClr val="1B75BC"/>
                </a:solidFill>
                <a:latin typeface="SimSun"/>
                <a:cs typeface="SimSun"/>
              </a:rPr>
              <a:t>Техническая очистка водой под высоким давлением</a:t>
            </a:r>
            <a:endParaRPr sz="1400">
              <a:latin typeface="SimSun"/>
              <a:cs typeface="SimSu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stretch>
            <a:fillRect/>
          </a:stretch>
        </p:blipFill>
        <p:spPr>
          <a:xfrm>
            <a:off x="0" y="1335671"/>
            <a:ext cx="15119985" cy="8842368"/>
          </a:xfrm>
          <a:prstGeom prst="rect">
            <a:avLst/>
          </a:prstGeom>
        </p:spPr>
      </p:pic>
      <p:sp>
        <p:nvSpPr>
          <p:cNvPr id="10" name="object 10"/>
          <p:cNvSpPr txBox="1"/>
          <p:nvPr/>
        </p:nvSpPr>
        <p:spPr>
          <a:xfrm>
            <a:off x="1270000" y="2451606"/>
            <a:ext cx="13128249" cy="520655"/>
          </a:xfrm>
          <a:prstGeom prst="rect">
            <a:avLst/>
          </a:prstGeom>
        </p:spPr>
        <p:txBody>
          <a:bodyPr vert="horz" wrap="square" lIns="0" tIns="12700" rIns="0" bIns="0" rtlCol="0">
            <a:spAutoFit/>
          </a:bodyPr>
          <a:lstStyle/>
          <a:p>
            <a:pPr marL="12700" marR="5080" algn="just">
              <a:lnSpc>
                <a:spcPct val="100000"/>
              </a:lnSpc>
              <a:spcBef>
                <a:spcPts val="100"/>
              </a:spcBef>
            </a:pPr>
            <a:r>
              <a:rPr lang="ru-RU" sz="1100" dirty="0" smtClean="0">
                <a:solidFill>
                  <a:srgbClr val="221815"/>
                </a:solidFill>
                <a:cs typeface="SimSun"/>
              </a:rPr>
              <a:t>Компания является стопроцентной дочерней компанией </a:t>
            </a:r>
            <a:r>
              <a:rPr lang="ru-RU" sz="1100" dirty="0" err="1" smtClean="0">
                <a:solidFill>
                  <a:srgbClr val="221815"/>
                </a:solidFill>
                <a:cs typeface="SimSun"/>
              </a:rPr>
              <a:t>China</a:t>
            </a:r>
            <a:r>
              <a:rPr lang="ru-RU" sz="1100" dirty="0" smtClean="0">
                <a:solidFill>
                  <a:srgbClr val="221815"/>
                </a:solidFill>
                <a:cs typeface="SimSun"/>
              </a:rPr>
              <a:t> </a:t>
            </a:r>
            <a:r>
              <a:rPr lang="ru-RU" sz="1100" dirty="0" err="1" smtClean="0">
                <a:solidFill>
                  <a:srgbClr val="221815"/>
                </a:solidFill>
                <a:cs typeface="SimSun"/>
              </a:rPr>
              <a:t>Chemical</a:t>
            </a:r>
            <a:r>
              <a:rPr lang="ru-RU" sz="1100" dirty="0" smtClean="0">
                <a:solidFill>
                  <a:srgbClr val="221815"/>
                </a:solidFill>
                <a:cs typeface="SimSun"/>
              </a:rPr>
              <a:t> </a:t>
            </a:r>
            <a:r>
              <a:rPr lang="ru-RU" sz="1100" dirty="0" err="1" smtClean="0">
                <a:solidFill>
                  <a:srgbClr val="221815"/>
                </a:solidFill>
                <a:cs typeface="SimSun"/>
              </a:rPr>
              <a:t>Group</a:t>
            </a:r>
            <a:r>
              <a:rPr lang="ru-RU" sz="1100" dirty="0" smtClean="0">
                <a:solidFill>
                  <a:srgbClr val="221815"/>
                </a:solidFill>
                <a:cs typeface="SimSun"/>
              </a:rPr>
              <a:t> </a:t>
            </a:r>
            <a:r>
              <a:rPr lang="ru-RU" sz="1100" dirty="0" err="1" smtClean="0">
                <a:solidFill>
                  <a:srgbClr val="221815"/>
                </a:solidFill>
                <a:cs typeface="SimSun"/>
              </a:rPr>
              <a:t>Co</a:t>
            </a:r>
            <a:r>
              <a:rPr lang="ru-RU" sz="1100" dirty="0" smtClean="0">
                <a:solidFill>
                  <a:srgbClr val="221815"/>
                </a:solidFill>
                <a:cs typeface="SimSun"/>
              </a:rPr>
              <a:t>. (164 из 500 крупнейших компаний мира в 2020 году), является крупнейшей, самой мощной профессиональной инженерной сервисной компанией в индустрии очистки Китая, а также основателем и навигатором современной индустрии промышленной очистки в Китае. В качестве спонсора компания является вице-председателем Ассоциации индустрии очистки Китая, а также директором профессионального комитета инженеров по очистке Ассоциации индустрии очистки Китая и директором профессионального комитета фармацевтов по очистке.</a:t>
            </a:r>
            <a:endParaRPr sz="1100">
              <a:cs typeface="SimSun"/>
            </a:endParaRPr>
          </a:p>
        </p:txBody>
      </p:sp>
      <p:sp>
        <p:nvSpPr>
          <p:cNvPr id="11" name="object 11"/>
          <p:cNvSpPr txBox="1"/>
          <p:nvPr/>
        </p:nvSpPr>
        <p:spPr>
          <a:xfrm>
            <a:off x="1270000" y="3183126"/>
            <a:ext cx="13128249" cy="859210"/>
          </a:xfrm>
          <a:prstGeom prst="rect">
            <a:avLst/>
          </a:prstGeom>
        </p:spPr>
        <p:txBody>
          <a:bodyPr vert="horz" wrap="square" lIns="0" tIns="12700" rIns="0" bIns="0" rtlCol="0">
            <a:spAutoFit/>
          </a:bodyPr>
          <a:lstStyle/>
          <a:p>
            <a:pPr marL="12700" marR="5080" algn="just">
              <a:lnSpc>
                <a:spcPct val="100000"/>
              </a:lnSpc>
              <a:spcBef>
                <a:spcPts val="100"/>
              </a:spcBef>
            </a:pPr>
            <a:r>
              <a:rPr lang="ru-RU" sz="1100" dirty="0" smtClean="0">
                <a:solidFill>
                  <a:srgbClr val="221815"/>
                </a:solidFill>
                <a:cs typeface="SimSun"/>
              </a:rPr>
              <a:t>Компания является единственной в Китае, которая имеет квалификацию химической очистки класса A и физической очистки, сертифицированную Китайской ассоциацией промышленной очистки, класс A1 химической очистки котла, класс A химической очистки промышленного оборудования, класс высокого давления очистки воды промышленного оборудования, класс A квалификации очистки резервуара промышленного оборудования, и давление мощности электрического котла в электроэнергетике Федерации электрических предприятий Китая Компания сертифицирована комитетом по надзору за безопасностью компании с квалификацией класса A соответствия химической очистки в электроэнергетике и нефтехимической очистки и обслуживания квалификации, сертифицированной Китайским институтом тестирования и исследования специального оборудования.</a:t>
            </a:r>
            <a:endParaRPr sz="1100">
              <a:cs typeface="SimSun"/>
            </a:endParaRPr>
          </a:p>
        </p:txBody>
      </p:sp>
      <p:sp>
        <p:nvSpPr>
          <p:cNvPr id="12" name="object 12"/>
          <p:cNvSpPr txBox="1"/>
          <p:nvPr/>
        </p:nvSpPr>
        <p:spPr>
          <a:xfrm>
            <a:off x="1270000" y="4036566"/>
            <a:ext cx="13128249" cy="351378"/>
          </a:xfrm>
          <a:prstGeom prst="rect">
            <a:avLst/>
          </a:prstGeom>
        </p:spPr>
        <p:txBody>
          <a:bodyPr vert="horz" wrap="square" lIns="0" tIns="12700" rIns="0" bIns="0" rtlCol="0">
            <a:spAutoFit/>
          </a:bodyPr>
          <a:lstStyle/>
          <a:p>
            <a:pPr marL="12700" marR="5080" algn="just">
              <a:lnSpc>
                <a:spcPct val="100000"/>
              </a:lnSpc>
              <a:spcBef>
                <a:spcPts val="100"/>
              </a:spcBef>
            </a:pPr>
            <a:r>
              <a:rPr lang="ru-RU" sz="1100" dirty="0" smtClean="0">
                <a:solidFill>
                  <a:srgbClr val="221815"/>
                </a:solidFill>
                <a:cs typeface="SimSun"/>
              </a:rPr>
              <a:t>Компания отвечает за составление и пересмотр национальных стандартов GB/T25146, GB/T25147, GB/T25148, GB/T25149, GB/T25150 и отраслевых стандартов HG/T2387, T/QX002. BLUESTAR </a:t>
            </a:r>
            <a:r>
              <a:rPr lang="ru-RU" sz="1100" dirty="0" err="1" smtClean="0">
                <a:solidFill>
                  <a:srgbClr val="221815"/>
                </a:solidFill>
                <a:cs typeface="SimSun"/>
              </a:rPr>
              <a:t>Cleaning</a:t>
            </a:r>
            <a:r>
              <a:rPr lang="ru-RU" sz="1100" dirty="0" smtClean="0">
                <a:solidFill>
                  <a:srgbClr val="221815"/>
                </a:solidFill>
                <a:cs typeface="SimSun"/>
              </a:rPr>
              <a:t> является одним из подразделений по разработке национальных стандартов GB/T39293, GB19210, групповых стандартов T/CPCIF0004, T/QX001.</a:t>
            </a:r>
            <a:endParaRPr sz="1100">
              <a:cs typeface="SimSun"/>
            </a:endParaRPr>
          </a:p>
        </p:txBody>
      </p:sp>
      <p:sp>
        <p:nvSpPr>
          <p:cNvPr id="13" name="object 13"/>
          <p:cNvSpPr txBox="1"/>
          <p:nvPr/>
        </p:nvSpPr>
        <p:spPr>
          <a:xfrm>
            <a:off x="1270000" y="4524246"/>
            <a:ext cx="13128249" cy="859210"/>
          </a:xfrm>
          <a:prstGeom prst="rect">
            <a:avLst/>
          </a:prstGeom>
        </p:spPr>
        <p:txBody>
          <a:bodyPr vert="horz" wrap="square" lIns="0" tIns="12700" rIns="0" bIns="0" rtlCol="0">
            <a:spAutoFit/>
          </a:bodyPr>
          <a:lstStyle/>
          <a:p>
            <a:pPr marL="12700" marR="5080" algn="just">
              <a:lnSpc>
                <a:spcPct val="100000"/>
              </a:lnSpc>
              <a:spcBef>
                <a:spcPts val="100"/>
              </a:spcBef>
            </a:pPr>
            <a:r>
              <a:rPr lang="ru-RU" sz="1100" dirty="0" smtClean="0">
                <a:solidFill>
                  <a:srgbClr val="221815"/>
                </a:solidFill>
                <a:cs typeface="SimSun"/>
              </a:rPr>
              <a:t>Компания является центром исследований и разработок, производства и применения технологий промышленной очистки в Китае, а также центром распространения технологий очистки в Китае. Исследованные и разработанные серии технологий и продуктов очистки получили Национальную премию за изобретение и премию за научно-технический прогресс, а также были включены в ключевой план продвижения национальных научно-технических достижений. Разработано и произведено полностью автоматическое инженерное транспортное средство для уборки, заполняющее пустые места в стране и за рубежом. Компания самостоятельно разработала ряд патентованных чистящих средств и ингибиторов коррозии. Завершено исследование технологии сушки трубопровода газотранспортной линии Запад-Восток национального ключевого проекта, среди которых технология химической очистки и технология ингибитора коррозии являются ведущими на международном уровне.</a:t>
            </a:r>
            <a:endParaRPr sz="1100">
              <a:cs typeface="SimSun"/>
            </a:endParaRPr>
          </a:p>
        </p:txBody>
      </p:sp>
      <p:sp>
        <p:nvSpPr>
          <p:cNvPr id="14" name="object 14"/>
          <p:cNvSpPr txBox="1"/>
          <p:nvPr/>
        </p:nvSpPr>
        <p:spPr>
          <a:xfrm>
            <a:off x="1270000" y="5621526"/>
            <a:ext cx="13128249" cy="351378"/>
          </a:xfrm>
          <a:prstGeom prst="rect">
            <a:avLst/>
          </a:prstGeom>
        </p:spPr>
        <p:txBody>
          <a:bodyPr vert="horz" wrap="square" lIns="0" tIns="12700" rIns="0" bIns="0" rtlCol="0">
            <a:spAutoFit/>
          </a:bodyPr>
          <a:lstStyle/>
          <a:p>
            <a:pPr marL="12700" marR="5080" algn="just">
              <a:lnSpc>
                <a:spcPct val="100000"/>
              </a:lnSpc>
              <a:spcBef>
                <a:spcPts val="100"/>
              </a:spcBef>
            </a:pPr>
            <a:r>
              <a:rPr lang="ru-RU" sz="1100" dirty="0" smtClean="0">
                <a:solidFill>
                  <a:srgbClr val="221815"/>
                </a:solidFill>
                <a:cs typeface="SimSun"/>
              </a:rPr>
              <a:t>Компания завоевала доверие клиентов благодаря высококачественным техническим услугам и передовой технологии управления инженерными работами. Поэтому компания была признана Государственным управлением промышленности и торговли в качестве национальной известной торговой марки в области промышленного обслуживания.</a:t>
            </a:r>
            <a:endParaRPr sz="1100">
              <a:cs typeface="SimSun"/>
            </a:endParaRPr>
          </a:p>
        </p:txBody>
      </p:sp>
      <p:sp>
        <p:nvSpPr>
          <p:cNvPr id="15" name="object 15"/>
          <p:cNvSpPr txBox="1"/>
          <p:nvPr/>
        </p:nvSpPr>
        <p:spPr>
          <a:xfrm>
            <a:off x="1270000" y="6109206"/>
            <a:ext cx="13128249" cy="1197764"/>
          </a:xfrm>
          <a:prstGeom prst="rect">
            <a:avLst/>
          </a:prstGeom>
        </p:spPr>
        <p:txBody>
          <a:bodyPr vert="horz" wrap="square" lIns="0" tIns="12700" rIns="0" bIns="0" rtlCol="0">
            <a:spAutoFit/>
          </a:bodyPr>
          <a:lstStyle/>
          <a:p>
            <a:pPr marL="12700" marR="5080" algn="just">
              <a:lnSpc>
                <a:spcPct val="100000"/>
              </a:lnSpc>
              <a:spcBef>
                <a:spcPts val="100"/>
              </a:spcBef>
            </a:pPr>
            <a:r>
              <a:rPr lang="ru-RU" sz="1100" dirty="0" smtClean="0">
                <a:solidFill>
                  <a:srgbClr val="221815"/>
                </a:solidFill>
                <a:cs typeface="SimSun"/>
              </a:rPr>
              <a:t>Компания располагает передовым очистительным, антикоррозийным и сушильным оборудованием и техническими средствами. Освоены комплексные технологии очистки крупногабаритного комплектного оборудования, технология очистки струей воды высокого давления, технология очистки импульсом водяного газа, технология очистки от микроорганизмов, технология и оборудование для сушки трубопровода, технология очистки и сушки </a:t>
            </a:r>
            <a:r>
              <a:rPr lang="ru-RU" sz="1100" dirty="0" err="1" smtClean="0">
                <a:solidFill>
                  <a:srgbClr val="221815"/>
                </a:solidFill>
                <a:cs typeface="SimSun"/>
              </a:rPr>
              <a:t>поликремния</a:t>
            </a:r>
            <a:r>
              <a:rPr lang="ru-RU" sz="1100" dirty="0" smtClean="0">
                <a:solidFill>
                  <a:srgbClr val="221815"/>
                </a:solidFill>
                <a:cs typeface="SimSun"/>
              </a:rPr>
              <a:t> комплектного оборудования, различные технологии антикоррозионной техники. Компания имеет десятки больших, крупных и средних автоматических машин для очистки, роботов для очистки, комплексное оборудование для промывки нефти, сушильный агрегат, оборудование для очистки струей воды сверхвысокого и высокого давления, европейский импортный автоматический привод струи воды высокого давления, сверхкрупное и полномасштабное автоматическое оборудование для очистки резервуаров для сырой нефти, полностью автоматическую установку для перекачки сердцевины пучка труб теплообменника, зеркало для внутреннего измерения труб на больших расстояниях Оборудование для очистки сухим льдом, блочный анализатор, детектор утечек в трубопроводе и другие соответствующие приборы и оборудование для анализа, обнаружения, контроля.</a:t>
            </a:r>
            <a:endParaRPr sz="1100">
              <a:cs typeface="SimSun"/>
            </a:endParaRPr>
          </a:p>
        </p:txBody>
      </p:sp>
      <p:sp>
        <p:nvSpPr>
          <p:cNvPr id="16" name="object 16"/>
          <p:cNvSpPr txBox="1"/>
          <p:nvPr/>
        </p:nvSpPr>
        <p:spPr>
          <a:xfrm>
            <a:off x="1270000" y="7328406"/>
            <a:ext cx="13128249" cy="689932"/>
          </a:xfrm>
          <a:prstGeom prst="rect">
            <a:avLst/>
          </a:prstGeom>
        </p:spPr>
        <p:txBody>
          <a:bodyPr vert="horz" wrap="square" lIns="0" tIns="12700" rIns="0" bIns="0" rtlCol="0">
            <a:spAutoFit/>
          </a:bodyPr>
          <a:lstStyle/>
          <a:p>
            <a:pPr marL="12700" marR="5080" algn="just">
              <a:lnSpc>
                <a:spcPct val="100000"/>
              </a:lnSpc>
              <a:spcBef>
                <a:spcPts val="100"/>
              </a:spcBef>
            </a:pPr>
            <a:r>
              <a:rPr lang="ru-RU" sz="1100" dirty="0" smtClean="0">
                <a:solidFill>
                  <a:srgbClr val="221815"/>
                </a:solidFill>
                <a:cs typeface="SimSun"/>
              </a:rPr>
              <a:t>Компания имеет хорошие инженерные достижения, и участвовала в проекте очистки системы перед запуском крупномасштабных комплектов установок, таких как нефтепереработка и химическая интеграция, угольная химия и химическое удобрение, построенных в период с "восьмого пятилетнего плана" по "13-й пятилетний план" в Китае. Проект осушения трубопровода газотранспортной линии Запад-Восток, национальный ключевой проект, в последние годы в Китае практически заключен контракт на проект очистки </a:t>
            </a:r>
            <a:r>
              <a:rPr lang="ru-RU" sz="1100" dirty="0" err="1" smtClean="0">
                <a:solidFill>
                  <a:srgbClr val="221815"/>
                </a:solidFill>
                <a:cs typeface="SimSun"/>
              </a:rPr>
              <a:t>поликремниевого</a:t>
            </a:r>
            <a:r>
              <a:rPr lang="ru-RU" sz="1100" dirty="0" smtClean="0">
                <a:solidFill>
                  <a:srgbClr val="221815"/>
                </a:solidFill>
                <a:cs typeface="SimSun"/>
              </a:rPr>
              <a:t> устройства, а также осуществлен первый космический корабль "</a:t>
            </a:r>
            <a:r>
              <a:rPr lang="ru-RU" sz="1100" dirty="0" err="1" smtClean="0">
                <a:solidFill>
                  <a:srgbClr val="221815"/>
                </a:solidFill>
                <a:cs typeface="SimSun"/>
              </a:rPr>
              <a:t>Шэньчжоу</a:t>
            </a:r>
            <a:r>
              <a:rPr lang="ru-RU" sz="1100" dirty="0" smtClean="0">
                <a:solidFill>
                  <a:srgbClr val="221815"/>
                </a:solidFill>
                <a:cs typeface="SimSun"/>
              </a:rPr>
              <a:t>" и несколько устройств по выводу из эксплуатации ядерной энергетики и ядерных установок и т.д. с высокими техническими трудностями.</a:t>
            </a:r>
            <a:endParaRPr sz="1100">
              <a:cs typeface="SimSun"/>
            </a:endParaRPr>
          </a:p>
        </p:txBody>
      </p:sp>
      <p:sp>
        <p:nvSpPr>
          <p:cNvPr id="17" name="object 17"/>
          <p:cNvSpPr txBox="1"/>
          <p:nvPr/>
        </p:nvSpPr>
        <p:spPr>
          <a:xfrm>
            <a:off x="1270000" y="8059926"/>
            <a:ext cx="13128249" cy="351378"/>
          </a:xfrm>
          <a:prstGeom prst="rect">
            <a:avLst/>
          </a:prstGeom>
        </p:spPr>
        <p:txBody>
          <a:bodyPr vert="horz" wrap="square" lIns="0" tIns="12700" rIns="0" bIns="0" rtlCol="0">
            <a:spAutoFit/>
          </a:bodyPr>
          <a:lstStyle/>
          <a:p>
            <a:pPr marL="12700" marR="5080" algn="just">
              <a:lnSpc>
                <a:spcPct val="100000"/>
              </a:lnSpc>
              <a:spcBef>
                <a:spcPts val="100"/>
              </a:spcBef>
            </a:pPr>
            <a:r>
              <a:rPr lang="ru-RU" sz="1100" dirty="0" smtClean="0">
                <a:solidFill>
                  <a:srgbClr val="221815"/>
                </a:solidFill>
                <a:cs typeface="SimSun"/>
              </a:rPr>
              <a:t>Компания прошла сертификацию системы менеджмента качества iso9001:2015 (</a:t>
            </a:r>
            <a:r>
              <a:rPr lang="ru-RU" sz="1100" dirty="0" err="1" smtClean="0">
                <a:solidFill>
                  <a:srgbClr val="221815"/>
                </a:solidFill>
                <a:cs typeface="SimSun"/>
              </a:rPr>
              <a:t>gb</a:t>
            </a:r>
            <a:r>
              <a:rPr lang="ru-RU" sz="1100" dirty="0" smtClean="0">
                <a:solidFill>
                  <a:srgbClr val="221815"/>
                </a:solidFill>
                <a:cs typeface="SimSun"/>
              </a:rPr>
              <a:t>/t19001-2016), системы экологического менеджмента iso14001:2015 (</a:t>
            </a:r>
            <a:r>
              <a:rPr lang="ru-RU" sz="1100" dirty="0" err="1" smtClean="0">
                <a:solidFill>
                  <a:srgbClr val="221815"/>
                </a:solidFill>
                <a:cs typeface="SimSun"/>
              </a:rPr>
              <a:t>gb</a:t>
            </a:r>
            <a:r>
              <a:rPr lang="ru-RU" sz="1100" dirty="0" smtClean="0">
                <a:solidFill>
                  <a:srgbClr val="221815"/>
                </a:solidFill>
                <a:cs typeface="SimSun"/>
              </a:rPr>
              <a:t>/t24001-2016), системы менеджмента охраны труда iso45001:2018 (</a:t>
            </a:r>
            <a:r>
              <a:rPr lang="ru-RU" sz="1100" dirty="0" err="1" smtClean="0">
                <a:solidFill>
                  <a:srgbClr val="221815"/>
                </a:solidFill>
                <a:cs typeface="SimSun"/>
              </a:rPr>
              <a:t>gb</a:t>
            </a:r>
            <a:r>
              <a:rPr lang="ru-RU" sz="1100" dirty="0" smtClean="0">
                <a:solidFill>
                  <a:srgbClr val="221815"/>
                </a:solidFill>
                <a:cs typeface="SimSun"/>
              </a:rPr>
              <a:t>/t45001-2020). Это единственная инженерная компания по очистке, имеющая квалификацию CNPC, </a:t>
            </a:r>
            <a:r>
              <a:rPr lang="ru-RU" sz="1100" dirty="0" err="1" smtClean="0">
                <a:solidFill>
                  <a:srgbClr val="221815"/>
                </a:solidFill>
                <a:cs typeface="SimSun"/>
              </a:rPr>
              <a:t>Sinopec</a:t>
            </a:r>
            <a:r>
              <a:rPr lang="ru-RU" sz="1100" dirty="0" smtClean="0">
                <a:solidFill>
                  <a:srgbClr val="221815"/>
                </a:solidFill>
                <a:cs typeface="SimSun"/>
              </a:rPr>
              <a:t>, CNOOC, CNNC и CGNPC.</a:t>
            </a:r>
            <a:endParaRPr sz="1100">
              <a:cs typeface="SimSu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383345" y="1435099"/>
            <a:ext cx="7055484" cy="7594600"/>
            <a:chOff x="4383345" y="1435099"/>
            <a:chExt cx="7055484" cy="7594600"/>
          </a:xfrm>
        </p:grpSpPr>
        <p:pic>
          <p:nvPicPr>
            <p:cNvPr id="3" name="object 3"/>
            <p:cNvPicPr/>
            <p:nvPr/>
          </p:nvPicPr>
          <p:blipFill>
            <a:blip r:embed="rId2" cstate="email"/>
            <a:stretch>
              <a:fillRect/>
            </a:stretch>
          </p:blipFill>
          <p:spPr>
            <a:xfrm>
              <a:off x="4383345" y="1435099"/>
              <a:ext cx="7055163" cy="7594600"/>
            </a:xfrm>
            <a:prstGeom prst="rect">
              <a:avLst/>
            </a:prstGeom>
          </p:spPr>
        </p:pic>
        <p:pic>
          <p:nvPicPr>
            <p:cNvPr id="4" name="object 4"/>
            <p:cNvPicPr/>
            <p:nvPr/>
          </p:nvPicPr>
          <p:blipFill>
            <a:blip r:embed="rId3" cstate="email"/>
            <a:stretch>
              <a:fillRect/>
            </a:stretch>
          </p:blipFill>
          <p:spPr>
            <a:xfrm>
              <a:off x="7673797" y="3816083"/>
              <a:ext cx="1784603" cy="2181491"/>
            </a:xfrm>
            <a:prstGeom prst="rect">
              <a:avLst/>
            </a:prstGeom>
          </p:spPr>
        </p:pic>
        <p:pic>
          <p:nvPicPr>
            <p:cNvPr id="5" name="object 5"/>
            <p:cNvPicPr/>
            <p:nvPr/>
          </p:nvPicPr>
          <p:blipFill>
            <a:blip r:embed="rId4" cstate="email"/>
            <a:stretch>
              <a:fillRect/>
            </a:stretch>
          </p:blipFill>
          <p:spPr>
            <a:xfrm>
              <a:off x="4626559" y="2518829"/>
              <a:ext cx="3052749" cy="2473858"/>
            </a:xfrm>
            <a:prstGeom prst="rect">
              <a:avLst/>
            </a:prstGeom>
          </p:spPr>
        </p:pic>
        <p:pic>
          <p:nvPicPr>
            <p:cNvPr id="6" name="object 6"/>
            <p:cNvPicPr/>
            <p:nvPr/>
          </p:nvPicPr>
          <p:blipFill>
            <a:blip r:embed="rId5" cstate="email"/>
            <a:stretch>
              <a:fillRect/>
            </a:stretch>
          </p:blipFill>
          <p:spPr>
            <a:xfrm>
              <a:off x="6891908" y="1807641"/>
              <a:ext cx="1824570" cy="1706029"/>
            </a:xfrm>
            <a:prstGeom prst="rect">
              <a:avLst/>
            </a:prstGeom>
          </p:spPr>
        </p:pic>
        <p:pic>
          <p:nvPicPr>
            <p:cNvPr id="7" name="object 7"/>
            <p:cNvPicPr/>
            <p:nvPr/>
          </p:nvPicPr>
          <p:blipFill>
            <a:blip r:embed="rId6" cstate="email"/>
            <a:stretch>
              <a:fillRect/>
            </a:stretch>
          </p:blipFill>
          <p:spPr>
            <a:xfrm>
              <a:off x="8952484" y="2825749"/>
              <a:ext cx="1235075" cy="1423860"/>
            </a:xfrm>
            <a:prstGeom prst="rect">
              <a:avLst/>
            </a:prstGeom>
          </p:spPr>
        </p:pic>
        <p:pic>
          <p:nvPicPr>
            <p:cNvPr id="8" name="object 8"/>
            <p:cNvPicPr/>
            <p:nvPr/>
          </p:nvPicPr>
          <p:blipFill>
            <a:blip r:embed="rId7" cstate="email"/>
            <a:stretch>
              <a:fillRect/>
            </a:stretch>
          </p:blipFill>
          <p:spPr>
            <a:xfrm>
              <a:off x="5444108" y="5129974"/>
              <a:ext cx="3119970" cy="3525075"/>
            </a:xfrm>
            <a:prstGeom prst="rect">
              <a:avLst/>
            </a:prstGeom>
          </p:spPr>
        </p:pic>
        <p:pic>
          <p:nvPicPr>
            <p:cNvPr id="9" name="object 9"/>
            <p:cNvPicPr/>
            <p:nvPr/>
          </p:nvPicPr>
          <p:blipFill>
            <a:blip r:embed="rId8" cstate="email"/>
            <a:stretch>
              <a:fillRect/>
            </a:stretch>
          </p:blipFill>
          <p:spPr>
            <a:xfrm>
              <a:off x="8810180" y="5883274"/>
              <a:ext cx="1720278" cy="2688666"/>
            </a:xfrm>
            <a:prstGeom prst="rect">
              <a:avLst/>
            </a:prstGeom>
          </p:spPr>
        </p:pic>
        <p:pic>
          <p:nvPicPr>
            <p:cNvPr id="10" name="object 10"/>
            <p:cNvPicPr/>
            <p:nvPr/>
          </p:nvPicPr>
          <p:blipFill>
            <a:blip r:embed="rId9" cstate="email"/>
            <a:stretch>
              <a:fillRect/>
            </a:stretch>
          </p:blipFill>
          <p:spPr>
            <a:xfrm>
              <a:off x="9702850" y="4425949"/>
              <a:ext cx="1248841" cy="1836318"/>
            </a:xfrm>
            <a:prstGeom prst="rect">
              <a:avLst/>
            </a:prstGeom>
          </p:spPr>
        </p:pic>
      </p:grpSp>
      <p:sp>
        <p:nvSpPr>
          <p:cNvPr id="11" name="object 11"/>
          <p:cNvSpPr txBox="1"/>
          <p:nvPr/>
        </p:nvSpPr>
        <p:spPr>
          <a:xfrm>
            <a:off x="508000" y="4400550"/>
            <a:ext cx="4225423" cy="4357668"/>
          </a:xfrm>
          <a:prstGeom prst="rect">
            <a:avLst/>
          </a:prstGeom>
        </p:spPr>
        <p:txBody>
          <a:bodyPr vert="horz" wrap="square" lIns="0" tIns="12700" rIns="0" bIns="0" rtlCol="0">
            <a:spAutoFit/>
          </a:bodyPr>
          <a:lstStyle/>
          <a:p>
            <a:pPr marL="12700" marR="5080" algn="just">
              <a:lnSpc>
                <a:spcPct val="148200"/>
              </a:lnSpc>
              <a:spcBef>
                <a:spcPts val="100"/>
              </a:spcBef>
            </a:pPr>
            <a:r>
              <a:rPr lang="ru-RU" sz="1200" spc="35" dirty="0" smtClean="0">
                <a:solidFill>
                  <a:srgbClr val="221815"/>
                </a:solidFill>
                <a:cs typeface="SimSun"/>
              </a:rPr>
              <a:t>Благодаря постоянному прогрессу промышленных технологий и собственным преимуществам в управлении и технологии, компания распространяет свои услуги на все сферы народного хозяйства, компания не только сохраняет преимущества в химической, нефтехимической, и магистральных трубопроводах, энергетике, металлургии и других традиционных областях, но и распространяет услуги инженерной очистки на новую энергетику, атомную промышленность, оборонную промышленность и аэрокосмическую отрасль. В ходе выполнения инженерных услуг по очистке мы также выполняем работы по поддержанию и обслуживанию крупномасштабных устройств. Мы всегда расширяем нашу цепочку услуг и предлагаем услуги с добавленной стоимостью, придерживаясь концепции создания ценности для управления клиентами от начала до конца.</a:t>
            </a:r>
            <a:endParaRPr sz="1200">
              <a:cs typeface="SimSun"/>
            </a:endParaRPr>
          </a:p>
        </p:txBody>
      </p:sp>
      <p:sp>
        <p:nvSpPr>
          <p:cNvPr id="14" name="object 14"/>
          <p:cNvSpPr txBox="1"/>
          <p:nvPr/>
        </p:nvSpPr>
        <p:spPr>
          <a:xfrm>
            <a:off x="11404600" y="2858131"/>
            <a:ext cx="3124200" cy="3954159"/>
          </a:xfrm>
          <a:prstGeom prst="rect">
            <a:avLst/>
          </a:prstGeom>
        </p:spPr>
        <p:txBody>
          <a:bodyPr vert="horz" wrap="square" lIns="0" tIns="12700" rIns="0" bIns="0" rtlCol="0">
            <a:spAutoFit/>
          </a:bodyPr>
          <a:lstStyle/>
          <a:p>
            <a:pPr marL="12700" marR="423545">
              <a:lnSpc>
                <a:spcPct val="148200"/>
              </a:lnSpc>
              <a:spcBef>
                <a:spcPts val="100"/>
              </a:spcBef>
            </a:pPr>
            <a:r>
              <a:rPr lang="ru-RU" sz="1200" dirty="0" smtClean="0">
                <a:solidFill>
                  <a:srgbClr val="221815"/>
                </a:solidFill>
                <a:cs typeface="SimSun"/>
              </a:rPr>
              <a:t>Нефтехимическая промышленность  Основная химия </a:t>
            </a:r>
          </a:p>
          <a:p>
            <a:pPr marL="12700" marR="423545">
              <a:lnSpc>
                <a:spcPct val="148200"/>
              </a:lnSpc>
              <a:spcBef>
                <a:spcPts val="100"/>
              </a:spcBef>
            </a:pPr>
            <a:r>
              <a:rPr lang="ru-RU" sz="1200" dirty="0" smtClean="0">
                <a:solidFill>
                  <a:srgbClr val="221815"/>
                </a:solidFill>
                <a:cs typeface="SimSun"/>
              </a:rPr>
              <a:t> Тонкая химия  </a:t>
            </a:r>
          </a:p>
          <a:p>
            <a:pPr marL="12700" marR="423545">
              <a:lnSpc>
                <a:spcPct val="148200"/>
              </a:lnSpc>
              <a:spcBef>
                <a:spcPts val="100"/>
              </a:spcBef>
            </a:pPr>
            <a:r>
              <a:rPr lang="ru-RU" sz="1200" dirty="0" smtClean="0">
                <a:solidFill>
                  <a:srgbClr val="221815"/>
                </a:solidFill>
                <a:cs typeface="SimSun"/>
              </a:rPr>
              <a:t>Угольная химия</a:t>
            </a:r>
          </a:p>
          <a:p>
            <a:pPr marL="12700" marR="423545">
              <a:lnSpc>
                <a:spcPct val="148200"/>
              </a:lnSpc>
              <a:spcBef>
                <a:spcPts val="100"/>
              </a:spcBef>
            </a:pPr>
            <a:r>
              <a:rPr lang="ru-RU" sz="1200" dirty="0" smtClean="0">
                <a:solidFill>
                  <a:srgbClr val="221815"/>
                </a:solidFill>
                <a:cs typeface="SimSun"/>
              </a:rPr>
              <a:t>Трубопровод   </a:t>
            </a:r>
          </a:p>
          <a:p>
            <a:pPr marL="12700" marR="423545">
              <a:lnSpc>
                <a:spcPct val="148200"/>
              </a:lnSpc>
              <a:spcBef>
                <a:spcPts val="100"/>
              </a:spcBef>
            </a:pPr>
            <a:r>
              <a:rPr lang="ru-RU" sz="1200" dirty="0" smtClean="0">
                <a:solidFill>
                  <a:srgbClr val="221815"/>
                </a:solidFill>
                <a:cs typeface="SimSun"/>
              </a:rPr>
              <a:t>Энергетика</a:t>
            </a:r>
          </a:p>
          <a:p>
            <a:pPr marL="12700" marR="423545">
              <a:lnSpc>
                <a:spcPct val="148200"/>
              </a:lnSpc>
              <a:spcBef>
                <a:spcPts val="100"/>
              </a:spcBef>
            </a:pPr>
            <a:r>
              <a:rPr lang="ru-RU" sz="1200" dirty="0" smtClean="0">
                <a:solidFill>
                  <a:srgbClr val="221815"/>
                </a:solidFill>
                <a:cs typeface="SimSun"/>
              </a:rPr>
              <a:t>Металлургия  </a:t>
            </a:r>
          </a:p>
          <a:p>
            <a:pPr marL="12700" marR="423545">
              <a:lnSpc>
                <a:spcPct val="148200"/>
              </a:lnSpc>
              <a:spcBef>
                <a:spcPts val="100"/>
              </a:spcBef>
            </a:pPr>
            <a:r>
              <a:rPr lang="ru-RU" sz="1200" dirty="0" smtClean="0">
                <a:solidFill>
                  <a:srgbClr val="221815"/>
                </a:solidFill>
                <a:cs typeface="SimSun"/>
              </a:rPr>
              <a:t>Новая энергетика</a:t>
            </a:r>
          </a:p>
          <a:p>
            <a:pPr marL="12700" marR="423545">
              <a:lnSpc>
                <a:spcPct val="148200"/>
              </a:lnSpc>
              <a:spcBef>
                <a:spcPts val="100"/>
              </a:spcBef>
            </a:pPr>
            <a:r>
              <a:rPr lang="ru-RU" sz="1200" dirty="0" smtClean="0">
                <a:solidFill>
                  <a:srgbClr val="221815"/>
                </a:solidFill>
                <a:cs typeface="SimSun"/>
              </a:rPr>
              <a:t>Атомная промышленность  </a:t>
            </a:r>
          </a:p>
          <a:p>
            <a:pPr marL="12700" marR="423545">
              <a:lnSpc>
                <a:spcPct val="148200"/>
              </a:lnSpc>
              <a:spcBef>
                <a:spcPts val="100"/>
              </a:spcBef>
            </a:pPr>
            <a:r>
              <a:rPr lang="ru-RU" sz="1200" dirty="0" smtClean="0">
                <a:solidFill>
                  <a:srgbClr val="221815"/>
                </a:solidFill>
                <a:cs typeface="SimSun"/>
              </a:rPr>
              <a:t>Морское машиностроение  </a:t>
            </a:r>
          </a:p>
          <a:p>
            <a:pPr marL="12700" marR="423545">
              <a:lnSpc>
                <a:spcPct val="148200"/>
              </a:lnSpc>
              <a:spcBef>
                <a:spcPts val="100"/>
              </a:spcBef>
            </a:pPr>
            <a:r>
              <a:rPr lang="ru-RU" sz="1200" dirty="0" smtClean="0">
                <a:solidFill>
                  <a:srgbClr val="221815"/>
                </a:solidFill>
                <a:cs typeface="SimSun"/>
              </a:rPr>
              <a:t>Оборонная промышленность  Аэрокосмическая промышленность  Автомобильная промышленность  Бумажная промышленность</a:t>
            </a:r>
            <a:endParaRPr sz="1200">
              <a:cs typeface="SimSun"/>
            </a:endParaRPr>
          </a:p>
        </p:txBody>
      </p:sp>
      <p:sp>
        <p:nvSpPr>
          <p:cNvPr id="20" name="object 20"/>
          <p:cNvSpPr txBox="1">
            <a:spLocks noGrp="1"/>
          </p:cNvSpPr>
          <p:nvPr>
            <p:ph type="title"/>
          </p:nvPr>
        </p:nvSpPr>
        <p:spPr>
          <a:xfrm>
            <a:off x="657553" y="576727"/>
            <a:ext cx="2638425" cy="505267"/>
          </a:xfrm>
          <a:prstGeom prst="rect">
            <a:avLst/>
          </a:prstGeom>
        </p:spPr>
        <p:txBody>
          <a:bodyPr vert="horz" wrap="square" lIns="0" tIns="12700" rIns="0" bIns="0" rtlCol="0">
            <a:spAutoFit/>
          </a:bodyPr>
          <a:lstStyle/>
          <a:p>
            <a:pPr marL="12700">
              <a:lnSpc>
                <a:spcPct val="100000"/>
              </a:lnSpc>
              <a:spcBef>
                <a:spcPts val="100"/>
              </a:spcBef>
            </a:pPr>
            <a:r>
              <a:rPr sz="4800" b="1" baseline="5787" smtClean="0">
                <a:solidFill>
                  <a:srgbClr val="0093D4"/>
                </a:solidFill>
                <a:latin typeface="+mn-lt"/>
                <a:cs typeface="Times New Roman"/>
              </a:rPr>
              <a:t> </a:t>
            </a:r>
            <a:r>
              <a:rPr lang="ru-RU" sz="1800" b="1" dirty="0" smtClean="0">
                <a:solidFill>
                  <a:srgbClr val="0093D4"/>
                </a:solidFill>
                <a:latin typeface="+mn-lt"/>
              </a:rPr>
              <a:t>СФЕРЫ УСЛУГ</a:t>
            </a:r>
            <a:endParaRPr sz="1800" b="1">
              <a:latin typeface="+mn-lt"/>
              <a:cs typeface="Times New Roman"/>
            </a:endParaRPr>
          </a:p>
        </p:txBody>
      </p:sp>
      <p:sp>
        <p:nvSpPr>
          <p:cNvPr id="27" name="object 27"/>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28" name="object 28"/>
          <p:cNvSpPr txBox="1"/>
          <p:nvPr/>
        </p:nvSpPr>
        <p:spPr>
          <a:xfrm>
            <a:off x="1424582" y="9668889"/>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03</a:t>
            </a:r>
            <a:endParaRPr sz="1000">
              <a:latin typeface="SimSun"/>
              <a:cs typeface="SimSun"/>
            </a:endParaRPr>
          </a:p>
        </p:txBody>
      </p:sp>
      <p:sp>
        <p:nvSpPr>
          <p:cNvPr id="29" name="object 29"/>
          <p:cNvSpPr txBox="1"/>
          <p:nvPr/>
        </p:nvSpPr>
        <p:spPr>
          <a:xfrm>
            <a:off x="13521314" y="9668889"/>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04</a:t>
            </a:r>
            <a:endParaRPr sz="1000">
              <a:latin typeface="SimSun"/>
              <a:cs typeface="SimSun"/>
            </a:endParaRPr>
          </a:p>
        </p:txBody>
      </p:sp>
      <p:sp>
        <p:nvSpPr>
          <p:cNvPr id="30" name="object 30"/>
          <p:cNvSpPr txBox="1"/>
          <p:nvPr/>
        </p:nvSpPr>
        <p:spPr>
          <a:xfrm>
            <a:off x="14016905" y="9664135"/>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657541" y="577013"/>
            <a:ext cx="3049905" cy="505267"/>
          </a:xfrm>
          <a:prstGeom prst="rect">
            <a:avLst/>
          </a:prstGeom>
        </p:spPr>
        <p:txBody>
          <a:bodyPr vert="horz" wrap="square" lIns="0" tIns="12700" rIns="0" bIns="0" rtlCol="0">
            <a:spAutoFit/>
          </a:bodyPr>
          <a:lstStyle/>
          <a:p>
            <a:pPr marL="12700">
              <a:lnSpc>
                <a:spcPct val="100000"/>
              </a:lnSpc>
              <a:spcBef>
                <a:spcPts val="100"/>
              </a:spcBef>
            </a:pPr>
            <a:r>
              <a:rPr sz="4800" b="1" spc="375" baseline="5787" smtClean="0">
                <a:solidFill>
                  <a:srgbClr val="0093D4"/>
                </a:solidFill>
                <a:latin typeface="+mn-lt"/>
                <a:cs typeface="Times New Roman"/>
              </a:rPr>
              <a:t> </a:t>
            </a:r>
            <a:r>
              <a:rPr lang="ru-RU" sz="1800" b="1" dirty="0" smtClean="0">
                <a:solidFill>
                  <a:srgbClr val="0093D4"/>
                </a:solidFill>
                <a:latin typeface="+mn-lt"/>
              </a:rPr>
              <a:t>ХИМИЧЕСКАЯ ОЧИСТКА</a:t>
            </a:r>
            <a:endParaRPr sz="1800" b="1">
              <a:latin typeface="+mn-lt"/>
              <a:cs typeface="Times New Roman"/>
            </a:endParaRPr>
          </a:p>
        </p:txBody>
      </p:sp>
      <p:grpSp>
        <p:nvGrpSpPr>
          <p:cNvPr id="14" name="object 14"/>
          <p:cNvGrpSpPr/>
          <p:nvPr/>
        </p:nvGrpSpPr>
        <p:grpSpPr>
          <a:xfrm>
            <a:off x="11952348" y="1519975"/>
            <a:ext cx="2413000" cy="1873885"/>
            <a:chOff x="11952348" y="1519975"/>
            <a:chExt cx="2413000" cy="1873885"/>
          </a:xfrm>
        </p:grpSpPr>
        <p:pic>
          <p:nvPicPr>
            <p:cNvPr id="15" name="object 15"/>
            <p:cNvPicPr/>
            <p:nvPr/>
          </p:nvPicPr>
          <p:blipFill>
            <a:blip r:embed="rId2" cstate="email"/>
            <a:stretch>
              <a:fillRect/>
            </a:stretch>
          </p:blipFill>
          <p:spPr>
            <a:xfrm>
              <a:off x="12001093" y="1599277"/>
              <a:ext cx="2325903" cy="1714647"/>
            </a:xfrm>
            <a:prstGeom prst="rect">
              <a:avLst/>
            </a:prstGeom>
          </p:spPr>
        </p:pic>
        <p:sp>
          <p:nvSpPr>
            <p:cNvPr id="16" name="object 16"/>
            <p:cNvSpPr/>
            <p:nvPr/>
          </p:nvSpPr>
          <p:spPr>
            <a:xfrm>
              <a:off x="11990448" y="1558075"/>
              <a:ext cx="2336800" cy="1797685"/>
            </a:xfrm>
            <a:custGeom>
              <a:avLst/>
              <a:gdLst/>
              <a:ahLst/>
              <a:cxnLst/>
              <a:rect l="l" t="t" r="r" b="b"/>
              <a:pathLst>
                <a:path w="2336800" h="1797685">
                  <a:moveTo>
                    <a:pt x="2336558" y="1617052"/>
                  </a:moveTo>
                  <a:lnTo>
                    <a:pt x="2323377" y="1684782"/>
                  </a:lnTo>
                  <a:lnTo>
                    <a:pt x="2283841" y="1744319"/>
                  </a:lnTo>
                  <a:lnTo>
                    <a:pt x="2224292" y="1783873"/>
                  </a:lnTo>
                  <a:lnTo>
                    <a:pt x="2156561" y="1797062"/>
                  </a:lnTo>
                  <a:lnTo>
                    <a:pt x="179984" y="1797062"/>
                  </a:lnTo>
                  <a:lnTo>
                    <a:pt x="112260" y="1783873"/>
                  </a:lnTo>
                  <a:lnTo>
                    <a:pt x="52717" y="1744319"/>
                  </a:lnTo>
                  <a:lnTo>
                    <a:pt x="13176" y="1684782"/>
                  </a:lnTo>
                  <a:lnTo>
                    <a:pt x="0" y="1617052"/>
                  </a:lnTo>
                  <a:lnTo>
                    <a:pt x="0" y="180009"/>
                  </a:lnTo>
                  <a:lnTo>
                    <a:pt x="13176" y="112269"/>
                  </a:lnTo>
                  <a:lnTo>
                    <a:pt x="52717" y="52730"/>
                  </a:lnTo>
                  <a:lnTo>
                    <a:pt x="112260" y="13182"/>
                  </a:lnTo>
                  <a:lnTo>
                    <a:pt x="179984" y="0"/>
                  </a:lnTo>
                  <a:lnTo>
                    <a:pt x="2156561" y="0"/>
                  </a:lnTo>
                  <a:lnTo>
                    <a:pt x="2224292" y="13182"/>
                  </a:lnTo>
                  <a:lnTo>
                    <a:pt x="2283841" y="52730"/>
                  </a:lnTo>
                  <a:lnTo>
                    <a:pt x="2323377" y="112269"/>
                  </a:lnTo>
                  <a:lnTo>
                    <a:pt x="2336558" y="180009"/>
                  </a:lnTo>
                  <a:lnTo>
                    <a:pt x="2336558" y="1617052"/>
                  </a:lnTo>
                  <a:close/>
                </a:path>
              </a:pathLst>
            </a:custGeom>
            <a:ln w="76200">
              <a:solidFill>
                <a:srgbClr val="BFC0C0"/>
              </a:solidFill>
            </a:ln>
          </p:spPr>
          <p:txBody>
            <a:bodyPr wrap="square" lIns="0" tIns="0" rIns="0" bIns="0" rtlCol="0"/>
            <a:lstStyle/>
            <a:p>
              <a:endParaRPr/>
            </a:p>
          </p:txBody>
        </p:sp>
      </p:grpSp>
      <p:grpSp>
        <p:nvGrpSpPr>
          <p:cNvPr id="20" name="object 20"/>
          <p:cNvGrpSpPr/>
          <p:nvPr/>
        </p:nvGrpSpPr>
        <p:grpSpPr>
          <a:xfrm>
            <a:off x="11328400" y="8667750"/>
            <a:ext cx="1538605" cy="1198245"/>
            <a:chOff x="9851012" y="7737761"/>
            <a:chExt cx="1538605" cy="1198245"/>
          </a:xfrm>
        </p:grpSpPr>
        <p:pic>
          <p:nvPicPr>
            <p:cNvPr id="21" name="object 21"/>
            <p:cNvPicPr/>
            <p:nvPr/>
          </p:nvPicPr>
          <p:blipFill>
            <a:blip r:embed="rId3" cstate="email"/>
            <a:stretch>
              <a:fillRect/>
            </a:stretch>
          </p:blipFill>
          <p:spPr>
            <a:xfrm>
              <a:off x="9882771" y="7769517"/>
              <a:ext cx="1474749" cy="1134313"/>
            </a:xfrm>
            <a:prstGeom prst="rect">
              <a:avLst/>
            </a:prstGeom>
          </p:spPr>
        </p:pic>
        <p:sp>
          <p:nvSpPr>
            <p:cNvPr id="22" name="object 22"/>
            <p:cNvSpPr/>
            <p:nvPr/>
          </p:nvSpPr>
          <p:spPr>
            <a:xfrm>
              <a:off x="9882762" y="7769511"/>
              <a:ext cx="1475105" cy="1134745"/>
            </a:xfrm>
            <a:custGeom>
              <a:avLst/>
              <a:gdLst/>
              <a:ahLst/>
              <a:cxnLst/>
              <a:rect l="l" t="t" r="r" b="b"/>
              <a:pathLst>
                <a:path w="1475104" h="1134745">
                  <a:moveTo>
                    <a:pt x="1474863" y="1020699"/>
                  </a:moveTo>
                  <a:lnTo>
                    <a:pt x="1466542" y="1063444"/>
                  </a:lnTo>
                  <a:lnTo>
                    <a:pt x="1441589" y="1101026"/>
                  </a:lnTo>
                  <a:lnTo>
                    <a:pt x="1404007" y="1125989"/>
                  </a:lnTo>
                  <a:lnTo>
                    <a:pt x="1361262" y="1134313"/>
                  </a:lnTo>
                  <a:lnTo>
                    <a:pt x="113614" y="1134313"/>
                  </a:lnTo>
                  <a:lnTo>
                    <a:pt x="70858" y="1125989"/>
                  </a:lnTo>
                  <a:lnTo>
                    <a:pt x="33273" y="1101026"/>
                  </a:lnTo>
                  <a:lnTo>
                    <a:pt x="8316" y="1063444"/>
                  </a:lnTo>
                  <a:lnTo>
                    <a:pt x="0" y="1020699"/>
                  </a:lnTo>
                  <a:lnTo>
                    <a:pt x="0" y="113614"/>
                  </a:lnTo>
                  <a:lnTo>
                    <a:pt x="8316" y="70869"/>
                  </a:lnTo>
                  <a:lnTo>
                    <a:pt x="33273" y="33286"/>
                  </a:lnTo>
                  <a:lnTo>
                    <a:pt x="70858" y="8323"/>
                  </a:lnTo>
                  <a:lnTo>
                    <a:pt x="113614" y="0"/>
                  </a:lnTo>
                  <a:lnTo>
                    <a:pt x="1361262" y="0"/>
                  </a:lnTo>
                  <a:lnTo>
                    <a:pt x="1404007" y="8323"/>
                  </a:lnTo>
                  <a:lnTo>
                    <a:pt x="1441589" y="33286"/>
                  </a:lnTo>
                  <a:lnTo>
                    <a:pt x="1466542" y="70869"/>
                  </a:lnTo>
                  <a:lnTo>
                    <a:pt x="1474863" y="113614"/>
                  </a:lnTo>
                  <a:lnTo>
                    <a:pt x="1474863" y="1020699"/>
                  </a:lnTo>
                  <a:close/>
                </a:path>
              </a:pathLst>
            </a:custGeom>
            <a:ln w="63500">
              <a:solidFill>
                <a:srgbClr val="BFC0C0"/>
              </a:solidFill>
            </a:ln>
          </p:spPr>
          <p:txBody>
            <a:bodyPr wrap="square" lIns="0" tIns="0" rIns="0" bIns="0" rtlCol="0"/>
            <a:lstStyle/>
            <a:p>
              <a:endParaRPr/>
            </a:p>
          </p:txBody>
        </p:sp>
      </p:grpSp>
      <p:sp>
        <p:nvSpPr>
          <p:cNvPr id="23" name="object 23"/>
          <p:cNvSpPr txBox="1"/>
          <p:nvPr/>
        </p:nvSpPr>
        <p:spPr>
          <a:xfrm>
            <a:off x="7899400" y="1205783"/>
            <a:ext cx="3880314" cy="3598421"/>
          </a:xfrm>
          <a:prstGeom prst="rect">
            <a:avLst/>
          </a:prstGeom>
        </p:spPr>
        <p:txBody>
          <a:bodyPr vert="horz" wrap="square" lIns="0" tIns="119380" rIns="0" bIns="0" rtlCol="0">
            <a:spAutoFit/>
          </a:bodyPr>
          <a:lstStyle/>
          <a:p>
            <a:pPr algn="just">
              <a:lnSpc>
                <a:spcPct val="100000"/>
              </a:lnSpc>
            </a:pPr>
            <a:endParaRPr sz="1200">
              <a:cs typeface="SimSun"/>
            </a:endParaRPr>
          </a:p>
          <a:p>
            <a:pPr algn="just">
              <a:lnSpc>
                <a:spcPct val="100000"/>
              </a:lnSpc>
              <a:spcBef>
                <a:spcPts val="45"/>
              </a:spcBef>
            </a:pPr>
            <a:endParaRPr sz="1600">
              <a:cs typeface="SimSun"/>
            </a:endParaRPr>
          </a:p>
          <a:p>
            <a:pPr marL="12700" algn="just">
              <a:lnSpc>
                <a:spcPct val="100000"/>
              </a:lnSpc>
            </a:pPr>
            <a:r>
              <a:rPr lang="ru-RU" b="1" spc="15" dirty="0" smtClean="0">
                <a:solidFill>
                  <a:srgbClr val="221815"/>
                </a:solidFill>
                <a:cs typeface="SimSun"/>
              </a:rPr>
              <a:t>Технология экологической очистки</a:t>
            </a:r>
          </a:p>
          <a:p>
            <a:pPr marL="12700" algn="just">
              <a:lnSpc>
                <a:spcPct val="100000"/>
              </a:lnSpc>
            </a:pPr>
            <a:r>
              <a:rPr lang="ru-RU" spc="15" dirty="0" smtClean="0">
                <a:solidFill>
                  <a:srgbClr val="221815"/>
                </a:solidFill>
                <a:cs typeface="SimSun"/>
              </a:rPr>
              <a:t>Технология экологической очистки компании - это новейшая разработанная технология очистки нового поколения. В ней используются разлагаемые чистящие средства и процессы, и она может быть очищена в нейтральных условиях. Она не вызывает коррозии оборудования и не загрязняет окружающую среду.</a:t>
            </a:r>
            <a:endParaRPr sz="1050">
              <a:cs typeface="SimSun"/>
            </a:endParaRPr>
          </a:p>
        </p:txBody>
      </p:sp>
      <p:sp>
        <p:nvSpPr>
          <p:cNvPr id="24" name="object 24"/>
          <p:cNvSpPr txBox="1"/>
          <p:nvPr/>
        </p:nvSpPr>
        <p:spPr>
          <a:xfrm>
            <a:off x="509569" y="5730340"/>
            <a:ext cx="6276975" cy="2167260"/>
          </a:xfrm>
          <a:prstGeom prst="rect">
            <a:avLst/>
          </a:prstGeom>
        </p:spPr>
        <p:txBody>
          <a:bodyPr vert="horz" wrap="square" lIns="0" tIns="12700" rIns="0" bIns="0" rtlCol="0">
            <a:spAutoFit/>
          </a:bodyPr>
          <a:lstStyle/>
          <a:p>
            <a:pPr marR="30480" algn="just"/>
            <a:r>
              <a:rPr lang="ru-RU" sz="1400" spc="-40" dirty="0" smtClean="0">
                <a:solidFill>
                  <a:srgbClr val="221815"/>
                </a:solidFill>
                <a:cs typeface="SimSun"/>
              </a:rPr>
              <a:t>Компания использует серию чистящих средств для удаления грязи или покрытий на поверхности очищаемого объекта посредством обезжиривания, удаления ржавчины, пассивации и других процессов. Компания владеет 400 м3/ч, 250 м3/ч, сверхбольшими, крупномасштабными автоматическими очистительными насосными станциями и различными малыми и средними насосными станциями, с высокой степенью интеграции, которые могут удовлетворить требования строительства химической очистки в различных областях. Компания имеет богатый опыт и достижения в области пусконаладочных работ и технического обслуживания крупномасштабного оборудования химической очистки, такого как промышленная и угольная химическая промышленность.</a:t>
            </a:r>
            <a:endParaRPr sz="1400">
              <a:cs typeface="SimSun"/>
            </a:endParaRPr>
          </a:p>
        </p:txBody>
      </p:sp>
      <p:sp>
        <p:nvSpPr>
          <p:cNvPr id="30" name="object 30"/>
          <p:cNvSpPr txBox="1"/>
          <p:nvPr/>
        </p:nvSpPr>
        <p:spPr>
          <a:xfrm>
            <a:off x="508000" y="8134350"/>
            <a:ext cx="6858000" cy="2090316"/>
          </a:xfrm>
          <a:prstGeom prst="rect">
            <a:avLst/>
          </a:prstGeom>
        </p:spPr>
        <p:txBody>
          <a:bodyPr vert="horz" wrap="square" lIns="0" tIns="119380" rIns="0" bIns="0" rtlCol="0">
            <a:spAutoFit/>
          </a:bodyPr>
          <a:lstStyle/>
          <a:p>
            <a:pPr algn="just">
              <a:lnSpc>
                <a:spcPct val="100000"/>
              </a:lnSpc>
            </a:pPr>
            <a:r>
              <a:rPr lang="ru-RU" sz="1600" b="1" spc="-15" dirty="0" smtClean="0">
                <a:solidFill>
                  <a:srgbClr val="221815"/>
                </a:solidFill>
                <a:cs typeface="SimSun"/>
              </a:rPr>
              <a:t>Особенности</a:t>
            </a:r>
          </a:p>
          <a:p>
            <a:pPr algn="just">
              <a:lnSpc>
                <a:spcPct val="100000"/>
              </a:lnSpc>
            </a:pPr>
            <a:r>
              <a:rPr lang="ru-RU" sz="1600" spc="-15" dirty="0" smtClean="0">
                <a:solidFill>
                  <a:srgbClr val="221815"/>
                </a:solidFill>
                <a:cs typeface="SimSun"/>
              </a:rPr>
              <a:t>Технология ингибирования коррозии с независимыми правами интеллектуальной собственности имеет высокую скорость ингибирования коррозии. Имеет широкий спектр применения и подходит для оборудования и сооружений в различных отраслях промышленности. Особенно подходит для крупномасштабных монтажных систем со сложной структурой. </a:t>
            </a:r>
            <a:r>
              <a:rPr lang="ru-RU" sz="1600" spc="-15" dirty="0" err="1" smtClean="0">
                <a:solidFill>
                  <a:srgbClr val="221815"/>
                </a:solidFill>
                <a:cs typeface="SimSun"/>
              </a:rPr>
              <a:t>Ассивационная</a:t>
            </a:r>
            <a:r>
              <a:rPr lang="ru-RU" sz="1600" spc="-15" dirty="0" smtClean="0">
                <a:solidFill>
                  <a:srgbClr val="221815"/>
                </a:solidFill>
                <a:cs typeface="SimSun"/>
              </a:rPr>
              <a:t> пленка на поверхности полная и чистая после очистки.  Может осуществлять очистку в режиме </a:t>
            </a:r>
            <a:r>
              <a:rPr lang="ru-RU" sz="1600" spc="-15" dirty="0" err="1" smtClean="0">
                <a:solidFill>
                  <a:srgbClr val="221815"/>
                </a:solidFill>
                <a:cs typeface="SimSun"/>
              </a:rPr>
              <a:t>онлайн</a:t>
            </a:r>
            <a:r>
              <a:rPr lang="ru-RU" sz="1600" spc="-15" dirty="0" smtClean="0">
                <a:solidFill>
                  <a:srgbClr val="221815"/>
                </a:solidFill>
                <a:cs typeface="SimSun"/>
              </a:rPr>
              <a:t>.</a:t>
            </a:r>
            <a:endParaRPr sz="1000">
              <a:cs typeface="SimSun"/>
            </a:endParaRPr>
          </a:p>
        </p:txBody>
      </p:sp>
      <p:sp>
        <p:nvSpPr>
          <p:cNvPr id="36" name="object 36"/>
          <p:cNvSpPr/>
          <p:nvPr/>
        </p:nvSpPr>
        <p:spPr>
          <a:xfrm>
            <a:off x="3428186" y="8058274"/>
            <a:ext cx="43815" cy="43815"/>
          </a:xfrm>
          <a:custGeom>
            <a:avLst/>
            <a:gdLst/>
            <a:ahLst/>
            <a:cxnLst/>
            <a:rect l="l" t="t" r="r" b="b"/>
            <a:pathLst>
              <a:path w="43814" h="43815">
                <a:moveTo>
                  <a:pt x="21590" y="0"/>
                </a:moveTo>
                <a:lnTo>
                  <a:pt x="13185" y="1698"/>
                </a:lnTo>
                <a:lnTo>
                  <a:pt x="6323" y="6329"/>
                </a:lnTo>
                <a:lnTo>
                  <a:pt x="1696" y="13196"/>
                </a:lnTo>
                <a:lnTo>
                  <a:pt x="0" y="21602"/>
                </a:lnTo>
                <a:lnTo>
                  <a:pt x="1696" y="30009"/>
                </a:lnTo>
                <a:lnTo>
                  <a:pt x="6323" y="36876"/>
                </a:lnTo>
                <a:lnTo>
                  <a:pt x="13185" y="41506"/>
                </a:lnTo>
                <a:lnTo>
                  <a:pt x="21590" y="43205"/>
                </a:lnTo>
                <a:lnTo>
                  <a:pt x="30001" y="41506"/>
                </a:lnTo>
                <a:lnTo>
                  <a:pt x="36868" y="36876"/>
                </a:lnTo>
                <a:lnTo>
                  <a:pt x="41496" y="30009"/>
                </a:lnTo>
                <a:lnTo>
                  <a:pt x="43192" y="21602"/>
                </a:lnTo>
                <a:lnTo>
                  <a:pt x="41496" y="13196"/>
                </a:lnTo>
                <a:lnTo>
                  <a:pt x="36868" y="6329"/>
                </a:lnTo>
                <a:lnTo>
                  <a:pt x="30001" y="1698"/>
                </a:lnTo>
                <a:lnTo>
                  <a:pt x="21590" y="0"/>
                </a:lnTo>
                <a:close/>
              </a:path>
            </a:pathLst>
          </a:custGeom>
          <a:solidFill>
            <a:srgbClr val="0093D4"/>
          </a:solidFill>
        </p:spPr>
        <p:txBody>
          <a:bodyPr wrap="square" lIns="0" tIns="0" rIns="0" bIns="0" rtlCol="0"/>
          <a:lstStyle/>
          <a:p>
            <a:endParaRPr/>
          </a:p>
        </p:txBody>
      </p:sp>
      <p:sp>
        <p:nvSpPr>
          <p:cNvPr id="37" name="object 37"/>
          <p:cNvSpPr/>
          <p:nvPr/>
        </p:nvSpPr>
        <p:spPr>
          <a:xfrm>
            <a:off x="3428186" y="9477995"/>
            <a:ext cx="43815" cy="43815"/>
          </a:xfrm>
          <a:custGeom>
            <a:avLst/>
            <a:gdLst/>
            <a:ahLst/>
            <a:cxnLst/>
            <a:rect l="l" t="t" r="r" b="b"/>
            <a:pathLst>
              <a:path w="43814" h="43815">
                <a:moveTo>
                  <a:pt x="21590" y="0"/>
                </a:moveTo>
                <a:lnTo>
                  <a:pt x="13185" y="1698"/>
                </a:lnTo>
                <a:lnTo>
                  <a:pt x="6323" y="6329"/>
                </a:lnTo>
                <a:lnTo>
                  <a:pt x="1696" y="13196"/>
                </a:lnTo>
                <a:lnTo>
                  <a:pt x="0" y="21602"/>
                </a:lnTo>
                <a:lnTo>
                  <a:pt x="1696" y="30009"/>
                </a:lnTo>
                <a:lnTo>
                  <a:pt x="6323" y="36876"/>
                </a:lnTo>
                <a:lnTo>
                  <a:pt x="13185" y="41506"/>
                </a:lnTo>
                <a:lnTo>
                  <a:pt x="21590" y="43205"/>
                </a:lnTo>
                <a:lnTo>
                  <a:pt x="30001" y="41506"/>
                </a:lnTo>
                <a:lnTo>
                  <a:pt x="36868" y="36876"/>
                </a:lnTo>
                <a:lnTo>
                  <a:pt x="41496" y="30009"/>
                </a:lnTo>
                <a:lnTo>
                  <a:pt x="43192" y="21602"/>
                </a:lnTo>
                <a:lnTo>
                  <a:pt x="41496" y="13196"/>
                </a:lnTo>
                <a:lnTo>
                  <a:pt x="36868" y="6329"/>
                </a:lnTo>
                <a:lnTo>
                  <a:pt x="30001" y="1698"/>
                </a:lnTo>
                <a:lnTo>
                  <a:pt x="21590" y="0"/>
                </a:lnTo>
                <a:close/>
              </a:path>
            </a:pathLst>
          </a:custGeom>
          <a:solidFill>
            <a:srgbClr val="0093D4"/>
          </a:solidFill>
        </p:spPr>
        <p:txBody>
          <a:bodyPr wrap="square" lIns="0" tIns="0" rIns="0" bIns="0" rtlCol="0"/>
          <a:lstStyle/>
          <a:p>
            <a:endParaRPr/>
          </a:p>
        </p:txBody>
      </p:sp>
      <p:sp>
        <p:nvSpPr>
          <p:cNvPr id="38" name="object 38"/>
          <p:cNvSpPr/>
          <p:nvPr/>
        </p:nvSpPr>
        <p:spPr>
          <a:xfrm>
            <a:off x="3428186" y="8466225"/>
            <a:ext cx="43815" cy="43815"/>
          </a:xfrm>
          <a:custGeom>
            <a:avLst/>
            <a:gdLst/>
            <a:ahLst/>
            <a:cxnLst/>
            <a:rect l="l" t="t" r="r" b="b"/>
            <a:pathLst>
              <a:path w="43814" h="43815">
                <a:moveTo>
                  <a:pt x="21590" y="0"/>
                </a:moveTo>
                <a:lnTo>
                  <a:pt x="13185" y="1698"/>
                </a:lnTo>
                <a:lnTo>
                  <a:pt x="6323" y="6329"/>
                </a:lnTo>
                <a:lnTo>
                  <a:pt x="1696" y="13196"/>
                </a:lnTo>
                <a:lnTo>
                  <a:pt x="0" y="21602"/>
                </a:lnTo>
                <a:lnTo>
                  <a:pt x="1696" y="30009"/>
                </a:lnTo>
                <a:lnTo>
                  <a:pt x="6323" y="36876"/>
                </a:lnTo>
                <a:lnTo>
                  <a:pt x="13185" y="41506"/>
                </a:lnTo>
                <a:lnTo>
                  <a:pt x="21590" y="43205"/>
                </a:lnTo>
                <a:lnTo>
                  <a:pt x="30001" y="41506"/>
                </a:lnTo>
                <a:lnTo>
                  <a:pt x="36868" y="36876"/>
                </a:lnTo>
                <a:lnTo>
                  <a:pt x="41496" y="30009"/>
                </a:lnTo>
                <a:lnTo>
                  <a:pt x="43192" y="21602"/>
                </a:lnTo>
                <a:lnTo>
                  <a:pt x="41496" y="13196"/>
                </a:lnTo>
                <a:lnTo>
                  <a:pt x="36868" y="6329"/>
                </a:lnTo>
                <a:lnTo>
                  <a:pt x="30001" y="1698"/>
                </a:lnTo>
                <a:lnTo>
                  <a:pt x="21590" y="0"/>
                </a:lnTo>
                <a:close/>
              </a:path>
            </a:pathLst>
          </a:custGeom>
          <a:solidFill>
            <a:srgbClr val="0093D4"/>
          </a:solidFill>
        </p:spPr>
        <p:txBody>
          <a:bodyPr wrap="square" lIns="0" tIns="0" rIns="0" bIns="0" rtlCol="0"/>
          <a:lstStyle/>
          <a:p>
            <a:endParaRPr/>
          </a:p>
        </p:txBody>
      </p:sp>
      <p:sp>
        <p:nvSpPr>
          <p:cNvPr id="39" name="object 39"/>
          <p:cNvSpPr/>
          <p:nvPr/>
        </p:nvSpPr>
        <p:spPr>
          <a:xfrm>
            <a:off x="3428186" y="8868471"/>
            <a:ext cx="43815" cy="43815"/>
          </a:xfrm>
          <a:custGeom>
            <a:avLst/>
            <a:gdLst/>
            <a:ahLst/>
            <a:cxnLst/>
            <a:rect l="l" t="t" r="r" b="b"/>
            <a:pathLst>
              <a:path w="43814" h="43815">
                <a:moveTo>
                  <a:pt x="21590" y="0"/>
                </a:moveTo>
                <a:lnTo>
                  <a:pt x="13185" y="1698"/>
                </a:lnTo>
                <a:lnTo>
                  <a:pt x="6323" y="6329"/>
                </a:lnTo>
                <a:lnTo>
                  <a:pt x="1696" y="13196"/>
                </a:lnTo>
                <a:lnTo>
                  <a:pt x="0" y="21602"/>
                </a:lnTo>
                <a:lnTo>
                  <a:pt x="1696" y="30009"/>
                </a:lnTo>
                <a:lnTo>
                  <a:pt x="6323" y="36876"/>
                </a:lnTo>
                <a:lnTo>
                  <a:pt x="13185" y="41506"/>
                </a:lnTo>
                <a:lnTo>
                  <a:pt x="21590" y="43205"/>
                </a:lnTo>
                <a:lnTo>
                  <a:pt x="30001" y="41506"/>
                </a:lnTo>
                <a:lnTo>
                  <a:pt x="36868" y="36876"/>
                </a:lnTo>
                <a:lnTo>
                  <a:pt x="41496" y="30009"/>
                </a:lnTo>
                <a:lnTo>
                  <a:pt x="43192" y="21602"/>
                </a:lnTo>
                <a:lnTo>
                  <a:pt x="41496" y="13196"/>
                </a:lnTo>
                <a:lnTo>
                  <a:pt x="36868" y="6329"/>
                </a:lnTo>
                <a:lnTo>
                  <a:pt x="30001" y="1698"/>
                </a:lnTo>
                <a:lnTo>
                  <a:pt x="21590" y="0"/>
                </a:lnTo>
                <a:close/>
              </a:path>
            </a:pathLst>
          </a:custGeom>
          <a:solidFill>
            <a:srgbClr val="0093D4"/>
          </a:solidFill>
        </p:spPr>
        <p:txBody>
          <a:bodyPr wrap="square" lIns="0" tIns="0" rIns="0" bIns="0" rtlCol="0"/>
          <a:lstStyle/>
          <a:p>
            <a:endParaRPr/>
          </a:p>
        </p:txBody>
      </p:sp>
      <p:sp>
        <p:nvSpPr>
          <p:cNvPr id="41" name="object 41"/>
          <p:cNvSpPr txBox="1"/>
          <p:nvPr/>
        </p:nvSpPr>
        <p:spPr>
          <a:xfrm>
            <a:off x="7975600" y="4781550"/>
            <a:ext cx="4572000" cy="3282950"/>
          </a:xfrm>
          <a:prstGeom prst="rect">
            <a:avLst/>
          </a:prstGeom>
        </p:spPr>
        <p:txBody>
          <a:bodyPr vert="horz" wrap="square" lIns="0" tIns="119380" rIns="0" bIns="0" rtlCol="0">
            <a:spAutoFit/>
          </a:bodyPr>
          <a:lstStyle/>
          <a:p>
            <a:pPr marL="12700">
              <a:lnSpc>
                <a:spcPct val="100000"/>
              </a:lnSpc>
              <a:spcBef>
                <a:spcPts val="940"/>
              </a:spcBef>
            </a:pPr>
            <a:r>
              <a:rPr lang="ru-RU" b="1" spc="15" dirty="0" smtClean="0">
                <a:solidFill>
                  <a:srgbClr val="221815"/>
                </a:solidFill>
                <a:cs typeface="SimSun"/>
              </a:rPr>
              <a:t>Особенности очистки окружающей среды</a:t>
            </a:r>
          </a:p>
          <a:p>
            <a:pPr marL="12700" algn="just">
              <a:lnSpc>
                <a:spcPct val="100000"/>
              </a:lnSpc>
              <a:spcBef>
                <a:spcPts val="940"/>
              </a:spcBef>
            </a:pPr>
            <a:r>
              <a:rPr lang="ru-RU" spc="15" dirty="0" smtClean="0">
                <a:solidFill>
                  <a:srgbClr val="221815"/>
                </a:solidFill>
                <a:cs typeface="SimSun"/>
              </a:rPr>
              <a:t>Тщательно удаляет отложения и оказывает особое воздействие на нерастворимые отложения, такие как сульфат и силикат.  Широкое применение, подходит для устройств и сооружений различных отраслей </a:t>
            </a:r>
            <a:r>
              <a:rPr lang="ru-RU" spc="15" dirty="0" err="1" smtClean="0">
                <a:solidFill>
                  <a:srgbClr val="221815"/>
                </a:solidFill>
                <a:cs typeface="SimSun"/>
              </a:rPr>
              <a:t>промышленности.Особенно</a:t>
            </a:r>
            <a:r>
              <a:rPr lang="ru-RU" spc="15" dirty="0" smtClean="0">
                <a:solidFill>
                  <a:srgbClr val="221815"/>
                </a:solidFill>
                <a:cs typeface="SimSun"/>
              </a:rPr>
              <a:t> подходит для крупномасштабных систем установки со сложными структурами.  </a:t>
            </a:r>
            <a:r>
              <a:rPr lang="ru-RU" spc="15" dirty="0" err="1" smtClean="0">
                <a:solidFill>
                  <a:srgbClr val="221815"/>
                </a:solidFill>
                <a:cs typeface="SimSun"/>
              </a:rPr>
              <a:t>Пассивирующая</a:t>
            </a:r>
            <a:r>
              <a:rPr lang="ru-RU" spc="15" dirty="0" smtClean="0">
                <a:solidFill>
                  <a:srgbClr val="221815"/>
                </a:solidFill>
                <a:cs typeface="SimSun"/>
              </a:rPr>
              <a:t> пленка на поверхности является полной и чистой после пассивации.</a:t>
            </a:r>
            <a:endParaRPr sz="1050">
              <a:cs typeface="SimSun"/>
            </a:endParaRPr>
          </a:p>
        </p:txBody>
      </p:sp>
      <p:sp>
        <p:nvSpPr>
          <p:cNvPr id="46" name="object 46"/>
          <p:cNvSpPr/>
          <p:nvPr/>
        </p:nvSpPr>
        <p:spPr>
          <a:xfrm>
            <a:off x="8330813" y="5603788"/>
            <a:ext cx="43815" cy="43815"/>
          </a:xfrm>
          <a:custGeom>
            <a:avLst/>
            <a:gdLst/>
            <a:ahLst/>
            <a:cxnLst/>
            <a:rect l="l" t="t" r="r" b="b"/>
            <a:pathLst>
              <a:path w="43815" h="43814">
                <a:moveTo>
                  <a:pt x="21602" y="0"/>
                </a:moveTo>
                <a:lnTo>
                  <a:pt x="13190" y="1698"/>
                </a:lnTo>
                <a:lnTo>
                  <a:pt x="6324" y="6329"/>
                </a:lnTo>
                <a:lnTo>
                  <a:pt x="1696" y="13196"/>
                </a:lnTo>
                <a:lnTo>
                  <a:pt x="0" y="21602"/>
                </a:lnTo>
                <a:lnTo>
                  <a:pt x="1696" y="30009"/>
                </a:lnTo>
                <a:lnTo>
                  <a:pt x="6324" y="36876"/>
                </a:lnTo>
                <a:lnTo>
                  <a:pt x="13190" y="41506"/>
                </a:lnTo>
                <a:lnTo>
                  <a:pt x="21602" y="43205"/>
                </a:lnTo>
                <a:lnTo>
                  <a:pt x="30009" y="41506"/>
                </a:lnTo>
                <a:lnTo>
                  <a:pt x="36876" y="36876"/>
                </a:lnTo>
                <a:lnTo>
                  <a:pt x="41506" y="30009"/>
                </a:lnTo>
                <a:lnTo>
                  <a:pt x="43205" y="21602"/>
                </a:lnTo>
                <a:lnTo>
                  <a:pt x="41506" y="13196"/>
                </a:lnTo>
                <a:lnTo>
                  <a:pt x="36876" y="6329"/>
                </a:lnTo>
                <a:lnTo>
                  <a:pt x="30009" y="1698"/>
                </a:lnTo>
                <a:lnTo>
                  <a:pt x="21602" y="0"/>
                </a:lnTo>
                <a:close/>
              </a:path>
            </a:pathLst>
          </a:custGeom>
          <a:solidFill>
            <a:srgbClr val="0093D4"/>
          </a:solidFill>
        </p:spPr>
        <p:txBody>
          <a:bodyPr wrap="square" lIns="0" tIns="0" rIns="0" bIns="0" rtlCol="0"/>
          <a:lstStyle/>
          <a:p>
            <a:endParaRPr/>
          </a:p>
        </p:txBody>
      </p:sp>
      <p:sp>
        <p:nvSpPr>
          <p:cNvPr id="47" name="object 47"/>
          <p:cNvSpPr/>
          <p:nvPr/>
        </p:nvSpPr>
        <p:spPr>
          <a:xfrm>
            <a:off x="8330826" y="5816166"/>
            <a:ext cx="43815" cy="43815"/>
          </a:xfrm>
          <a:custGeom>
            <a:avLst/>
            <a:gdLst/>
            <a:ahLst/>
            <a:cxnLst/>
            <a:rect l="l" t="t" r="r" b="b"/>
            <a:pathLst>
              <a:path w="43815" h="43814">
                <a:moveTo>
                  <a:pt x="21589" y="0"/>
                </a:moveTo>
                <a:lnTo>
                  <a:pt x="13180" y="1698"/>
                </a:lnTo>
                <a:lnTo>
                  <a:pt x="6318" y="6329"/>
                </a:lnTo>
                <a:lnTo>
                  <a:pt x="1694" y="13196"/>
                </a:lnTo>
                <a:lnTo>
                  <a:pt x="0" y="21602"/>
                </a:lnTo>
                <a:lnTo>
                  <a:pt x="1694" y="30009"/>
                </a:lnTo>
                <a:lnTo>
                  <a:pt x="6318" y="36876"/>
                </a:lnTo>
                <a:lnTo>
                  <a:pt x="13180" y="41506"/>
                </a:lnTo>
                <a:lnTo>
                  <a:pt x="21589" y="43205"/>
                </a:lnTo>
                <a:lnTo>
                  <a:pt x="29996" y="41506"/>
                </a:lnTo>
                <a:lnTo>
                  <a:pt x="36863" y="36876"/>
                </a:lnTo>
                <a:lnTo>
                  <a:pt x="41494" y="30009"/>
                </a:lnTo>
                <a:lnTo>
                  <a:pt x="43192" y="21602"/>
                </a:lnTo>
                <a:lnTo>
                  <a:pt x="41494" y="13196"/>
                </a:lnTo>
                <a:lnTo>
                  <a:pt x="36863" y="6329"/>
                </a:lnTo>
                <a:lnTo>
                  <a:pt x="29996" y="1698"/>
                </a:lnTo>
                <a:lnTo>
                  <a:pt x="21589" y="0"/>
                </a:lnTo>
                <a:close/>
              </a:path>
            </a:pathLst>
          </a:custGeom>
          <a:solidFill>
            <a:srgbClr val="0093D4"/>
          </a:solidFill>
        </p:spPr>
        <p:txBody>
          <a:bodyPr wrap="square" lIns="0" tIns="0" rIns="0" bIns="0" rtlCol="0"/>
          <a:lstStyle/>
          <a:p>
            <a:endParaRPr/>
          </a:p>
        </p:txBody>
      </p:sp>
      <p:sp>
        <p:nvSpPr>
          <p:cNvPr id="48" name="object 48"/>
          <p:cNvSpPr/>
          <p:nvPr/>
        </p:nvSpPr>
        <p:spPr>
          <a:xfrm>
            <a:off x="8330826" y="6013016"/>
            <a:ext cx="43815" cy="43815"/>
          </a:xfrm>
          <a:custGeom>
            <a:avLst/>
            <a:gdLst/>
            <a:ahLst/>
            <a:cxnLst/>
            <a:rect l="l" t="t" r="r" b="b"/>
            <a:pathLst>
              <a:path w="43815" h="43814">
                <a:moveTo>
                  <a:pt x="21589" y="0"/>
                </a:moveTo>
                <a:lnTo>
                  <a:pt x="13180" y="1698"/>
                </a:lnTo>
                <a:lnTo>
                  <a:pt x="6318" y="6329"/>
                </a:lnTo>
                <a:lnTo>
                  <a:pt x="1694" y="13196"/>
                </a:lnTo>
                <a:lnTo>
                  <a:pt x="0" y="21602"/>
                </a:lnTo>
                <a:lnTo>
                  <a:pt x="1694" y="30009"/>
                </a:lnTo>
                <a:lnTo>
                  <a:pt x="6318" y="36876"/>
                </a:lnTo>
                <a:lnTo>
                  <a:pt x="13180" y="41506"/>
                </a:lnTo>
                <a:lnTo>
                  <a:pt x="21589" y="43205"/>
                </a:lnTo>
                <a:lnTo>
                  <a:pt x="29996" y="41506"/>
                </a:lnTo>
                <a:lnTo>
                  <a:pt x="36863" y="36876"/>
                </a:lnTo>
                <a:lnTo>
                  <a:pt x="41494" y="30009"/>
                </a:lnTo>
                <a:lnTo>
                  <a:pt x="43192" y="21602"/>
                </a:lnTo>
                <a:lnTo>
                  <a:pt x="41494" y="13196"/>
                </a:lnTo>
                <a:lnTo>
                  <a:pt x="36863" y="6329"/>
                </a:lnTo>
                <a:lnTo>
                  <a:pt x="29996" y="1698"/>
                </a:lnTo>
                <a:lnTo>
                  <a:pt x="21589" y="0"/>
                </a:lnTo>
                <a:close/>
              </a:path>
            </a:pathLst>
          </a:custGeom>
          <a:solidFill>
            <a:srgbClr val="0093D4"/>
          </a:solidFill>
        </p:spPr>
        <p:txBody>
          <a:bodyPr wrap="square" lIns="0" tIns="0" rIns="0" bIns="0" rtlCol="0"/>
          <a:lstStyle/>
          <a:p>
            <a:endParaRPr/>
          </a:p>
        </p:txBody>
      </p:sp>
      <p:sp>
        <p:nvSpPr>
          <p:cNvPr id="49" name="object 49"/>
          <p:cNvSpPr/>
          <p:nvPr/>
        </p:nvSpPr>
        <p:spPr>
          <a:xfrm>
            <a:off x="8330813" y="6212372"/>
            <a:ext cx="43815" cy="43815"/>
          </a:xfrm>
          <a:custGeom>
            <a:avLst/>
            <a:gdLst/>
            <a:ahLst/>
            <a:cxnLst/>
            <a:rect l="l" t="t" r="r" b="b"/>
            <a:pathLst>
              <a:path w="43815" h="43814">
                <a:moveTo>
                  <a:pt x="21602" y="0"/>
                </a:moveTo>
                <a:lnTo>
                  <a:pt x="13190" y="1698"/>
                </a:lnTo>
                <a:lnTo>
                  <a:pt x="6324" y="6329"/>
                </a:lnTo>
                <a:lnTo>
                  <a:pt x="1696" y="13196"/>
                </a:lnTo>
                <a:lnTo>
                  <a:pt x="0" y="21602"/>
                </a:lnTo>
                <a:lnTo>
                  <a:pt x="1696" y="30009"/>
                </a:lnTo>
                <a:lnTo>
                  <a:pt x="6324" y="36876"/>
                </a:lnTo>
                <a:lnTo>
                  <a:pt x="13190" y="41506"/>
                </a:lnTo>
                <a:lnTo>
                  <a:pt x="21602" y="43205"/>
                </a:lnTo>
                <a:lnTo>
                  <a:pt x="30009" y="41506"/>
                </a:lnTo>
                <a:lnTo>
                  <a:pt x="36876" y="36876"/>
                </a:lnTo>
                <a:lnTo>
                  <a:pt x="41506" y="30009"/>
                </a:lnTo>
                <a:lnTo>
                  <a:pt x="43205" y="21602"/>
                </a:lnTo>
                <a:lnTo>
                  <a:pt x="41506" y="13196"/>
                </a:lnTo>
                <a:lnTo>
                  <a:pt x="36876" y="6329"/>
                </a:lnTo>
                <a:lnTo>
                  <a:pt x="30009" y="1698"/>
                </a:lnTo>
                <a:lnTo>
                  <a:pt x="21602" y="0"/>
                </a:lnTo>
                <a:close/>
              </a:path>
            </a:pathLst>
          </a:custGeom>
          <a:solidFill>
            <a:srgbClr val="0093D4"/>
          </a:solidFill>
        </p:spPr>
        <p:txBody>
          <a:bodyPr wrap="square" lIns="0" tIns="0" rIns="0" bIns="0" rtlCol="0"/>
          <a:lstStyle/>
          <a:p>
            <a:endParaRPr/>
          </a:p>
        </p:txBody>
      </p:sp>
      <p:grpSp>
        <p:nvGrpSpPr>
          <p:cNvPr id="50" name="object 50"/>
          <p:cNvGrpSpPr/>
          <p:nvPr/>
        </p:nvGrpSpPr>
        <p:grpSpPr>
          <a:xfrm>
            <a:off x="542175" y="1522958"/>
            <a:ext cx="6198870" cy="3827145"/>
            <a:chOff x="542175" y="1522958"/>
            <a:chExt cx="6198870" cy="3827145"/>
          </a:xfrm>
        </p:grpSpPr>
        <p:sp>
          <p:nvSpPr>
            <p:cNvPr id="51" name="object 51"/>
            <p:cNvSpPr/>
            <p:nvPr/>
          </p:nvSpPr>
          <p:spPr>
            <a:xfrm>
              <a:off x="598500" y="1546897"/>
              <a:ext cx="6113145" cy="2479040"/>
            </a:xfrm>
            <a:custGeom>
              <a:avLst/>
              <a:gdLst/>
              <a:ahLst/>
              <a:cxnLst/>
              <a:rect l="l" t="t" r="r" b="b"/>
              <a:pathLst>
                <a:path w="6113145" h="2479040">
                  <a:moveTo>
                    <a:pt x="1203566" y="108000"/>
                  </a:moveTo>
                  <a:lnTo>
                    <a:pt x="1195285" y="65963"/>
                  </a:lnTo>
                  <a:lnTo>
                    <a:pt x="1172743" y="31635"/>
                  </a:lnTo>
                  <a:lnTo>
                    <a:pt x="1139304" y="8496"/>
                  </a:lnTo>
                  <a:lnTo>
                    <a:pt x="1098346" y="0"/>
                  </a:lnTo>
                  <a:lnTo>
                    <a:pt x="105232" y="0"/>
                  </a:lnTo>
                  <a:lnTo>
                    <a:pt x="64262" y="8496"/>
                  </a:lnTo>
                  <a:lnTo>
                    <a:pt x="30822" y="31635"/>
                  </a:lnTo>
                  <a:lnTo>
                    <a:pt x="8267" y="65963"/>
                  </a:lnTo>
                  <a:lnTo>
                    <a:pt x="0" y="108000"/>
                  </a:lnTo>
                  <a:lnTo>
                    <a:pt x="0" y="1127315"/>
                  </a:lnTo>
                  <a:lnTo>
                    <a:pt x="8267" y="1169365"/>
                  </a:lnTo>
                  <a:lnTo>
                    <a:pt x="30810" y="1203693"/>
                  </a:lnTo>
                  <a:lnTo>
                    <a:pt x="64262" y="1226832"/>
                  </a:lnTo>
                  <a:lnTo>
                    <a:pt x="105232" y="1235316"/>
                  </a:lnTo>
                  <a:lnTo>
                    <a:pt x="1098346" y="1235316"/>
                  </a:lnTo>
                  <a:lnTo>
                    <a:pt x="1139304" y="1226832"/>
                  </a:lnTo>
                  <a:lnTo>
                    <a:pt x="1172743" y="1203693"/>
                  </a:lnTo>
                  <a:lnTo>
                    <a:pt x="1195285" y="1169365"/>
                  </a:lnTo>
                  <a:lnTo>
                    <a:pt x="1203566" y="1127315"/>
                  </a:lnTo>
                  <a:lnTo>
                    <a:pt x="1203566" y="108000"/>
                  </a:lnTo>
                  <a:close/>
                </a:path>
                <a:path w="6113145" h="2479040">
                  <a:moveTo>
                    <a:pt x="4986350" y="115747"/>
                  </a:moveTo>
                  <a:lnTo>
                    <a:pt x="4978082" y="74002"/>
                  </a:lnTo>
                  <a:lnTo>
                    <a:pt x="4955527" y="39916"/>
                  </a:lnTo>
                  <a:lnTo>
                    <a:pt x="4922088" y="16929"/>
                  </a:lnTo>
                  <a:lnTo>
                    <a:pt x="4881130" y="8496"/>
                  </a:lnTo>
                  <a:lnTo>
                    <a:pt x="3888016" y="8496"/>
                  </a:lnTo>
                  <a:lnTo>
                    <a:pt x="3847058" y="16929"/>
                  </a:lnTo>
                  <a:lnTo>
                    <a:pt x="3813606" y="39916"/>
                  </a:lnTo>
                  <a:lnTo>
                    <a:pt x="3791051" y="74002"/>
                  </a:lnTo>
                  <a:lnTo>
                    <a:pt x="3782784" y="115747"/>
                  </a:lnTo>
                  <a:lnTo>
                    <a:pt x="3782784" y="1128052"/>
                  </a:lnTo>
                  <a:lnTo>
                    <a:pt x="3791051" y="1169809"/>
                  </a:lnTo>
                  <a:lnTo>
                    <a:pt x="3813606" y="1203909"/>
                  </a:lnTo>
                  <a:lnTo>
                    <a:pt x="3847058" y="1226896"/>
                  </a:lnTo>
                  <a:lnTo>
                    <a:pt x="3888016" y="1235316"/>
                  </a:lnTo>
                  <a:lnTo>
                    <a:pt x="4881130" y="1235316"/>
                  </a:lnTo>
                  <a:lnTo>
                    <a:pt x="4922088" y="1226896"/>
                  </a:lnTo>
                  <a:lnTo>
                    <a:pt x="4955527" y="1203909"/>
                  </a:lnTo>
                  <a:lnTo>
                    <a:pt x="4978082" y="1169809"/>
                  </a:lnTo>
                  <a:lnTo>
                    <a:pt x="4986350" y="1128052"/>
                  </a:lnTo>
                  <a:lnTo>
                    <a:pt x="4986350" y="115747"/>
                  </a:lnTo>
                  <a:close/>
                </a:path>
                <a:path w="6113145" h="2479040">
                  <a:moveTo>
                    <a:pt x="6112675" y="1379943"/>
                  </a:moveTo>
                  <a:lnTo>
                    <a:pt x="6105207" y="1338961"/>
                  </a:lnTo>
                  <a:lnTo>
                    <a:pt x="6084862" y="1305496"/>
                  </a:lnTo>
                  <a:lnTo>
                    <a:pt x="6054687" y="1282928"/>
                  </a:lnTo>
                  <a:lnTo>
                    <a:pt x="6017742" y="1274648"/>
                  </a:lnTo>
                  <a:lnTo>
                    <a:pt x="5121770" y="1274648"/>
                  </a:lnTo>
                  <a:lnTo>
                    <a:pt x="5084813" y="1282928"/>
                  </a:lnTo>
                  <a:lnTo>
                    <a:pt x="5054638" y="1305496"/>
                  </a:lnTo>
                  <a:lnTo>
                    <a:pt x="5034292" y="1338961"/>
                  </a:lnTo>
                  <a:lnTo>
                    <a:pt x="5026838" y="1379943"/>
                  </a:lnTo>
                  <a:lnTo>
                    <a:pt x="5026838" y="2373706"/>
                  </a:lnTo>
                  <a:lnTo>
                    <a:pt x="5034292" y="2414701"/>
                  </a:lnTo>
                  <a:lnTo>
                    <a:pt x="5054638" y="2448166"/>
                  </a:lnTo>
                  <a:lnTo>
                    <a:pt x="5084813" y="2470734"/>
                  </a:lnTo>
                  <a:lnTo>
                    <a:pt x="5121770" y="2479002"/>
                  </a:lnTo>
                  <a:lnTo>
                    <a:pt x="6017742" y="2479002"/>
                  </a:lnTo>
                  <a:lnTo>
                    <a:pt x="6054687" y="2470734"/>
                  </a:lnTo>
                  <a:lnTo>
                    <a:pt x="6084862" y="2448166"/>
                  </a:lnTo>
                  <a:lnTo>
                    <a:pt x="6105207" y="2414701"/>
                  </a:lnTo>
                  <a:lnTo>
                    <a:pt x="6112675" y="2373706"/>
                  </a:lnTo>
                  <a:lnTo>
                    <a:pt x="6112675" y="1379943"/>
                  </a:lnTo>
                  <a:close/>
                </a:path>
                <a:path w="6113145" h="2479040">
                  <a:moveTo>
                    <a:pt x="6112675" y="115760"/>
                  </a:moveTo>
                  <a:lnTo>
                    <a:pt x="6105207" y="74002"/>
                  </a:lnTo>
                  <a:lnTo>
                    <a:pt x="6084862" y="39903"/>
                  </a:lnTo>
                  <a:lnTo>
                    <a:pt x="6054687" y="16916"/>
                  </a:lnTo>
                  <a:lnTo>
                    <a:pt x="6017742" y="8496"/>
                  </a:lnTo>
                  <a:lnTo>
                    <a:pt x="5121757" y="8496"/>
                  </a:lnTo>
                  <a:lnTo>
                    <a:pt x="5084800" y="16916"/>
                  </a:lnTo>
                  <a:lnTo>
                    <a:pt x="5054625" y="39903"/>
                  </a:lnTo>
                  <a:lnTo>
                    <a:pt x="5034280" y="74002"/>
                  </a:lnTo>
                  <a:lnTo>
                    <a:pt x="5026825" y="115760"/>
                  </a:lnTo>
                  <a:lnTo>
                    <a:pt x="5026825" y="1128064"/>
                  </a:lnTo>
                  <a:lnTo>
                    <a:pt x="5034280" y="1169809"/>
                  </a:lnTo>
                  <a:lnTo>
                    <a:pt x="5054625" y="1203909"/>
                  </a:lnTo>
                  <a:lnTo>
                    <a:pt x="5084800" y="1226883"/>
                  </a:lnTo>
                  <a:lnTo>
                    <a:pt x="5121757" y="1235316"/>
                  </a:lnTo>
                  <a:lnTo>
                    <a:pt x="6017742" y="1235316"/>
                  </a:lnTo>
                  <a:lnTo>
                    <a:pt x="6054687" y="1226883"/>
                  </a:lnTo>
                  <a:lnTo>
                    <a:pt x="6084862" y="1203909"/>
                  </a:lnTo>
                  <a:lnTo>
                    <a:pt x="6105207" y="1169809"/>
                  </a:lnTo>
                  <a:lnTo>
                    <a:pt x="6112675" y="1128064"/>
                  </a:lnTo>
                  <a:lnTo>
                    <a:pt x="6112675" y="115760"/>
                  </a:lnTo>
                  <a:close/>
                </a:path>
              </a:pathLst>
            </a:custGeom>
            <a:solidFill>
              <a:srgbClr val="00A0E9">
                <a:alpha val="11997"/>
              </a:srgbClr>
            </a:solidFill>
          </p:spPr>
          <p:txBody>
            <a:bodyPr wrap="square" lIns="0" tIns="0" rIns="0" bIns="0" rtlCol="0"/>
            <a:lstStyle/>
            <a:p>
              <a:endParaRPr/>
            </a:p>
          </p:txBody>
        </p:sp>
        <p:pic>
          <p:nvPicPr>
            <p:cNvPr id="52" name="object 52"/>
            <p:cNvPicPr/>
            <p:nvPr/>
          </p:nvPicPr>
          <p:blipFill>
            <a:blip r:embed="rId4" cstate="email"/>
            <a:stretch>
              <a:fillRect/>
            </a:stretch>
          </p:blipFill>
          <p:spPr>
            <a:xfrm>
              <a:off x="542175" y="1522958"/>
              <a:ext cx="6189141" cy="3826929"/>
            </a:xfrm>
            <a:prstGeom prst="rect">
              <a:avLst/>
            </a:prstGeom>
          </p:spPr>
        </p:pic>
        <p:sp>
          <p:nvSpPr>
            <p:cNvPr id="53" name="object 53"/>
            <p:cNvSpPr/>
            <p:nvPr/>
          </p:nvSpPr>
          <p:spPr>
            <a:xfrm>
              <a:off x="1839066" y="1530503"/>
              <a:ext cx="1252220" cy="1280160"/>
            </a:xfrm>
            <a:custGeom>
              <a:avLst/>
              <a:gdLst/>
              <a:ahLst/>
              <a:cxnLst/>
              <a:rect l="l" t="t" r="r" b="b"/>
              <a:pathLst>
                <a:path w="1252220" h="1280160">
                  <a:moveTo>
                    <a:pt x="1142390" y="0"/>
                  </a:moveTo>
                  <a:lnTo>
                    <a:pt x="109435" y="0"/>
                  </a:lnTo>
                  <a:lnTo>
                    <a:pt x="66838" y="8791"/>
                  </a:lnTo>
                  <a:lnTo>
                    <a:pt x="32053" y="32769"/>
                  </a:lnTo>
                  <a:lnTo>
                    <a:pt x="8600" y="68333"/>
                  </a:lnTo>
                  <a:lnTo>
                    <a:pt x="0" y="111886"/>
                  </a:lnTo>
                  <a:lnTo>
                    <a:pt x="0" y="1167879"/>
                  </a:lnTo>
                  <a:lnTo>
                    <a:pt x="8600" y="1211432"/>
                  </a:lnTo>
                  <a:lnTo>
                    <a:pt x="32053" y="1246997"/>
                  </a:lnTo>
                  <a:lnTo>
                    <a:pt x="66838" y="1270974"/>
                  </a:lnTo>
                  <a:lnTo>
                    <a:pt x="109435" y="1279766"/>
                  </a:lnTo>
                  <a:lnTo>
                    <a:pt x="1142390" y="1279766"/>
                  </a:lnTo>
                  <a:lnTo>
                    <a:pt x="1184987" y="1270974"/>
                  </a:lnTo>
                  <a:lnTo>
                    <a:pt x="1219773" y="1246997"/>
                  </a:lnTo>
                  <a:lnTo>
                    <a:pt x="1243226" y="1211432"/>
                  </a:lnTo>
                  <a:lnTo>
                    <a:pt x="1251826" y="1167879"/>
                  </a:lnTo>
                  <a:lnTo>
                    <a:pt x="1251826" y="111886"/>
                  </a:lnTo>
                  <a:lnTo>
                    <a:pt x="1243226" y="68333"/>
                  </a:lnTo>
                  <a:lnTo>
                    <a:pt x="1219773" y="32769"/>
                  </a:lnTo>
                  <a:lnTo>
                    <a:pt x="1184987" y="8791"/>
                  </a:lnTo>
                  <a:lnTo>
                    <a:pt x="1142390" y="0"/>
                  </a:lnTo>
                  <a:close/>
                </a:path>
              </a:pathLst>
            </a:custGeom>
            <a:solidFill>
              <a:srgbClr val="601886">
                <a:alpha val="19999"/>
              </a:srgbClr>
            </a:solidFill>
          </p:spPr>
          <p:txBody>
            <a:bodyPr wrap="square" lIns="0" tIns="0" rIns="0" bIns="0" rtlCol="0"/>
            <a:lstStyle/>
            <a:p>
              <a:endParaRPr/>
            </a:p>
          </p:txBody>
        </p:sp>
        <p:sp>
          <p:nvSpPr>
            <p:cNvPr id="54" name="object 54"/>
            <p:cNvSpPr/>
            <p:nvPr/>
          </p:nvSpPr>
          <p:spPr>
            <a:xfrm>
              <a:off x="3094358" y="4075122"/>
              <a:ext cx="1252855" cy="1263015"/>
            </a:xfrm>
            <a:custGeom>
              <a:avLst/>
              <a:gdLst/>
              <a:ahLst/>
              <a:cxnLst/>
              <a:rect l="l" t="t" r="r" b="b"/>
              <a:pathLst>
                <a:path w="1252854" h="1263014">
                  <a:moveTo>
                    <a:pt x="1143076" y="0"/>
                  </a:moveTo>
                  <a:lnTo>
                    <a:pt x="109499" y="0"/>
                  </a:lnTo>
                  <a:lnTo>
                    <a:pt x="66876" y="8673"/>
                  </a:lnTo>
                  <a:lnTo>
                    <a:pt x="32070" y="32327"/>
                  </a:lnTo>
                  <a:lnTo>
                    <a:pt x="8604" y="67411"/>
                  </a:lnTo>
                  <a:lnTo>
                    <a:pt x="0" y="110375"/>
                  </a:lnTo>
                  <a:lnTo>
                    <a:pt x="0" y="1152067"/>
                  </a:lnTo>
                  <a:lnTo>
                    <a:pt x="8604" y="1195031"/>
                  </a:lnTo>
                  <a:lnTo>
                    <a:pt x="32070" y="1230115"/>
                  </a:lnTo>
                  <a:lnTo>
                    <a:pt x="66876" y="1253769"/>
                  </a:lnTo>
                  <a:lnTo>
                    <a:pt x="109499" y="1262443"/>
                  </a:lnTo>
                  <a:lnTo>
                    <a:pt x="1143076" y="1262443"/>
                  </a:lnTo>
                  <a:lnTo>
                    <a:pt x="1185701" y="1253769"/>
                  </a:lnTo>
                  <a:lnTo>
                    <a:pt x="1220511" y="1230115"/>
                  </a:lnTo>
                  <a:lnTo>
                    <a:pt x="1243981" y="1195031"/>
                  </a:lnTo>
                  <a:lnTo>
                    <a:pt x="1252588" y="1152067"/>
                  </a:lnTo>
                  <a:lnTo>
                    <a:pt x="1252588" y="110375"/>
                  </a:lnTo>
                  <a:lnTo>
                    <a:pt x="1243981" y="67411"/>
                  </a:lnTo>
                  <a:lnTo>
                    <a:pt x="1220511" y="32327"/>
                  </a:lnTo>
                  <a:lnTo>
                    <a:pt x="1185701" y="8673"/>
                  </a:lnTo>
                  <a:lnTo>
                    <a:pt x="1143076" y="0"/>
                  </a:lnTo>
                  <a:close/>
                </a:path>
              </a:pathLst>
            </a:custGeom>
            <a:solidFill>
              <a:srgbClr val="9FA0A0">
                <a:alpha val="39999"/>
              </a:srgbClr>
            </a:solidFill>
          </p:spPr>
          <p:txBody>
            <a:bodyPr wrap="square" lIns="0" tIns="0" rIns="0" bIns="0" rtlCol="0"/>
            <a:lstStyle/>
            <a:p>
              <a:endParaRPr/>
            </a:p>
          </p:txBody>
        </p:sp>
        <p:sp>
          <p:nvSpPr>
            <p:cNvPr id="55" name="object 55"/>
            <p:cNvSpPr/>
            <p:nvPr/>
          </p:nvSpPr>
          <p:spPr>
            <a:xfrm>
              <a:off x="5595533" y="2810318"/>
              <a:ext cx="1145540" cy="1260475"/>
            </a:xfrm>
            <a:custGeom>
              <a:avLst/>
              <a:gdLst/>
              <a:ahLst/>
              <a:cxnLst/>
              <a:rect l="l" t="t" r="r" b="b"/>
              <a:pathLst>
                <a:path w="1145540" h="1260475">
                  <a:moveTo>
                    <a:pt x="1045298" y="0"/>
                  </a:moveTo>
                  <a:lnTo>
                    <a:pt x="100126" y="0"/>
                  </a:lnTo>
                  <a:lnTo>
                    <a:pt x="61154" y="8656"/>
                  </a:lnTo>
                  <a:lnTo>
                    <a:pt x="29327" y="32262"/>
                  </a:lnTo>
                  <a:lnTo>
                    <a:pt x="7868" y="67278"/>
                  </a:lnTo>
                  <a:lnTo>
                    <a:pt x="0" y="110159"/>
                  </a:lnTo>
                  <a:lnTo>
                    <a:pt x="0" y="1149959"/>
                  </a:lnTo>
                  <a:lnTo>
                    <a:pt x="7868" y="1192843"/>
                  </a:lnTo>
                  <a:lnTo>
                    <a:pt x="29327" y="1227862"/>
                  </a:lnTo>
                  <a:lnTo>
                    <a:pt x="61154" y="1251474"/>
                  </a:lnTo>
                  <a:lnTo>
                    <a:pt x="100126" y="1260132"/>
                  </a:lnTo>
                  <a:lnTo>
                    <a:pt x="1045298" y="1260132"/>
                  </a:lnTo>
                  <a:lnTo>
                    <a:pt x="1084278" y="1251474"/>
                  </a:lnTo>
                  <a:lnTo>
                    <a:pt x="1116109" y="1227862"/>
                  </a:lnTo>
                  <a:lnTo>
                    <a:pt x="1137569" y="1192843"/>
                  </a:lnTo>
                  <a:lnTo>
                    <a:pt x="1145438" y="1149959"/>
                  </a:lnTo>
                  <a:lnTo>
                    <a:pt x="1145438" y="110159"/>
                  </a:lnTo>
                  <a:lnTo>
                    <a:pt x="1137569" y="67278"/>
                  </a:lnTo>
                  <a:lnTo>
                    <a:pt x="1116109" y="32262"/>
                  </a:lnTo>
                  <a:lnTo>
                    <a:pt x="1084278" y="8656"/>
                  </a:lnTo>
                  <a:lnTo>
                    <a:pt x="1045298" y="0"/>
                  </a:lnTo>
                  <a:close/>
                </a:path>
              </a:pathLst>
            </a:custGeom>
            <a:solidFill>
              <a:srgbClr val="EFEFEF">
                <a:alpha val="39999"/>
              </a:srgbClr>
            </a:solidFill>
          </p:spPr>
          <p:txBody>
            <a:bodyPr wrap="square" lIns="0" tIns="0" rIns="0" bIns="0" rtlCol="0"/>
            <a:lstStyle/>
            <a:p>
              <a:endParaRPr/>
            </a:p>
          </p:txBody>
        </p:sp>
      </p:grpSp>
      <p:grpSp>
        <p:nvGrpSpPr>
          <p:cNvPr id="59" name="object 59"/>
          <p:cNvGrpSpPr/>
          <p:nvPr/>
        </p:nvGrpSpPr>
        <p:grpSpPr>
          <a:xfrm>
            <a:off x="13081000" y="8667750"/>
            <a:ext cx="1538605" cy="1198245"/>
            <a:chOff x="11515369" y="7742994"/>
            <a:chExt cx="1538605" cy="1198245"/>
          </a:xfrm>
        </p:grpSpPr>
        <p:pic>
          <p:nvPicPr>
            <p:cNvPr id="60" name="object 60"/>
            <p:cNvPicPr/>
            <p:nvPr/>
          </p:nvPicPr>
          <p:blipFill>
            <a:blip r:embed="rId5" cstate="email"/>
            <a:stretch>
              <a:fillRect/>
            </a:stretch>
          </p:blipFill>
          <p:spPr>
            <a:xfrm>
              <a:off x="11547119" y="7774749"/>
              <a:ext cx="1474863" cy="1134313"/>
            </a:xfrm>
            <a:prstGeom prst="rect">
              <a:avLst/>
            </a:prstGeom>
          </p:spPr>
        </p:pic>
        <p:sp>
          <p:nvSpPr>
            <p:cNvPr id="61" name="object 61"/>
            <p:cNvSpPr/>
            <p:nvPr/>
          </p:nvSpPr>
          <p:spPr>
            <a:xfrm>
              <a:off x="11547119" y="7774744"/>
              <a:ext cx="1475105" cy="1134745"/>
            </a:xfrm>
            <a:custGeom>
              <a:avLst/>
              <a:gdLst/>
              <a:ahLst/>
              <a:cxnLst/>
              <a:rect l="l" t="t" r="r" b="b"/>
              <a:pathLst>
                <a:path w="1475105" h="1134745">
                  <a:moveTo>
                    <a:pt x="1474863" y="1020699"/>
                  </a:moveTo>
                  <a:lnTo>
                    <a:pt x="1466535" y="1063444"/>
                  </a:lnTo>
                  <a:lnTo>
                    <a:pt x="1441576" y="1101026"/>
                  </a:lnTo>
                  <a:lnTo>
                    <a:pt x="1404004" y="1125989"/>
                  </a:lnTo>
                  <a:lnTo>
                    <a:pt x="1361249" y="1134313"/>
                  </a:lnTo>
                  <a:lnTo>
                    <a:pt x="113614" y="1134313"/>
                  </a:lnTo>
                  <a:lnTo>
                    <a:pt x="70851" y="1125989"/>
                  </a:lnTo>
                  <a:lnTo>
                    <a:pt x="33261" y="1101026"/>
                  </a:lnTo>
                  <a:lnTo>
                    <a:pt x="8310" y="1063444"/>
                  </a:lnTo>
                  <a:lnTo>
                    <a:pt x="0" y="1020699"/>
                  </a:lnTo>
                  <a:lnTo>
                    <a:pt x="0" y="113614"/>
                  </a:lnTo>
                  <a:lnTo>
                    <a:pt x="8310" y="70869"/>
                  </a:lnTo>
                  <a:lnTo>
                    <a:pt x="33261" y="33286"/>
                  </a:lnTo>
                  <a:lnTo>
                    <a:pt x="70851" y="8323"/>
                  </a:lnTo>
                  <a:lnTo>
                    <a:pt x="113614" y="0"/>
                  </a:lnTo>
                  <a:lnTo>
                    <a:pt x="1361249" y="0"/>
                  </a:lnTo>
                  <a:lnTo>
                    <a:pt x="1404004" y="8323"/>
                  </a:lnTo>
                  <a:lnTo>
                    <a:pt x="1441576" y="33286"/>
                  </a:lnTo>
                  <a:lnTo>
                    <a:pt x="1466535" y="70869"/>
                  </a:lnTo>
                  <a:lnTo>
                    <a:pt x="1474863" y="113614"/>
                  </a:lnTo>
                  <a:lnTo>
                    <a:pt x="1474863" y="1020699"/>
                  </a:lnTo>
                  <a:close/>
                </a:path>
              </a:pathLst>
            </a:custGeom>
            <a:ln w="63500">
              <a:solidFill>
                <a:srgbClr val="BFC0C0"/>
              </a:solidFill>
            </a:ln>
          </p:spPr>
          <p:txBody>
            <a:bodyPr wrap="square" lIns="0" tIns="0" rIns="0" bIns="0" rtlCol="0"/>
            <a:lstStyle/>
            <a:p>
              <a:endParaRPr/>
            </a:p>
          </p:txBody>
        </p:sp>
      </p:grpSp>
      <p:graphicFrame>
        <p:nvGraphicFramePr>
          <p:cNvPr id="62" name="object 62"/>
          <p:cNvGraphicFramePr>
            <a:graphicFrameLocks noGrp="1"/>
          </p:cNvGraphicFramePr>
          <p:nvPr/>
        </p:nvGraphicFramePr>
        <p:xfrm>
          <a:off x="522883" y="1510019"/>
          <a:ext cx="6205853" cy="3826928"/>
        </p:xfrm>
        <a:graphic>
          <a:graphicData uri="http://schemas.openxmlformats.org/drawingml/2006/table">
            <a:tbl>
              <a:tblPr firstRow="1" bandRow="1">
                <a:tableStyleId>{2D5ABB26-0587-4C30-8999-92F81FD0307C}</a:tableStyleId>
              </a:tblPr>
              <a:tblGrid>
                <a:gridCol w="1294765"/>
                <a:gridCol w="1257299"/>
                <a:gridCol w="1244600"/>
                <a:gridCol w="1257300"/>
                <a:gridCol w="1151889"/>
              </a:tblGrid>
              <a:tr h="1287310">
                <a:tc>
                  <a:txBody>
                    <a:bodyPr/>
                    <a:lstStyle/>
                    <a:p>
                      <a:pPr>
                        <a:lnSpc>
                          <a:spcPct val="100000"/>
                        </a:lnSpc>
                      </a:pPr>
                      <a:endParaRPr sz="800">
                        <a:latin typeface="Times New Roman"/>
                        <a:cs typeface="Times New Roman"/>
                      </a:endParaRPr>
                    </a:p>
                  </a:txBody>
                  <a:tcPr marL="0" marR="0" marT="0" marB="0">
                    <a:lnL w="53975">
                      <a:solidFill>
                        <a:srgbClr val="B5B6B6"/>
                      </a:solidFill>
                      <a:prstDash val="solid"/>
                    </a:lnL>
                    <a:lnR w="12700">
                      <a:solidFill>
                        <a:srgbClr val="FFFFFF"/>
                      </a:solidFill>
                      <a:prstDash val="solid"/>
                    </a:lnR>
                    <a:lnT w="28575">
                      <a:solidFill>
                        <a:srgbClr val="B5B6B6"/>
                      </a:solidFill>
                      <a:prstDash val="solid"/>
                    </a:lnT>
                    <a:lnB w="12700">
                      <a:solidFill>
                        <a:srgbClr val="FFFFFF"/>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B5B6B6"/>
                      </a:solidFill>
                      <a:prstDash val="solid"/>
                    </a:lnT>
                    <a:lnB w="12700">
                      <a:solidFill>
                        <a:srgbClr val="FFFFFF"/>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B5B6B6"/>
                      </a:solidFill>
                      <a:prstDash val="solid"/>
                    </a:lnT>
                    <a:lnB w="12700">
                      <a:solidFill>
                        <a:srgbClr val="FFFFFF"/>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B5B6B6"/>
                      </a:solidFill>
                      <a:prstDash val="solid"/>
                    </a:lnT>
                    <a:lnB w="12700">
                      <a:solidFill>
                        <a:srgbClr val="FFFFFF"/>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53975">
                      <a:solidFill>
                        <a:srgbClr val="B5B6B6"/>
                      </a:solidFill>
                      <a:prstDash val="solid"/>
                    </a:lnR>
                    <a:lnT w="28575">
                      <a:solidFill>
                        <a:srgbClr val="B5B6B6"/>
                      </a:solidFill>
                      <a:prstDash val="solid"/>
                    </a:lnT>
                    <a:lnB w="12700">
                      <a:solidFill>
                        <a:srgbClr val="FFFFFF"/>
                      </a:solidFill>
                      <a:prstDash val="solid"/>
                    </a:lnB>
                  </a:tcPr>
                </a:tc>
              </a:tr>
              <a:tr h="1257301">
                <a:tc>
                  <a:txBody>
                    <a:bodyPr/>
                    <a:lstStyle/>
                    <a:p>
                      <a:pPr>
                        <a:lnSpc>
                          <a:spcPct val="100000"/>
                        </a:lnSpc>
                      </a:pPr>
                      <a:endParaRPr sz="800">
                        <a:latin typeface="Times New Roman"/>
                        <a:cs typeface="Times New Roman"/>
                      </a:endParaRPr>
                    </a:p>
                  </a:txBody>
                  <a:tcPr marL="0" marR="0" marT="0" marB="0">
                    <a:lnL w="53975">
                      <a:solidFill>
                        <a:srgbClr val="B5B6B6"/>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53975">
                      <a:solidFill>
                        <a:srgbClr val="B5B6B6"/>
                      </a:solidFill>
                      <a:prstDash val="solid"/>
                    </a:lnR>
                    <a:lnT w="12700">
                      <a:solidFill>
                        <a:srgbClr val="FFFFFF"/>
                      </a:solidFill>
                      <a:prstDash val="solid"/>
                    </a:lnT>
                    <a:lnB w="12700">
                      <a:solidFill>
                        <a:srgbClr val="FFFFFF"/>
                      </a:solidFill>
                      <a:prstDash val="solid"/>
                    </a:lnB>
                  </a:tcPr>
                </a:tc>
              </a:tr>
              <a:tr h="1282317">
                <a:tc>
                  <a:txBody>
                    <a:bodyPr/>
                    <a:lstStyle/>
                    <a:p>
                      <a:pPr>
                        <a:lnSpc>
                          <a:spcPct val="100000"/>
                        </a:lnSpc>
                      </a:pPr>
                      <a:endParaRPr sz="800">
                        <a:latin typeface="Times New Roman"/>
                        <a:cs typeface="Times New Roman"/>
                      </a:endParaRPr>
                    </a:p>
                  </a:txBody>
                  <a:tcPr marL="0" marR="0" marT="0" marB="0">
                    <a:lnL w="53975">
                      <a:solidFill>
                        <a:srgbClr val="B5B6B6"/>
                      </a:solidFill>
                      <a:prstDash val="solid"/>
                    </a:lnL>
                    <a:lnR w="12700">
                      <a:solidFill>
                        <a:srgbClr val="FFFFFF"/>
                      </a:solidFill>
                      <a:prstDash val="solid"/>
                    </a:lnR>
                    <a:lnT w="12700">
                      <a:solidFill>
                        <a:srgbClr val="FFFFFF"/>
                      </a:solidFill>
                      <a:prstDash val="solid"/>
                    </a:lnT>
                    <a:lnB w="28575">
                      <a:solidFill>
                        <a:srgbClr val="B5B6B6"/>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B5B6B6"/>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B5B6B6"/>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B5B6B6"/>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53975">
                      <a:solidFill>
                        <a:srgbClr val="B5B6B6"/>
                      </a:solidFill>
                      <a:prstDash val="solid"/>
                    </a:lnR>
                    <a:lnT w="12700">
                      <a:solidFill>
                        <a:srgbClr val="FFFFFF"/>
                      </a:solidFill>
                      <a:prstDash val="solid"/>
                    </a:lnT>
                    <a:lnB w="28575">
                      <a:solidFill>
                        <a:srgbClr val="B5B6B6"/>
                      </a:solidFill>
                      <a:prstDash val="solid"/>
                    </a:lnB>
                  </a:tcPr>
                </a:tc>
              </a:tr>
            </a:tbl>
          </a:graphicData>
        </a:graphic>
      </p:graphicFrame>
      <p:sp>
        <p:nvSpPr>
          <p:cNvPr id="63" name="object 63"/>
          <p:cNvSpPr/>
          <p:nvPr/>
        </p:nvSpPr>
        <p:spPr>
          <a:xfrm>
            <a:off x="3428186" y="9265965"/>
            <a:ext cx="43815" cy="43815"/>
          </a:xfrm>
          <a:custGeom>
            <a:avLst/>
            <a:gdLst/>
            <a:ahLst/>
            <a:cxnLst/>
            <a:rect l="l" t="t" r="r" b="b"/>
            <a:pathLst>
              <a:path w="43814" h="43815">
                <a:moveTo>
                  <a:pt x="21590" y="0"/>
                </a:moveTo>
                <a:lnTo>
                  <a:pt x="13185" y="1698"/>
                </a:lnTo>
                <a:lnTo>
                  <a:pt x="6323" y="6329"/>
                </a:lnTo>
                <a:lnTo>
                  <a:pt x="1696" y="13196"/>
                </a:lnTo>
                <a:lnTo>
                  <a:pt x="0" y="21602"/>
                </a:lnTo>
                <a:lnTo>
                  <a:pt x="1696" y="30009"/>
                </a:lnTo>
                <a:lnTo>
                  <a:pt x="6323" y="36876"/>
                </a:lnTo>
                <a:lnTo>
                  <a:pt x="13185" y="41506"/>
                </a:lnTo>
                <a:lnTo>
                  <a:pt x="21590" y="43205"/>
                </a:lnTo>
                <a:lnTo>
                  <a:pt x="30001" y="41506"/>
                </a:lnTo>
                <a:lnTo>
                  <a:pt x="36868" y="36876"/>
                </a:lnTo>
                <a:lnTo>
                  <a:pt x="41496" y="30009"/>
                </a:lnTo>
                <a:lnTo>
                  <a:pt x="43192" y="21602"/>
                </a:lnTo>
                <a:lnTo>
                  <a:pt x="41496" y="13196"/>
                </a:lnTo>
                <a:lnTo>
                  <a:pt x="36868" y="6329"/>
                </a:lnTo>
                <a:lnTo>
                  <a:pt x="30001" y="1698"/>
                </a:lnTo>
                <a:lnTo>
                  <a:pt x="21590" y="0"/>
                </a:lnTo>
                <a:close/>
              </a:path>
            </a:pathLst>
          </a:custGeom>
          <a:solidFill>
            <a:srgbClr val="0093D4"/>
          </a:solidFill>
        </p:spPr>
        <p:txBody>
          <a:bodyPr wrap="square" lIns="0" tIns="0" rIns="0" bIns="0" rtlCol="0"/>
          <a:lstStyle/>
          <a:p>
            <a:endParaRPr/>
          </a:p>
        </p:txBody>
      </p:sp>
      <p:sp>
        <p:nvSpPr>
          <p:cNvPr id="64" name="object 6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65" name="object 65"/>
          <p:cNvSpPr txBox="1"/>
          <p:nvPr/>
        </p:nvSpPr>
        <p:spPr>
          <a:xfrm>
            <a:off x="1424570" y="9669186"/>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07</a:t>
            </a:r>
            <a:endParaRPr sz="1000">
              <a:latin typeface="SimSun"/>
              <a:cs typeface="SimSun"/>
            </a:endParaRPr>
          </a:p>
        </p:txBody>
      </p:sp>
      <p:sp>
        <p:nvSpPr>
          <p:cNvPr id="66" name="object 66"/>
          <p:cNvSpPr txBox="1"/>
          <p:nvPr/>
        </p:nvSpPr>
        <p:spPr>
          <a:xfrm>
            <a:off x="13521301" y="9669186"/>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08</a:t>
            </a:r>
            <a:endParaRPr sz="1000">
              <a:latin typeface="SimSun"/>
              <a:cs typeface="SimSun"/>
            </a:endParaRPr>
          </a:p>
        </p:txBody>
      </p:sp>
      <p:sp>
        <p:nvSpPr>
          <p:cNvPr id="67" name="object 67"/>
          <p:cNvSpPr txBox="1"/>
          <p:nvPr/>
        </p:nvSpPr>
        <p:spPr>
          <a:xfrm>
            <a:off x="14016893" y="9664420"/>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3939" y="1500337"/>
            <a:ext cx="6231890" cy="3852545"/>
            <a:chOff x="533939" y="1500337"/>
            <a:chExt cx="6231890" cy="3852545"/>
          </a:xfrm>
        </p:grpSpPr>
        <p:pic>
          <p:nvPicPr>
            <p:cNvPr id="3" name="object 3"/>
            <p:cNvPicPr/>
            <p:nvPr/>
          </p:nvPicPr>
          <p:blipFill>
            <a:blip r:embed="rId2" cstate="email"/>
            <a:stretch>
              <a:fillRect/>
            </a:stretch>
          </p:blipFill>
          <p:spPr>
            <a:xfrm>
              <a:off x="546646" y="1525066"/>
              <a:ext cx="6189129" cy="3802531"/>
            </a:xfrm>
            <a:prstGeom prst="rect">
              <a:avLst/>
            </a:prstGeom>
          </p:spPr>
        </p:pic>
        <p:sp>
          <p:nvSpPr>
            <p:cNvPr id="4" name="object 4"/>
            <p:cNvSpPr/>
            <p:nvPr/>
          </p:nvSpPr>
          <p:spPr>
            <a:xfrm>
              <a:off x="546639" y="1513037"/>
              <a:ext cx="6206490" cy="3827145"/>
            </a:xfrm>
            <a:custGeom>
              <a:avLst/>
              <a:gdLst/>
              <a:ahLst/>
              <a:cxnLst/>
              <a:rect l="l" t="t" r="r" b="b"/>
              <a:pathLst>
                <a:path w="6206490" h="3827145">
                  <a:moveTo>
                    <a:pt x="6206070" y="3646932"/>
                  </a:moveTo>
                  <a:lnTo>
                    <a:pt x="6192889" y="3714661"/>
                  </a:lnTo>
                  <a:lnTo>
                    <a:pt x="6153353" y="3774198"/>
                  </a:lnTo>
                  <a:lnTo>
                    <a:pt x="6093804" y="3813752"/>
                  </a:lnTo>
                  <a:lnTo>
                    <a:pt x="6026073" y="3826941"/>
                  </a:lnTo>
                  <a:lnTo>
                    <a:pt x="180009" y="3826941"/>
                  </a:lnTo>
                  <a:lnTo>
                    <a:pt x="112269" y="3813752"/>
                  </a:lnTo>
                  <a:lnTo>
                    <a:pt x="52730" y="3774198"/>
                  </a:lnTo>
                  <a:lnTo>
                    <a:pt x="13182" y="3714661"/>
                  </a:lnTo>
                  <a:lnTo>
                    <a:pt x="0" y="3646932"/>
                  </a:lnTo>
                  <a:lnTo>
                    <a:pt x="0" y="180009"/>
                  </a:lnTo>
                  <a:lnTo>
                    <a:pt x="13182" y="112269"/>
                  </a:lnTo>
                  <a:lnTo>
                    <a:pt x="52730" y="52730"/>
                  </a:lnTo>
                  <a:lnTo>
                    <a:pt x="112269" y="13182"/>
                  </a:lnTo>
                  <a:lnTo>
                    <a:pt x="180009" y="0"/>
                  </a:lnTo>
                  <a:lnTo>
                    <a:pt x="6026073" y="0"/>
                  </a:lnTo>
                  <a:lnTo>
                    <a:pt x="6093804" y="13182"/>
                  </a:lnTo>
                  <a:lnTo>
                    <a:pt x="6153353" y="52730"/>
                  </a:lnTo>
                  <a:lnTo>
                    <a:pt x="6192889" y="112269"/>
                  </a:lnTo>
                  <a:lnTo>
                    <a:pt x="6206070" y="180009"/>
                  </a:lnTo>
                  <a:lnTo>
                    <a:pt x="6206070" y="3646932"/>
                  </a:lnTo>
                  <a:close/>
                </a:path>
              </a:pathLst>
            </a:custGeom>
            <a:ln w="25400">
              <a:solidFill>
                <a:srgbClr val="B5B6B6"/>
              </a:solidFill>
            </a:ln>
          </p:spPr>
          <p:txBody>
            <a:bodyPr wrap="square" lIns="0" tIns="0" rIns="0" bIns="0" rtlCol="0"/>
            <a:lstStyle/>
            <a:p>
              <a:endParaRPr/>
            </a:p>
          </p:txBody>
        </p:sp>
      </p:grpSp>
      <p:sp>
        <p:nvSpPr>
          <p:cNvPr id="5" name="object 5"/>
          <p:cNvSpPr/>
          <p:nvPr/>
        </p:nvSpPr>
        <p:spPr>
          <a:xfrm>
            <a:off x="560405" y="2800355"/>
            <a:ext cx="6175375" cy="0"/>
          </a:xfrm>
          <a:custGeom>
            <a:avLst/>
            <a:gdLst/>
            <a:ahLst/>
            <a:cxnLst/>
            <a:rect l="l" t="t" r="r" b="b"/>
            <a:pathLst>
              <a:path w="6175375">
                <a:moveTo>
                  <a:pt x="0" y="0"/>
                </a:moveTo>
                <a:lnTo>
                  <a:pt x="6175375" y="0"/>
                </a:lnTo>
              </a:path>
            </a:pathLst>
          </a:custGeom>
          <a:ln w="12700">
            <a:solidFill>
              <a:srgbClr val="FFFFFF"/>
            </a:solidFill>
          </a:ln>
        </p:spPr>
        <p:txBody>
          <a:bodyPr wrap="square" lIns="0" tIns="0" rIns="0" bIns="0" rtlCol="0"/>
          <a:lstStyle/>
          <a:p>
            <a:endParaRPr/>
          </a:p>
        </p:txBody>
      </p:sp>
      <p:grpSp>
        <p:nvGrpSpPr>
          <p:cNvPr id="7" name="object 7"/>
          <p:cNvGrpSpPr/>
          <p:nvPr/>
        </p:nvGrpSpPr>
        <p:grpSpPr>
          <a:xfrm>
            <a:off x="560405" y="1533287"/>
            <a:ext cx="6175375" cy="3794760"/>
            <a:chOff x="560405" y="1533287"/>
            <a:chExt cx="6175375" cy="3794760"/>
          </a:xfrm>
        </p:grpSpPr>
        <p:sp>
          <p:nvSpPr>
            <p:cNvPr id="8" name="object 8"/>
            <p:cNvSpPr/>
            <p:nvPr/>
          </p:nvSpPr>
          <p:spPr>
            <a:xfrm>
              <a:off x="560405" y="4057655"/>
              <a:ext cx="6175375" cy="0"/>
            </a:xfrm>
            <a:custGeom>
              <a:avLst/>
              <a:gdLst/>
              <a:ahLst/>
              <a:cxnLst/>
              <a:rect l="l" t="t" r="r" b="b"/>
              <a:pathLst>
                <a:path w="6175375">
                  <a:moveTo>
                    <a:pt x="0" y="0"/>
                  </a:moveTo>
                  <a:lnTo>
                    <a:pt x="6175375" y="0"/>
                  </a:lnTo>
                </a:path>
              </a:pathLst>
            </a:custGeom>
            <a:ln w="12700">
              <a:solidFill>
                <a:srgbClr val="FFFFFF"/>
              </a:solidFill>
            </a:ln>
          </p:spPr>
          <p:txBody>
            <a:bodyPr wrap="square" lIns="0" tIns="0" rIns="0" bIns="0" rtlCol="0"/>
            <a:lstStyle/>
            <a:p>
              <a:endParaRPr/>
            </a:p>
          </p:txBody>
        </p:sp>
        <p:sp>
          <p:nvSpPr>
            <p:cNvPr id="9" name="object 9"/>
            <p:cNvSpPr/>
            <p:nvPr/>
          </p:nvSpPr>
          <p:spPr>
            <a:xfrm>
              <a:off x="3098817" y="1533287"/>
              <a:ext cx="0" cy="3793490"/>
            </a:xfrm>
            <a:custGeom>
              <a:avLst/>
              <a:gdLst/>
              <a:ahLst/>
              <a:cxnLst/>
              <a:rect l="l" t="t" r="r" b="b"/>
              <a:pathLst>
                <a:path h="3793490">
                  <a:moveTo>
                    <a:pt x="0" y="0"/>
                  </a:moveTo>
                  <a:lnTo>
                    <a:pt x="0" y="3792905"/>
                  </a:lnTo>
                </a:path>
              </a:pathLst>
            </a:custGeom>
            <a:ln w="12700">
              <a:solidFill>
                <a:srgbClr val="FFFFFF"/>
              </a:solidFill>
            </a:ln>
          </p:spPr>
          <p:txBody>
            <a:bodyPr wrap="square" lIns="0" tIns="0" rIns="0" bIns="0" rtlCol="0"/>
            <a:lstStyle/>
            <a:p>
              <a:endParaRPr/>
            </a:p>
          </p:txBody>
        </p:sp>
        <p:sp>
          <p:nvSpPr>
            <p:cNvPr id="10" name="object 10"/>
            <p:cNvSpPr/>
            <p:nvPr/>
          </p:nvSpPr>
          <p:spPr>
            <a:xfrm>
              <a:off x="1841517" y="1533287"/>
              <a:ext cx="0" cy="3794760"/>
            </a:xfrm>
            <a:custGeom>
              <a:avLst/>
              <a:gdLst/>
              <a:ahLst/>
              <a:cxnLst/>
              <a:rect l="l" t="t" r="r" b="b"/>
              <a:pathLst>
                <a:path h="3794760">
                  <a:moveTo>
                    <a:pt x="0" y="0"/>
                  </a:moveTo>
                  <a:lnTo>
                    <a:pt x="0" y="3794366"/>
                  </a:lnTo>
                </a:path>
              </a:pathLst>
            </a:custGeom>
            <a:ln w="12700">
              <a:solidFill>
                <a:srgbClr val="FFFFFF"/>
              </a:solidFill>
            </a:ln>
          </p:spPr>
          <p:txBody>
            <a:bodyPr wrap="square" lIns="0" tIns="0" rIns="0" bIns="0" rtlCol="0"/>
            <a:lstStyle/>
            <a:p>
              <a:endParaRPr/>
            </a:p>
          </p:txBody>
        </p:sp>
        <p:sp>
          <p:nvSpPr>
            <p:cNvPr id="11" name="object 11"/>
            <p:cNvSpPr/>
            <p:nvPr/>
          </p:nvSpPr>
          <p:spPr>
            <a:xfrm>
              <a:off x="5600718" y="1533287"/>
              <a:ext cx="0" cy="3793490"/>
            </a:xfrm>
            <a:custGeom>
              <a:avLst/>
              <a:gdLst/>
              <a:ahLst/>
              <a:cxnLst/>
              <a:rect l="l" t="t" r="r" b="b"/>
              <a:pathLst>
                <a:path h="3793490">
                  <a:moveTo>
                    <a:pt x="0" y="0"/>
                  </a:moveTo>
                  <a:lnTo>
                    <a:pt x="0" y="3792905"/>
                  </a:lnTo>
                </a:path>
              </a:pathLst>
            </a:custGeom>
            <a:ln w="12700">
              <a:solidFill>
                <a:srgbClr val="FFFFFF"/>
              </a:solidFill>
            </a:ln>
          </p:spPr>
          <p:txBody>
            <a:bodyPr wrap="square" lIns="0" tIns="0" rIns="0" bIns="0" rtlCol="0"/>
            <a:lstStyle/>
            <a:p>
              <a:endParaRPr/>
            </a:p>
          </p:txBody>
        </p:sp>
        <p:sp>
          <p:nvSpPr>
            <p:cNvPr id="12" name="object 12"/>
            <p:cNvSpPr/>
            <p:nvPr/>
          </p:nvSpPr>
          <p:spPr>
            <a:xfrm>
              <a:off x="4343418" y="1533287"/>
              <a:ext cx="0" cy="3792854"/>
            </a:xfrm>
            <a:custGeom>
              <a:avLst/>
              <a:gdLst/>
              <a:ahLst/>
              <a:cxnLst/>
              <a:rect l="l" t="t" r="r" b="b"/>
              <a:pathLst>
                <a:path h="3792854">
                  <a:moveTo>
                    <a:pt x="0" y="0"/>
                  </a:moveTo>
                  <a:lnTo>
                    <a:pt x="0" y="3792702"/>
                  </a:lnTo>
                </a:path>
              </a:pathLst>
            </a:custGeom>
            <a:ln w="12700">
              <a:solidFill>
                <a:srgbClr val="FFFFFF"/>
              </a:solidFill>
            </a:ln>
          </p:spPr>
          <p:txBody>
            <a:bodyPr wrap="square" lIns="0" tIns="0" rIns="0" bIns="0" rtlCol="0"/>
            <a:lstStyle/>
            <a:p>
              <a:endParaRPr/>
            </a:p>
          </p:txBody>
        </p:sp>
      </p:grpSp>
      <p:sp>
        <p:nvSpPr>
          <p:cNvPr id="17" name="object 17"/>
          <p:cNvSpPr txBox="1">
            <a:spLocks noGrp="1"/>
          </p:cNvSpPr>
          <p:nvPr>
            <p:ph type="title"/>
          </p:nvPr>
        </p:nvSpPr>
        <p:spPr>
          <a:xfrm>
            <a:off x="632141" y="577017"/>
            <a:ext cx="7572059" cy="289823"/>
          </a:xfrm>
          <a:prstGeom prst="rect">
            <a:avLst/>
          </a:prstGeom>
        </p:spPr>
        <p:txBody>
          <a:bodyPr vert="horz" wrap="square" lIns="0" tIns="12700" rIns="0" bIns="0" rtlCol="0">
            <a:spAutoFit/>
          </a:bodyPr>
          <a:lstStyle/>
          <a:p>
            <a:pPr marL="12700">
              <a:lnSpc>
                <a:spcPct val="100000"/>
              </a:lnSpc>
              <a:spcBef>
                <a:spcPts val="100"/>
              </a:spcBef>
            </a:pPr>
            <a:r>
              <a:rPr lang="ru-RU" sz="1800" b="1" dirty="0" smtClean="0">
                <a:solidFill>
                  <a:srgbClr val="0093D4"/>
                </a:solidFill>
                <a:latin typeface="+mn-lt"/>
              </a:rPr>
              <a:t>ОЧИСТКА СТРУЕЙ ВОДЫ ПОД ВЫСОКИМ/УЛЬТРАВЫСОКИМ ДАВЛЕНИЕМ</a:t>
            </a:r>
            <a:endParaRPr sz="1800" b="1">
              <a:latin typeface="+mn-lt"/>
            </a:endParaRPr>
          </a:p>
        </p:txBody>
      </p:sp>
      <p:grpSp>
        <p:nvGrpSpPr>
          <p:cNvPr id="18" name="object 18"/>
          <p:cNvGrpSpPr/>
          <p:nvPr/>
        </p:nvGrpSpPr>
        <p:grpSpPr>
          <a:xfrm>
            <a:off x="8269863" y="1558075"/>
            <a:ext cx="6341325" cy="7367313"/>
            <a:chOff x="8269863" y="1558075"/>
            <a:chExt cx="6341325" cy="7367313"/>
          </a:xfrm>
        </p:grpSpPr>
        <p:pic>
          <p:nvPicPr>
            <p:cNvPr id="23" name="object 23"/>
            <p:cNvPicPr/>
            <p:nvPr/>
          </p:nvPicPr>
          <p:blipFill>
            <a:blip r:embed="rId3" cstate="email"/>
            <a:stretch>
              <a:fillRect/>
            </a:stretch>
          </p:blipFill>
          <p:spPr>
            <a:xfrm>
              <a:off x="11990450" y="1558086"/>
              <a:ext cx="2509494" cy="1797050"/>
            </a:xfrm>
            <a:prstGeom prst="rect">
              <a:avLst/>
            </a:prstGeom>
          </p:spPr>
        </p:pic>
        <p:sp>
          <p:nvSpPr>
            <p:cNvPr id="24" name="object 24"/>
            <p:cNvSpPr/>
            <p:nvPr/>
          </p:nvSpPr>
          <p:spPr>
            <a:xfrm>
              <a:off x="11990442" y="1558075"/>
              <a:ext cx="2537460" cy="1797685"/>
            </a:xfrm>
            <a:custGeom>
              <a:avLst/>
              <a:gdLst/>
              <a:ahLst/>
              <a:cxnLst/>
              <a:rect l="l" t="t" r="r" b="b"/>
              <a:pathLst>
                <a:path w="2537459" h="1797685">
                  <a:moveTo>
                    <a:pt x="2536888" y="1617052"/>
                  </a:moveTo>
                  <a:lnTo>
                    <a:pt x="2522575" y="1684782"/>
                  </a:lnTo>
                  <a:lnTo>
                    <a:pt x="2479649" y="1744319"/>
                  </a:lnTo>
                  <a:lnTo>
                    <a:pt x="2448985" y="1767391"/>
                  </a:lnTo>
                  <a:lnTo>
                    <a:pt x="2378783" y="1793765"/>
                  </a:lnTo>
                  <a:lnTo>
                    <a:pt x="2341460" y="1797062"/>
                  </a:lnTo>
                  <a:lnTo>
                    <a:pt x="195427" y="1797062"/>
                  </a:lnTo>
                  <a:lnTo>
                    <a:pt x="121889" y="1783873"/>
                  </a:lnTo>
                  <a:lnTo>
                    <a:pt x="57238" y="1744319"/>
                  </a:lnTo>
                  <a:lnTo>
                    <a:pt x="14308" y="1684782"/>
                  </a:lnTo>
                  <a:lnTo>
                    <a:pt x="0" y="1617052"/>
                  </a:lnTo>
                  <a:lnTo>
                    <a:pt x="0" y="180009"/>
                  </a:lnTo>
                  <a:lnTo>
                    <a:pt x="14308" y="112269"/>
                  </a:lnTo>
                  <a:lnTo>
                    <a:pt x="57238" y="52730"/>
                  </a:lnTo>
                  <a:lnTo>
                    <a:pt x="87898" y="29660"/>
                  </a:lnTo>
                  <a:lnTo>
                    <a:pt x="158103" y="3295"/>
                  </a:lnTo>
                  <a:lnTo>
                    <a:pt x="195427" y="0"/>
                  </a:lnTo>
                  <a:lnTo>
                    <a:pt x="2341460" y="0"/>
                  </a:lnTo>
                  <a:lnTo>
                    <a:pt x="2414993" y="13182"/>
                  </a:lnTo>
                  <a:lnTo>
                    <a:pt x="2479649" y="52730"/>
                  </a:lnTo>
                  <a:lnTo>
                    <a:pt x="2522575" y="112269"/>
                  </a:lnTo>
                  <a:lnTo>
                    <a:pt x="2536888" y="180009"/>
                  </a:lnTo>
                  <a:lnTo>
                    <a:pt x="2536888" y="1617052"/>
                  </a:lnTo>
                  <a:close/>
                </a:path>
              </a:pathLst>
            </a:custGeom>
            <a:ln w="76200">
              <a:solidFill>
                <a:srgbClr val="BFC0C0"/>
              </a:solidFill>
            </a:ln>
          </p:spPr>
          <p:txBody>
            <a:bodyPr wrap="square" lIns="0" tIns="0" rIns="0" bIns="0" rtlCol="0"/>
            <a:lstStyle/>
            <a:p>
              <a:endParaRPr/>
            </a:p>
          </p:txBody>
        </p:sp>
        <p:pic>
          <p:nvPicPr>
            <p:cNvPr id="25" name="object 25"/>
            <p:cNvPicPr/>
            <p:nvPr/>
          </p:nvPicPr>
          <p:blipFill>
            <a:blip r:embed="rId4" cstate="email"/>
            <a:stretch>
              <a:fillRect/>
            </a:stretch>
          </p:blipFill>
          <p:spPr>
            <a:xfrm>
              <a:off x="13136113" y="7816418"/>
              <a:ext cx="1474830" cy="1088326"/>
            </a:xfrm>
            <a:prstGeom prst="rect">
              <a:avLst/>
            </a:prstGeom>
          </p:spPr>
        </p:pic>
        <p:sp>
          <p:nvSpPr>
            <p:cNvPr id="26" name="object 26"/>
            <p:cNvSpPr/>
            <p:nvPr/>
          </p:nvSpPr>
          <p:spPr>
            <a:xfrm>
              <a:off x="13136083" y="7790643"/>
              <a:ext cx="1475105" cy="1134745"/>
            </a:xfrm>
            <a:custGeom>
              <a:avLst/>
              <a:gdLst/>
              <a:ahLst/>
              <a:cxnLst/>
              <a:rect l="l" t="t" r="r" b="b"/>
              <a:pathLst>
                <a:path w="1475105" h="1134745">
                  <a:moveTo>
                    <a:pt x="1474863" y="1020698"/>
                  </a:moveTo>
                  <a:lnTo>
                    <a:pt x="1466542" y="1063444"/>
                  </a:lnTo>
                  <a:lnTo>
                    <a:pt x="1441589" y="1101026"/>
                  </a:lnTo>
                  <a:lnTo>
                    <a:pt x="1404007" y="1125989"/>
                  </a:lnTo>
                  <a:lnTo>
                    <a:pt x="1361262" y="1134313"/>
                  </a:lnTo>
                  <a:lnTo>
                    <a:pt x="113614" y="1134313"/>
                  </a:lnTo>
                  <a:lnTo>
                    <a:pt x="70858" y="1125989"/>
                  </a:lnTo>
                  <a:lnTo>
                    <a:pt x="33274" y="1101026"/>
                  </a:lnTo>
                  <a:lnTo>
                    <a:pt x="8316" y="1063444"/>
                  </a:lnTo>
                  <a:lnTo>
                    <a:pt x="0" y="1020698"/>
                  </a:lnTo>
                  <a:lnTo>
                    <a:pt x="0" y="113614"/>
                  </a:lnTo>
                  <a:lnTo>
                    <a:pt x="8316" y="70869"/>
                  </a:lnTo>
                  <a:lnTo>
                    <a:pt x="33274" y="33286"/>
                  </a:lnTo>
                  <a:lnTo>
                    <a:pt x="70858" y="8323"/>
                  </a:lnTo>
                  <a:lnTo>
                    <a:pt x="113614" y="0"/>
                  </a:lnTo>
                  <a:lnTo>
                    <a:pt x="1361262" y="0"/>
                  </a:lnTo>
                  <a:lnTo>
                    <a:pt x="1404007" y="8323"/>
                  </a:lnTo>
                  <a:lnTo>
                    <a:pt x="1441589" y="33286"/>
                  </a:lnTo>
                  <a:lnTo>
                    <a:pt x="1466542" y="70869"/>
                  </a:lnTo>
                  <a:lnTo>
                    <a:pt x="1474863" y="113614"/>
                  </a:lnTo>
                  <a:lnTo>
                    <a:pt x="1474863" y="1020698"/>
                  </a:lnTo>
                  <a:close/>
                </a:path>
              </a:pathLst>
            </a:custGeom>
            <a:ln w="63500">
              <a:solidFill>
                <a:srgbClr val="BFC0C0"/>
              </a:solidFill>
            </a:ln>
          </p:spPr>
          <p:txBody>
            <a:bodyPr wrap="square" lIns="0" tIns="0" rIns="0" bIns="0" rtlCol="0"/>
            <a:lstStyle/>
            <a:p>
              <a:endParaRPr/>
            </a:p>
          </p:txBody>
        </p:sp>
        <p:pic>
          <p:nvPicPr>
            <p:cNvPr id="27" name="object 27"/>
            <p:cNvPicPr/>
            <p:nvPr/>
          </p:nvPicPr>
          <p:blipFill>
            <a:blip r:embed="rId5" cstate="email"/>
            <a:stretch>
              <a:fillRect/>
            </a:stretch>
          </p:blipFill>
          <p:spPr>
            <a:xfrm>
              <a:off x="8269871" y="7782420"/>
              <a:ext cx="1453934" cy="1114143"/>
            </a:xfrm>
            <a:prstGeom prst="rect">
              <a:avLst/>
            </a:prstGeom>
          </p:spPr>
        </p:pic>
        <p:sp>
          <p:nvSpPr>
            <p:cNvPr id="28" name="object 28"/>
            <p:cNvSpPr/>
            <p:nvPr/>
          </p:nvSpPr>
          <p:spPr>
            <a:xfrm>
              <a:off x="8269863" y="7782421"/>
              <a:ext cx="1475105" cy="1134745"/>
            </a:xfrm>
            <a:custGeom>
              <a:avLst/>
              <a:gdLst/>
              <a:ahLst/>
              <a:cxnLst/>
              <a:rect l="l" t="t" r="r" b="b"/>
              <a:pathLst>
                <a:path w="1475104" h="1134745">
                  <a:moveTo>
                    <a:pt x="1474863" y="1020698"/>
                  </a:moveTo>
                  <a:lnTo>
                    <a:pt x="1466542" y="1063444"/>
                  </a:lnTo>
                  <a:lnTo>
                    <a:pt x="1441589" y="1101026"/>
                  </a:lnTo>
                  <a:lnTo>
                    <a:pt x="1404007" y="1125989"/>
                  </a:lnTo>
                  <a:lnTo>
                    <a:pt x="1361262" y="1134313"/>
                  </a:lnTo>
                  <a:lnTo>
                    <a:pt x="113614" y="1134313"/>
                  </a:lnTo>
                  <a:lnTo>
                    <a:pt x="70858" y="1125989"/>
                  </a:lnTo>
                  <a:lnTo>
                    <a:pt x="33273" y="1101026"/>
                  </a:lnTo>
                  <a:lnTo>
                    <a:pt x="8316" y="1063444"/>
                  </a:lnTo>
                  <a:lnTo>
                    <a:pt x="0" y="1020698"/>
                  </a:lnTo>
                  <a:lnTo>
                    <a:pt x="0" y="113614"/>
                  </a:lnTo>
                  <a:lnTo>
                    <a:pt x="8316" y="70869"/>
                  </a:lnTo>
                  <a:lnTo>
                    <a:pt x="33273" y="33286"/>
                  </a:lnTo>
                  <a:lnTo>
                    <a:pt x="70858" y="8323"/>
                  </a:lnTo>
                  <a:lnTo>
                    <a:pt x="113614" y="0"/>
                  </a:lnTo>
                  <a:lnTo>
                    <a:pt x="1361262" y="0"/>
                  </a:lnTo>
                  <a:lnTo>
                    <a:pt x="1404007" y="8323"/>
                  </a:lnTo>
                  <a:lnTo>
                    <a:pt x="1441589" y="33286"/>
                  </a:lnTo>
                  <a:lnTo>
                    <a:pt x="1466542" y="70869"/>
                  </a:lnTo>
                  <a:lnTo>
                    <a:pt x="1474863" y="113614"/>
                  </a:lnTo>
                  <a:lnTo>
                    <a:pt x="1474863" y="1020698"/>
                  </a:lnTo>
                  <a:close/>
                </a:path>
              </a:pathLst>
            </a:custGeom>
            <a:ln w="63500">
              <a:solidFill>
                <a:srgbClr val="BFC0C0"/>
              </a:solidFill>
            </a:ln>
          </p:spPr>
          <p:txBody>
            <a:bodyPr wrap="square" lIns="0" tIns="0" rIns="0" bIns="0" rtlCol="0"/>
            <a:lstStyle/>
            <a:p>
              <a:endParaRPr/>
            </a:p>
          </p:txBody>
        </p:sp>
      </p:grpSp>
      <p:sp>
        <p:nvSpPr>
          <p:cNvPr id="32" name="object 32"/>
          <p:cNvSpPr txBox="1"/>
          <p:nvPr/>
        </p:nvSpPr>
        <p:spPr>
          <a:xfrm>
            <a:off x="8204200" y="3943350"/>
            <a:ext cx="6160907" cy="505267"/>
          </a:xfrm>
          <a:prstGeom prst="rect">
            <a:avLst/>
          </a:prstGeom>
        </p:spPr>
        <p:txBody>
          <a:bodyPr vert="horz" wrap="square" lIns="0" tIns="12700" rIns="0" bIns="0" rtlCol="0">
            <a:spAutoFit/>
          </a:bodyPr>
          <a:lstStyle/>
          <a:p>
            <a:pPr marL="12700">
              <a:lnSpc>
                <a:spcPct val="100000"/>
              </a:lnSpc>
              <a:spcBef>
                <a:spcPts val="100"/>
              </a:spcBef>
            </a:pPr>
            <a:r>
              <a:rPr lang="ru-RU" sz="1600" b="1" spc="-40" dirty="0" smtClean="0">
                <a:solidFill>
                  <a:srgbClr val="221815"/>
                </a:solidFill>
                <a:cs typeface="SimSun"/>
              </a:rPr>
              <a:t>Компания располагает передовым в мире оборудованием для очистки струей воды высокого давления</a:t>
            </a:r>
            <a:endParaRPr sz="1600" b="1">
              <a:cs typeface="SimSun"/>
            </a:endParaRPr>
          </a:p>
        </p:txBody>
      </p:sp>
      <p:sp>
        <p:nvSpPr>
          <p:cNvPr id="33" name="object 33"/>
          <p:cNvSpPr txBox="1"/>
          <p:nvPr/>
        </p:nvSpPr>
        <p:spPr>
          <a:xfrm>
            <a:off x="8291692" y="4726289"/>
            <a:ext cx="6313308" cy="1910779"/>
          </a:xfrm>
          <a:prstGeom prst="rect">
            <a:avLst/>
          </a:prstGeom>
        </p:spPr>
        <p:txBody>
          <a:bodyPr vert="horz" wrap="square" lIns="0" tIns="12700" rIns="0" bIns="0" rtlCol="0">
            <a:spAutoFit/>
          </a:bodyPr>
          <a:lstStyle/>
          <a:p>
            <a:pPr marL="12700">
              <a:lnSpc>
                <a:spcPct val="100000"/>
              </a:lnSpc>
              <a:spcBef>
                <a:spcPts val="100"/>
              </a:spcBef>
            </a:pPr>
            <a:r>
              <a:rPr lang="ru-RU" sz="1200" spc="114" dirty="0" smtClean="0">
                <a:solidFill>
                  <a:srgbClr val="221815"/>
                </a:solidFill>
                <a:cs typeface="SimSun"/>
              </a:rPr>
              <a:t>Оборудование для очистки струей воды высокого давления </a:t>
            </a:r>
            <a:r>
              <a:rPr lang="ru-RU" sz="1200" spc="114" dirty="0" err="1" smtClean="0">
                <a:solidFill>
                  <a:srgbClr val="221815"/>
                </a:solidFill>
                <a:cs typeface="SimSun"/>
              </a:rPr>
              <a:t>Hammelmann</a:t>
            </a:r>
            <a:r>
              <a:rPr lang="ru-RU" sz="1200" spc="114" dirty="0" smtClean="0">
                <a:solidFill>
                  <a:srgbClr val="221815"/>
                </a:solidFill>
                <a:cs typeface="SimSun"/>
              </a:rPr>
              <a:t> из Германии (давление 2800 бар)</a:t>
            </a:r>
          </a:p>
          <a:p>
            <a:pPr marL="12700">
              <a:lnSpc>
                <a:spcPct val="100000"/>
              </a:lnSpc>
              <a:spcBef>
                <a:spcPts val="100"/>
              </a:spcBef>
            </a:pPr>
            <a:r>
              <a:rPr lang="ru-RU" sz="1200" spc="114" dirty="0" smtClean="0">
                <a:solidFill>
                  <a:srgbClr val="221815"/>
                </a:solidFill>
                <a:cs typeface="SimSun"/>
              </a:rPr>
              <a:t>Оборудование для очистки струей воды высокого давления NLB из США (давление 2800 бар)</a:t>
            </a:r>
          </a:p>
          <a:p>
            <a:pPr marL="12700">
              <a:lnSpc>
                <a:spcPct val="100000"/>
              </a:lnSpc>
              <a:spcBef>
                <a:spcPts val="100"/>
              </a:spcBef>
            </a:pPr>
            <a:r>
              <a:rPr lang="ru-RU" sz="1200" spc="114" dirty="0" smtClean="0">
                <a:solidFill>
                  <a:srgbClr val="221815"/>
                </a:solidFill>
                <a:cs typeface="SimSun"/>
              </a:rPr>
              <a:t>Оборудование для очистки струей воды высокого давления NLB из США (давление 3500 бар)</a:t>
            </a:r>
          </a:p>
          <a:p>
            <a:pPr marL="12700">
              <a:lnSpc>
                <a:spcPct val="100000"/>
              </a:lnSpc>
              <a:spcBef>
                <a:spcPts val="100"/>
              </a:spcBef>
            </a:pPr>
            <a:r>
              <a:rPr lang="ru-RU" sz="1200" spc="114" dirty="0" smtClean="0">
                <a:solidFill>
                  <a:srgbClr val="221815"/>
                </a:solidFill>
                <a:cs typeface="SimSun"/>
              </a:rPr>
              <a:t>Оборудование для очистки струей воды высокого давления </a:t>
            </a:r>
            <a:r>
              <a:rPr lang="ru-RU" sz="1200" spc="114" dirty="0" err="1" smtClean="0">
                <a:solidFill>
                  <a:srgbClr val="221815"/>
                </a:solidFill>
                <a:cs typeface="SimSun"/>
              </a:rPr>
              <a:t>Jetstream</a:t>
            </a:r>
            <a:r>
              <a:rPr lang="ru-RU" sz="1200" spc="114" dirty="0" smtClean="0">
                <a:solidFill>
                  <a:srgbClr val="221815"/>
                </a:solidFill>
                <a:cs typeface="SimSun"/>
              </a:rPr>
              <a:t> из США (давление 1400 бар)</a:t>
            </a:r>
          </a:p>
          <a:p>
            <a:pPr marL="12700">
              <a:lnSpc>
                <a:spcPct val="100000"/>
              </a:lnSpc>
              <a:spcBef>
                <a:spcPts val="100"/>
              </a:spcBef>
            </a:pPr>
            <a:r>
              <a:rPr lang="ru-RU" sz="1200" spc="114" dirty="0" smtClean="0">
                <a:solidFill>
                  <a:srgbClr val="221815"/>
                </a:solidFill>
                <a:cs typeface="SimSun"/>
              </a:rPr>
              <a:t>Оборудование для очистки струей воды высокого давления </a:t>
            </a:r>
            <a:r>
              <a:rPr lang="ru-RU" sz="1200" spc="114" dirty="0" err="1" smtClean="0">
                <a:solidFill>
                  <a:srgbClr val="221815"/>
                </a:solidFill>
                <a:cs typeface="SimSun"/>
              </a:rPr>
              <a:t>Jetstream</a:t>
            </a:r>
            <a:r>
              <a:rPr lang="ru-RU" sz="1200" spc="114" dirty="0" smtClean="0">
                <a:solidFill>
                  <a:srgbClr val="221815"/>
                </a:solidFill>
                <a:cs typeface="SimSun"/>
              </a:rPr>
              <a:t> из США (давление 2800 бар)</a:t>
            </a:r>
            <a:endParaRPr sz="1200">
              <a:cs typeface="SimSun"/>
            </a:endParaRPr>
          </a:p>
        </p:txBody>
      </p:sp>
      <p:sp>
        <p:nvSpPr>
          <p:cNvPr id="35" name="object 35"/>
          <p:cNvSpPr txBox="1"/>
          <p:nvPr/>
        </p:nvSpPr>
        <p:spPr>
          <a:xfrm>
            <a:off x="8280400" y="6686550"/>
            <a:ext cx="6172200" cy="764312"/>
          </a:xfrm>
          <a:prstGeom prst="rect">
            <a:avLst/>
          </a:prstGeom>
        </p:spPr>
        <p:txBody>
          <a:bodyPr vert="horz" wrap="square" lIns="0" tIns="12700" rIns="0" bIns="0" rtlCol="0">
            <a:spAutoFit/>
          </a:bodyPr>
          <a:lstStyle/>
          <a:p>
            <a:pPr marL="12700">
              <a:lnSpc>
                <a:spcPct val="100000"/>
              </a:lnSpc>
              <a:spcBef>
                <a:spcPts val="100"/>
              </a:spcBef>
            </a:pPr>
            <a:r>
              <a:rPr lang="ru-RU" sz="1200" spc="114" dirty="0" smtClean="0">
                <a:solidFill>
                  <a:srgbClr val="221815"/>
                </a:solidFill>
                <a:cs typeface="SimSun"/>
              </a:rPr>
              <a:t>Полностью автоматический водоструйный очиститель высокого давления </a:t>
            </a:r>
            <a:r>
              <a:rPr lang="ru-RU" sz="1200" spc="114" dirty="0" err="1" smtClean="0">
                <a:solidFill>
                  <a:srgbClr val="221815"/>
                </a:solidFill>
                <a:cs typeface="SimSun"/>
              </a:rPr>
              <a:t>Peinemann</a:t>
            </a:r>
            <a:r>
              <a:rPr lang="ru-RU" sz="1200" spc="114" dirty="0" smtClean="0">
                <a:solidFill>
                  <a:srgbClr val="221815"/>
                </a:solidFill>
                <a:cs typeface="SimSun"/>
              </a:rPr>
              <a:t> из Нидерландов</a:t>
            </a:r>
          </a:p>
          <a:p>
            <a:pPr marL="12700">
              <a:lnSpc>
                <a:spcPct val="100000"/>
              </a:lnSpc>
              <a:spcBef>
                <a:spcPts val="100"/>
              </a:spcBef>
            </a:pPr>
            <a:r>
              <a:rPr lang="ru-RU" sz="1200" spc="114" dirty="0" smtClean="0">
                <a:solidFill>
                  <a:srgbClr val="221815"/>
                </a:solidFill>
                <a:cs typeface="SimSun"/>
              </a:rPr>
              <a:t>Полностью автоматическая машина для извлечения углей </a:t>
            </a:r>
            <a:r>
              <a:rPr lang="ru-RU" sz="1200" spc="114" dirty="0" err="1" smtClean="0">
                <a:solidFill>
                  <a:srgbClr val="221815"/>
                </a:solidFill>
                <a:cs typeface="SimSun"/>
              </a:rPr>
              <a:t>Peinemann</a:t>
            </a:r>
            <a:r>
              <a:rPr lang="ru-RU" sz="1200" spc="114" dirty="0" smtClean="0">
                <a:solidFill>
                  <a:srgbClr val="221815"/>
                </a:solidFill>
                <a:cs typeface="SimSun"/>
              </a:rPr>
              <a:t> из Нидерландов</a:t>
            </a:r>
            <a:endParaRPr lang="ru-RU" sz="1200" spc="114" dirty="0">
              <a:solidFill>
                <a:srgbClr val="221815"/>
              </a:solidFill>
              <a:cs typeface="SimSun"/>
            </a:endParaRPr>
          </a:p>
        </p:txBody>
      </p:sp>
      <p:sp>
        <p:nvSpPr>
          <p:cNvPr id="37" name="object 37"/>
          <p:cNvSpPr txBox="1"/>
          <p:nvPr/>
        </p:nvSpPr>
        <p:spPr>
          <a:xfrm>
            <a:off x="584200" y="5619750"/>
            <a:ext cx="6934200" cy="2390398"/>
          </a:xfrm>
          <a:prstGeom prst="rect">
            <a:avLst/>
          </a:prstGeom>
        </p:spPr>
        <p:txBody>
          <a:bodyPr vert="horz" wrap="square" lIns="0" tIns="119380" rIns="0" bIns="0" rtlCol="0">
            <a:spAutoFit/>
          </a:bodyPr>
          <a:lstStyle/>
          <a:p>
            <a:pPr marL="12700">
              <a:lnSpc>
                <a:spcPct val="100000"/>
              </a:lnSpc>
              <a:spcBef>
                <a:spcPts val="940"/>
              </a:spcBef>
            </a:pPr>
            <a:r>
              <a:rPr lang="ru-RU" sz="1400" b="1" spc="-15" dirty="0" smtClean="0">
                <a:solidFill>
                  <a:srgbClr val="221815"/>
                </a:solidFill>
                <a:cs typeface="SimSun"/>
              </a:rPr>
              <a:t>Технология очистки струей воды высокого/ сверхвысокого давления</a:t>
            </a:r>
          </a:p>
          <a:p>
            <a:pPr marL="12700">
              <a:lnSpc>
                <a:spcPct val="100000"/>
              </a:lnSpc>
              <a:spcBef>
                <a:spcPts val="940"/>
              </a:spcBef>
            </a:pPr>
            <a:r>
              <a:rPr lang="ru-RU" sz="1400" spc="-15" dirty="0" smtClean="0">
                <a:solidFill>
                  <a:srgbClr val="221815"/>
                </a:solidFill>
                <a:cs typeface="SimSun"/>
              </a:rPr>
              <a:t>Очистка достигается за счет удара, кавитации, шлифовки и раскалывания клина струи воды высокого давления на поверхности объекта. Она отличается отсутствием коррозии оборудования, высокой эффективностью очистки и экономией энергии. Компания располагает передовым в мире водоструйным оборудованием высокого давления, внедряет самую современную полностью автоматическую установку для перекачки сердцевины пучка труб и оборудование для автоматического выполнения водоструйной очистки высокого давления, комплексно и эффективно улучшает качество работы и эффективность, в наибольшей степени обеспечивая безопасность строительства для персонала.</a:t>
            </a:r>
            <a:endParaRPr sz="900">
              <a:cs typeface="SimSun"/>
            </a:endParaRPr>
          </a:p>
        </p:txBody>
      </p:sp>
      <p:sp>
        <p:nvSpPr>
          <p:cNvPr id="39" name="object 39"/>
          <p:cNvSpPr txBox="1"/>
          <p:nvPr/>
        </p:nvSpPr>
        <p:spPr>
          <a:xfrm>
            <a:off x="736600" y="8058150"/>
            <a:ext cx="6019800" cy="2336537"/>
          </a:xfrm>
          <a:prstGeom prst="rect">
            <a:avLst/>
          </a:prstGeom>
        </p:spPr>
        <p:txBody>
          <a:bodyPr vert="horz" wrap="square" lIns="0" tIns="119380" rIns="0" bIns="0" rtlCol="0">
            <a:spAutoFit/>
          </a:bodyPr>
          <a:lstStyle/>
          <a:p>
            <a:pPr>
              <a:lnSpc>
                <a:spcPct val="100000"/>
              </a:lnSpc>
            </a:pPr>
            <a:r>
              <a:rPr lang="ru-RU" sz="1600" b="1" spc="-15" dirty="0" smtClean="0">
                <a:solidFill>
                  <a:srgbClr val="221815"/>
                </a:solidFill>
                <a:cs typeface="SimSun"/>
              </a:rPr>
              <a:t>Особенности</a:t>
            </a:r>
          </a:p>
          <a:p>
            <a:pPr>
              <a:lnSpc>
                <a:spcPct val="100000"/>
              </a:lnSpc>
            </a:pPr>
            <a:r>
              <a:rPr lang="ru-RU" sz="1600" spc="-15" dirty="0" smtClean="0">
                <a:solidFill>
                  <a:srgbClr val="221815"/>
                </a:solidFill>
                <a:cs typeface="SimSun"/>
              </a:rPr>
              <a:t>Высокая степень автоматизации.                      </a:t>
            </a:r>
          </a:p>
          <a:p>
            <a:pPr>
              <a:lnSpc>
                <a:spcPct val="100000"/>
              </a:lnSpc>
            </a:pPr>
            <a:r>
              <a:rPr lang="ru-RU" sz="1600" spc="-15" dirty="0" smtClean="0">
                <a:solidFill>
                  <a:srgbClr val="221815"/>
                </a:solidFill>
                <a:cs typeface="SimSun"/>
              </a:rPr>
              <a:t>Отсутствие повреждений на поверхности оборудования.               Отсутствие ограничений по типу и форме материала оборудования.  Высокая эффективность очистки.</a:t>
            </a:r>
          </a:p>
          <a:p>
            <a:pPr>
              <a:lnSpc>
                <a:spcPct val="100000"/>
              </a:lnSpc>
            </a:pPr>
            <a:r>
              <a:rPr lang="ru-RU" sz="1600" spc="-15" dirty="0" smtClean="0">
                <a:solidFill>
                  <a:srgbClr val="221815"/>
                </a:solidFill>
                <a:cs typeface="SimSun"/>
              </a:rPr>
              <a:t>Отсутствие загрязнения окружающей среды.</a:t>
            </a:r>
          </a:p>
          <a:p>
            <a:pPr>
              <a:lnSpc>
                <a:spcPct val="100000"/>
              </a:lnSpc>
            </a:pPr>
            <a:r>
              <a:rPr lang="ru-RU" sz="1600" spc="-15" dirty="0" smtClean="0">
                <a:solidFill>
                  <a:srgbClr val="221815"/>
                </a:solidFill>
                <a:cs typeface="SimSun"/>
              </a:rPr>
              <a:t>Высокая эффективность работы.                   </a:t>
            </a:r>
          </a:p>
          <a:p>
            <a:pPr>
              <a:lnSpc>
                <a:spcPct val="100000"/>
              </a:lnSpc>
            </a:pPr>
            <a:r>
              <a:rPr lang="ru-RU" sz="1600" spc="-15" dirty="0" smtClean="0">
                <a:solidFill>
                  <a:srgbClr val="221815"/>
                </a:solidFill>
                <a:cs typeface="SimSun"/>
              </a:rPr>
              <a:t>Может осуществлять трехмерную очистку.  </a:t>
            </a:r>
          </a:p>
          <a:p>
            <a:pPr>
              <a:lnSpc>
                <a:spcPct val="100000"/>
              </a:lnSpc>
            </a:pPr>
            <a:r>
              <a:rPr lang="ru-RU" sz="1600" spc="-15" dirty="0" smtClean="0">
                <a:solidFill>
                  <a:srgbClr val="221815"/>
                </a:solidFill>
                <a:cs typeface="SimSun"/>
              </a:rPr>
              <a:t>Обеспечение безопасности персонала</a:t>
            </a:r>
            <a:r>
              <a:rPr sz="1000" spc="-20" smtClean="0">
                <a:solidFill>
                  <a:srgbClr val="221815"/>
                </a:solidFill>
                <a:cs typeface="SimSun"/>
              </a:rPr>
              <a:t>.</a:t>
            </a:r>
            <a:endParaRPr sz="1000">
              <a:cs typeface="SimSun"/>
            </a:endParaRPr>
          </a:p>
        </p:txBody>
      </p:sp>
      <p:sp>
        <p:nvSpPr>
          <p:cNvPr id="52" name="object 5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55" name="object 55"/>
          <p:cNvSpPr txBox="1"/>
          <p:nvPr/>
        </p:nvSpPr>
        <p:spPr>
          <a:xfrm>
            <a:off x="14016893" y="9664420"/>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0764" y="1497162"/>
            <a:ext cx="6238240" cy="3858895"/>
            <a:chOff x="530764" y="1497162"/>
            <a:chExt cx="6238240" cy="3858895"/>
          </a:xfrm>
        </p:grpSpPr>
        <p:pic>
          <p:nvPicPr>
            <p:cNvPr id="3" name="object 3"/>
            <p:cNvPicPr/>
            <p:nvPr/>
          </p:nvPicPr>
          <p:blipFill>
            <a:blip r:embed="rId2" cstate="email"/>
            <a:stretch>
              <a:fillRect/>
            </a:stretch>
          </p:blipFill>
          <p:spPr>
            <a:xfrm>
              <a:off x="546646" y="1513039"/>
              <a:ext cx="6192023" cy="3826929"/>
            </a:xfrm>
            <a:prstGeom prst="rect">
              <a:avLst/>
            </a:prstGeom>
          </p:spPr>
        </p:pic>
        <p:sp>
          <p:nvSpPr>
            <p:cNvPr id="4" name="object 4"/>
            <p:cNvSpPr/>
            <p:nvPr/>
          </p:nvSpPr>
          <p:spPr>
            <a:xfrm>
              <a:off x="546639" y="1513037"/>
              <a:ext cx="6206490" cy="3827145"/>
            </a:xfrm>
            <a:custGeom>
              <a:avLst/>
              <a:gdLst/>
              <a:ahLst/>
              <a:cxnLst/>
              <a:rect l="l" t="t" r="r" b="b"/>
              <a:pathLst>
                <a:path w="6206490" h="3827145">
                  <a:moveTo>
                    <a:pt x="6206070" y="3646932"/>
                  </a:moveTo>
                  <a:lnTo>
                    <a:pt x="6192889" y="3714661"/>
                  </a:lnTo>
                  <a:lnTo>
                    <a:pt x="6153353" y="3774198"/>
                  </a:lnTo>
                  <a:lnTo>
                    <a:pt x="6093804" y="3813752"/>
                  </a:lnTo>
                  <a:lnTo>
                    <a:pt x="6026073" y="3826941"/>
                  </a:lnTo>
                  <a:lnTo>
                    <a:pt x="180009" y="3826941"/>
                  </a:lnTo>
                  <a:lnTo>
                    <a:pt x="112269" y="3813752"/>
                  </a:lnTo>
                  <a:lnTo>
                    <a:pt x="52730" y="3774198"/>
                  </a:lnTo>
                  <a:lnTo>
                    <a:pt x="13182" y="3714661"/>
                  </a:lnTo>
                  <a:lnTo>
                    <a:pt x="0" y="3646932"/>
                  </a:lnTo>
                  <a:lnTo>
                    <a:pt x="0" y="180009"/>
                  </a:lnTo>
                  <a:lnTo>
                    <a:pt x="13182" y="112269"/>
                  </a:lnTo>
                  <a:lnTo>
                    <a:pt x="52730" y="52730"/>
                  </a:lnTo>
                  <a:lnTo>
                    <a:pt x="112269" y="13182"/>
                  </a:lnTo>
                  <a:lnTo>
                    <a:pt x="180009" y="0"/>
                  </a:lnTo>
                  <a:lnTo>
                    <a:pt x="6026073" y="0"/>
                  </a:lnTo>
                  <a:lnTo>
                    <a:pt x="6093804" y="13182"/>
                  </a:lnTo>
                  <a:lnTo>
                    <a:pt x="6153353" y="52730"/>
                  </a:lnTo>
                  <a:lnTo>
                    <a:pt x="6192889" y="112269"/>
                  </a:lnTo>
                  <a:lnTo>
                    <a:pt x="6206070" y="180009"/>
                  </a:lnTo>
                  <a:lnTo>
                    <a:pt x="6206070" y="3646932"/>
                  </a:lnTo>
                  <a:close/>
                </a:path>
              </a:pathLst>
            </a:custGeom>
            <a:ln w="31750">
              <a:solidFill>
                <a:srgbClr val="B5B6B6"/>
              </a:solidFill>
            </a:ln>
          </p:spPr>
          <p:txBody>
            <a:bodyPr wrap="square" lIns="0" tIns="0" rIns="0" bIns="0" rtlCol="0"/>
            <a:lstStyle/>
            <a:p>
              <a:endParaRPr/>
            </a:p>
          </p:txBody>
        </p:sp>
        <p:sp>
          <p:nvSpPr>
            <p:cNvPr id="5" name="object 5"/>
            <p:cNvSpPr/>
            <p:nvPr/>
          </p:nvSpPr>
          <p:spPr>
            <a:xfrm>
              <a:off x="560405" y="4057655"/>
              <a:ext cx="6175375" cy="0"/>
            </a:xfrm>
            <a:custGeom>
              <a:avLst/>
              <a:gdLst/>
              <a:ahLst/>
              <a:cxnLst/>
              <a:rect l="l" t="t" r="r" b="b"/>
              <a:pathLst>
                <a:path w="6175375">
                  <a:moveTo>
                    <a:pt x="0" y="0"/>
                  </a:moveTo>
                  <a:lnTo>
                    <a:pt x="6175375" y="0"/>
                  </a:lnTo>
                </a:path>
              </a:pathLst>
            </a:custGeom>
            <a:ln w="12700">
              <a:solidFill>
                <a:srgbClr val="FFFFFF"/>
              </a:solidFill>
            </a:ln>
          </p:spPr>
          <p:txBody>
            <a:bodyPr wrap="square" lIns="0" tIns="0" rIns="0" bIns="0" rtlCol="0"/>
            <a:lstStyle/>
            <a:p>
              <a:endParaRPr/>
            </a:p>
          </p:txBody>
        </p:sp>
        <p:sp>
          <p:nvSpPr>
            <p:cNvPr id="6" name="object 6"/>
            <p:cNvSpPr/>
            <p:nvPr/>
          </p:nvSpPr>
          <p:spPr>
            <a:xfrm>
              <a:off x="3098817"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7" name="object 7"/>
            <p:cNvSpPr/>
            <p:nvPr/>
          </p:nvSpPr>
          <p:spPr>
            <a:xfrm>
              <a:off x="1841517"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8" name="object 8"/>
            <p:cNvSpPr/>
            <p:nvPr/>
          </p:nvSpPr>
          <p:spPr>
            <a:xfrm>
              <a:off x="5600719"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9" name="object 9"/>
            <p:cNvSpPr/>
            <p:nvPr/>
          </p:nvSpPr>
          <p:spPr>
            <a:xfrm>
              <a:off x="4343419"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grpSp>
      <p:grpSp>
        <p:nvGrpSpPr>
          <p:cNvPr id="13" name="object 13"/>
          <p:cNvGrpSpPr/>
          <p:nvPr/>
        </p:nvGrpSpPr>
        <p:grpSpPr>
          <a:xfrm>
            <a:off x="12547600" y="5314950"/>
            <a:ext cx="1538605" cy="1198245"/>
            <a:chOff x="13104333" y="7737761"/>
            <a:chExt cx="1538605" cy="1198245"/>
          </a:xfrm>
        </p:grpSpPr>
        <p:pic>
          <p:nvPicPr>
            <p:cNvPr id="14" name="object 14"/>
            <p:cNvPicPr/>
            <p:nvPr/>
          </p:nvPicPr>
          <p:blipFill>
            <a:blip r:embed="rId3" cstate="email"/>
            <a:stretch>
              <a:fillRect/>
            </a:stretch>
          </p:blipFill>
          <p:spPr>
            <a:xfrm>
              <a:off x="13162985" y="7769517"/>
              <a:ext cx="1447957" cy="1134313"/>
            </a:xfrm>
            <a:prstGeom prst="rect">
              <a:avLst/>
            </a:prstGeom>
          </p:spPr>
        </p:pic>
        <p:sp>
          <p:nvSpPr>
            <p:cNvPr id="15" name="object 15"/>
            <p:cNvSpPr/>
            <p:nvPr/>
          </p:nvSpPr>
          <p:spPr>
            <a:xfrm>
              <a:off x="13136083" y="7769511"/>
              <a:ext cx="1475105" cy="1134745"/>
            </a:xfrm>
            <a:custGeom>
              <a:avLst/>
              <a:gdLst/>
              <a:ahLst/>
              <a:cxnLst/>
              <a:rect l="l" t="t" r="r" b="b"/>
              <a:pathLst>
                <a:path w="1475105" h="1134745">
                  <a:moveTo>
                    <a:pt x="1474863" y="1020699"/>
                  </a:moveTo>
                  <a:lnTo>
                    <a:pt x="1466542" y="1063444"/>
                  </a:lnTo>
                  <a:lnTo>
                    <a:pt x="1441589" y="1101026"/>
                  </a:lnTo>
                  <a:lnTo>
                    <a:pt x="1404007" y="1125989"/>
                  </a:lnTo>
                  <a:lnTo>
                    <a:pt x="1361262" y="1134313"/>
                  </a:lnTo>
                  <a:lnTo>
                    <a:pt x="113614" y="1134313"/>
                  </a:lnTo>
                  <a:lnTo>
                    <a:pt x="70858" y="1125989"/>
                  </a:lnTo>
                  <a:lnTo>
                    <a:pt x="33274" y="1101026"/>
                  </a:lnTo>
                  <a:lnTo>
                    <a:pt x="8316" y="1063444"/>
                  </a:lnTo>
                  <a:lnTo>
                    <a:pt x="0" y="1020699"/>
                  </a:lnTo>
                  <a:lnTo>
                    <a:pt x="0" y="113614"/>
                  </a:lnTo>
                  <a:lnTo>
                    <a:pt x="8316" y="70869"/>
                  </a:lnTo>
                  <a:lnTo>
                    <a:pt x="33274" y="33286"/>
                  </a:lnTo>
                  <a:lnTo>
                    <a:pt x="70858" y="8323"/>
                  </a:lnTo>
                  <a:lnTo>
                    <a:pt x="113614" y="0"/>
                  </a:lnTo>
                  <a:lnTo>
                    <a:pt x="1361262" y="0"/>
                  </a:lnTo>
                  <a:lnTo>
                    <a:pt x="1404007" y="8323"/>
                  </a:lnTo>
                  <a:lnTo>
                    <a:pt x="1441589" y="33286"/>
                  </a:lnTo>
                  <a:lnTo>
                    <a:pt x="1466542" y="70869"/>
                  </a:lnTo>
                  <a:lnTo>
                    <a:pt x="1474863" y="113614"/>
                  </a:lnTo>
                  <a:lnTo>
                    <a:pt x="1474863" y="1020699"/>
                  </a:lnTo>
                  <a:close/>
                </a:path>
              </a:pathLst>
            </a:custGeom>
            <a:ln w="63500">
              <a:solidFill>
                <a:srgbClr val="BFC0C0"/>
              </a:solidFill>
            </a:ln>
          </p:spPr>
          <p:txBody>
            <a:bodyPr wrap="square" lIns="0" tIns="0" rIns="0" bIns="0" rtlCol="0"/>
            <a:lstStyle/>
            <a:p>
              <a:endParaRPr/>
            </a:p>
          </p:txBody>
        </p:sp>
      </p:grpSp>
      <p:grpSp>
        <p:nvGrpSpPr>
          <p:cNvPr id="19" name="object 19"/>
          <p:cNvGrpSpPr/>
          <p:nvPr/>
        </p:nvGrpSpPr>
        <p:grpSpPr>
          <a:xfrm>
            <a:off x="10718800" y="5314950"/>
            <a:ext cx="1538605" cy="1198245"/>
            <a:chOff x="8238112" y="7737761"/>
            <a:chExt cx="1538605" cy="1198245"/>
          </a:xfrm>
        </p:grpSpPr>
        <p:pic>
          <p:nvPicPr>
            <p:cNvPr id="20" name="object 20"/>
            <p:cNvPicPr/>
            <p:nvPr/>
          </p:nvPicPr>
          <p:blipFill>
            <a:blip r:embed="rId4" cstate="email"/>
            <a:stretch>
              <a:fillRect/>
            </a:stretch>
          </p:blipFill>
          <p:spPr>
            <a:xfrm>
              <a:off x="8269871" y="7776807"/>
              <a:ext cx="1474851" cy="1119720"/>
            </a:xfrm>
            <a:prstGeom prst="rect">
              <a:avLst/>
            </a:prstGeom>
          </p:spPr>
        </p:pic>
        <p:sp>
          <p:nvSpPr>
            <p:cNvPr id="21" name="object 21"/>
            <p:cNvSpPr/>
            <p:nvPr/>
          </p:nvSpPr>
          <p:spPr>
            <a:xfrm>
              <a:off x="8269862" y="7769511"/>
              <a:ext cx="1475105" cy="1134745"/>
            </a:xfrm>
            <a:custGeom>
              <a:avLst/>
              <a:gdLst/>
              <a:ahLst/>
              <a:cxnLst/>
              <a:rect l="l" t="t" r="r" b="b"/>
              <a:pathLst>
                <a:path w="1475104" h="1134745">
                  <a:moveTo>
                    <a:pt x="1474863" y="1020699"/>
                  </a:moveTo>
                  <a:lnTo>
                    <a:pt x="1466542" y="1063444"/>
                  </a:lnTo>
                  <a:lnTo>
                    <a:pt x="1441589" y="1101026"/>
                  </a:lnTo>
                  <a:lnTo>
                    <a:pt x="1404007" y="1125989"/>
                  </a:lnTo>
                  <a:lnTo>
                    <a:pt x="1361262" y="1134313"/>
                  </a:lnTo>
                  <a:lnTo>
                    <a:pt x="113614" y="1134313"/>
                  </a:lnTo>
                  <a:lnTo>
                    <a:pt x="70858" y="1125989"/>
                  </a:lnTo>
                  <a:lnTo>
                    <a:pt x="33273" y="1101026"/>
                  </a:lnTo>
                  <a:lnTo>
                    <a:pt x="8316" y="1063444"/>
                  </a:lnTo>
                  <a:lnTo>
                    <a:pt x="0" y="1020699"/>
                  </a:lnTo>
                  <a:lnTo>
                    <a:pt x="0" y="113614"/>
                  </a:lnTo>
                  <a:lnTo>
                    <a:pt x="8316" y="70869"/>
                  </a:lnTo>
                  <a:lnTo>
                    <a:pt x="33273" y="33286"/>
                  </a:lnTo>
                  <a:lnTo>
                    <a:pt x="70858" y="8323"/>
                  </a:lnTo>
                  <a:lnTo>
                    <a:pt x="113614" y="0"/>
                  </a:lnTo>
                  <a:lnTo>
                    <a:pt x="1361262" y="0"/>
                  </a:lnTo>
                  <a:lnTo>
                    <a:pt x="1404007" y="8323"/>
                  </a:lnTo>
                  <a:lnTo>
                    <a:pt x="1441589" y="33286"/>
                  </a:lnTo>
                  <a:lnTo>
                    <a:pt x="1466542" y="70869"/>
                  </a:lnTo>
                  <a:lnTo>
                    <a:pt x="1474863" y="113614"/>
                  </a:lnTo>
                  <a:lnTo>
                    <a:pt x="1474863" y="1020699"/>
                  </a:lnTo>
                  <a:close/>
                </a:path>
              </a:pathLst>
            </a:custGeom>
            <a:ln w="63500">
              <a:solidFill>
                <a:srgbClr val="BFC0C0"/>
              </a:solidFill>
            </a:ln>
          </p:spPr>
          <p:txBody>
            <a:bodyPr wrap="square" lIns="0" tIns="0" rIns="0" bIns="0" rtlCol="0"/>
            <a:lstStyle/>
            <a:p>
              <a:endParaRPr/>
            </a:p>
          </p:txBody>
        </p:sp>
      </p:grpSp>
      <p:sp>
        <p:nvSpPr>
          <p:cNvPr id="24" name="object 24"/>
          <p:cNvSpPr txBox="1"/>
          <p:nvPr/>
        </p:nvSpPr>
        <p:spPr>
          <a:xfrm>
            <a:off x="508000" y="5695950"/>
            <a:ext cx="9525000" cy="4300088"/>
          </a:xfrm>
          <a:prstGeom prst="rect">
            <a:avLst/>
          </a:prstGeom>
        </p:spPr>
        <p:txBody>
          <a:bodyPr vert="horz" wrap="square" lIns="0" tIns="12700" rIns="0" bIns="0" rtlCol="0">
            <a:spAutoFit/>
          </a:bodyPr>
          <a:lstStyle/>
          <a:p>
            <a:pPr marL="12700" marR="5080" algn="just">
              <a:lnSpc>
                <a:spcPct val="145800"/>
              </a:lnSpc>
              <a:spcBef>
                <a:spcPts val="100"/>
              </a:spcBef>
            </a:pPr>
            <a:r>
              <a:rPr lang="ru-RU" sz="1200" spc="35" dirty="0" smtClean="0">
                <a:solidFill>
                  <a:srgbClr val="221815"/>
                </a:solidFill>
                <a:cs typeface="SimSun"/>
              </a:rPr>
              <a:t>При длительном использовании резервуаров для сырой нефти и нефтепродуктов происходит коррозия корпуса резервуара. Операция по очистке резервуаров должна проводиться перед регулярным техническим обслуживанием, чтобы соответствовать стандарту горячих работ. Традиционная ручная операция очистки неэффективна, связана с высоким риском безопасности и серьезным загрязнением окружающей среды. Беспилотная механическая система очистки компании повышает безопасность, качество и защиту окружающей среды при очистке резервуаров. Через очистительный пистолет, установленный на люке, очищающая среда распыляется на очищенную поверхность при определенной температуре, давлении и скорости потока, чтобы удалить нефтяной конденсат и остатки нефти на очищенной поверхности и восстановить их. Очищенный резервуар для нефти соединяется с внешним резервуаром для сбора сырой нефти через трубопровод очистки. Под управлением модуля очистки может быть создана система циркуляции очистки для очистки нефтяного резервуара с помощью дистанционного управления. В процессе очистки нет необходимости в том, чтобы персонал входил в резервуар. В то же время, загрязнения масла могут быть отделены и извлечены автоматически, что позволяет сократить их количество и использовать повторно. Безопасная и надежная очистка нефтяного резервуара и затраты могут быть снижены, а загрязнения окружающей среды можно избежать. В течение длительного времени на дне очищенного резервуара для сырой нефти остается большое количество твердого остатка. При традиционной очистке резервуаров он переходит в другие резервуары посредством циркуляции, что не позволяет достичь реального сокращения твердых отходов. Система HRS-L, разработанная компанией, может значительно снизить содержание твердых веществ в нефти и содержание нефти в твердых отходах после очистки резервуара, значительно сократить затраты на обработку твердых отходов и повысить коэффициент извлечения сырой нефти.</a:t>
            </a:r>
            <a:endParaRPr sz="1200">
              <a:cs typeface="SimSun"/>
            </a:endParaRPr>
          </a:p>
        </p:txBody>
      </p:sp>
      <p:sp>
        <p:nvSpPr>
          <p:cNvPr id="26" name="object 26"/>
          <p:cNvSpPr txBox="1"/>
          <p:nvPr/>
        </p:nvSpPr>
        <p:spPr>
          <a:xfrm>
            <a:off x="8128000" y="1428750"/>
            <a:ext cx="5400675" cy="3467616"/>
          </a:xfrm>
          <a:prstGeom prst="rect">
            <a:avLst/>
          </a:prstGeom>
        </p:spPr>
        <p:txBody>
          <a:bodyPr vert="horz" wrap="square" lIns="0" tIns="119380" rIns="0" bIns="0" rtlCol="0">
            <a:spAutoFit/>
          </a:bodyPr>
          <a:lstStyle/>
          <a:p>
            <a:pPr marL="12700">
              <a:lnSpc>
                <a:spcPct val="100000"/>
              </a:lnSpc>
              <a:spcBef>
                <a:spcPts val="940"/>
              </a:spcBef>
            </a:pPr>
            <a:r>
              <a:rPr lang="ru-RU" sz="1200" b="1" spc="-15" dirty="0" smtClean="0">
                <a:solidFill>
                  <a:srgbClr val="221815"/>
                </a:solidFill>
                <a:cs typeface="SimSun"/>
              </a:rPr>
              <a:t>Особенности</a:t>
            </a:r>
          </a:p>
          <a:p>
            <a:pPr marL="12700">
              <a:lnSpc>
                <a:spcPct val="100000"/>
              </a:lnSpc>
              <a:spcBef>
                <a:spcPts val="940"/>
              </a:spcBef>
            </a:pPr>
            <a:r>
              <a:rPr lang="ru-RU" sz="1200" spc="-15" dirty="0" smtClean="0">
                <a:solidFill>
                  <a:srgbClr val="221815"/>
                </a:solidFill>
                <a:cs typeface="SimSun"/>
              </a:rPr>
              <a:t>Хороший эффект очистки и возможность проведения полного спектра очистки резервуара.  Процесс очистки легко контролировать и визуально.</a:t>
            </a:r>
          </a:p>
          <a:p>
            <a:pPr marL="12700">
              <a:lnSpc>
                <a:spcPct val="100000"/>
              </a:lnSpc>
              <a:spcBef>
                <a:spcPts val="940"/>
              </a:spcBef>
            </a:pPr>
            <a:r>
              <a:rPr lang="ru-RU" sz="1200" spc="-15" dirty="0" smtClean="0">
                <a:solidFill>
                  <a:srgbClr val="221815"/>
                </a:solidFill>
                <a:cs typeface="SimSun"/>
              </a:rPr>
              <a:t>Более короткий период строительства, меньшее внешнее воздействие на окружающую среду.  Тяжелые отложения могут быть эффективно очищены.Для отделения масла параллельно с процессом очистки, что делает потребление дизельного топлива минимальным.  </a:t>
            </a:r>
          </a:p>
          <a:p>
            <a:pPr marL="12700">
              <a:lnSpc>
                <a:spcPct val="100000"/>
              </a:lnSpc>
              <a:spcBef>
                <a:spcPts val="940"/>
              </a:spcBef>
            </a:pPr>
            <a:r>
              <a:rPr lang="ru-RU" sz="1200" spc="-15" dirty="0" smtClean="0">
                <a:solidFill>
                  <a:srgbClr val="221815"/>
                </a:solidFill>
                <a:cs typeface="SimSun"/>
              </a:rPr>
              <a:t>Нет входа человека в резервуар, процесс очистки является безопасным и охрана окружающей среды.</a:t>
            </a:r>
          </a:p>
          <a:p>
            <a:pPr marL="12700">
              <a:lnSpc>
                <a:spcPct val="100000"/>
              </a:lnSpc>
              <a:spcBef>
                <a:spcPts val="940"/>
              </a:spcBef>
            </a:pPr>
            <a:r>
              <a:rPr lang="ru-RU" sz="1200" spc="-15" dirty="0" smtClean="0">
                <a:solidFill>
                  <a:srgbClr val="221815"/>
                </a:solidFill>
                <a:cs typeface="SimSun"/>
              </a:rPr>
              <a:t>Коэффициент извлечения сырой нефти высок; более 95% углеводородов из отложений могут быть извлечены.  Высокоскоростная трехфазная центрифуга; снижает стоимость утилизации твердых отходов.</a:t>
            </a:r>
          </a:p>
          <a:p>
            <a:pPr marL="12700">
              <a:lnSpc>
                <a:spcPct val="100000"/>
              </a:lnSpc>
              <a:spcBef>
                <a:spcPts val="940"/>
              </a:spcBef>
            </a:pPr>
            <a:r>
              <a:rPr lang="ru-RU" sz="1200" spc="-15" dirty="0" smtClean="0">
                <a:solidFill>
                  <a:srgbClr val="221815"/>
                </a:solidFill>
                <a:cs typeface="SimSun"/>
              </a:rPr>
              <a:t>Компания является одним из отечественных предприятий, которое эксплуатирует систему COWS, систему визуализации S&amp;U и систему минимизации твердых отходов.</a:t>
            </a:r>
            <a:endParaRPr sz="800">
              <a:cs typeface="SimSun"/>
            </a:endParaRPr>
          </a:p>
        </p:txBody>
      </p:sp>
      <p:grpSp>
        <p:nvGrpSpPr>
          <p:cNvPr id="27" name="object 27"/>
          <p:cNvGrpSpPr/>
          <p:nvPr/>
        </p:nvGrpSpPr>
        <p:grpSpPr>
          <a:xfrm>
            <a:off x="0" y="0"/>
            <a:ext cx="15120619" cy="10260330"/>
            <a:chOff x="0" y="0"/>
            <a:chExt cx="15120619" cy="10260330"/>
          </a:xfrm>
        </p:grpSpPr>
        <p:sp>
          <p:nvSpPr>
            <p:cNvPr id="35" name="object 35"/>
            <p:cNvSpPr/>
            <p:nvPr/>
          </p:nvSpPr>
          <p:spPr>
            <a:xfrm>
              <a:off x="1850014" y="1520583"/>
              <a:ext cx="1249045" cy="1235710"/>
            </a:xfrm>
            <a:custGeom>
              <a:avLst/>
              <a:gdLst/>
              <a:ahLst/>
              <a:cxnLst/>
              <a:rect l="l" t="t" r="r" b="b"/>
              <a:pathLst>
                <a:path w="1249045" h="1235710">
                  <a:moveTo>
                    <a:pt x="1139621" y="0"/>
                  </a:moveTo>
                  <a:lnTo>
                    <a:pt x="109181" y="0"/>
                  </a:lnTo>
                  <a:lnTo>
                    <a:pt x="66683" y="8486"/>
                  </a:lnTo>
                  <a:lnTo>
                    <a:pt x="31978" y="31630"/>
                  </a:lnTo>
                  <a:lnTo>
                    <a:pt x="8580" y="65960"/>
                  </a:lnTo>
                  <a:lnTo>
                    <a:pt x="0" y="108000"/>
                  </a:lnTo>
                  <a:lnTo>
                    <a:pt x="0" y="1127315"/>
                  </a:lnTo>
                  <a:lnTo>
                    <a:pt x="8580" y="1169356"/>
                  </a:lnTo>
                  <a:lnTo>
                    <a:pt x="31978" y="1203685"/>
                  </a:lnTo>
                  <a:lnTo>
                    <a:pt x="66683" y="1226829"/>
                  </a:lnTo>
                  <a:lnTo>
                    <a:pt x="109181" y="1235316"/>
                  </a:lnTo>
                  <a:lnTo>
                    <a:pt x="1139621" y="1235316"/>
                  </a:lnTo>
                  <a:lnTo>
                    <a:pt x="1182120" y="1226829"/>
                  </a:lnTo>
                  <a:lnTo>
                    <a:pt x="1216825" y="1203685"/>
                  </a:lnTo>
                  <a:lnTo>
                    <a:pt x="1240223" y="1169356"/>
                  </a:lnTo>
                  <a:lnTo>
                    <a:pt x="1248803" y="1127315"/>
                  </a:lnTo>
                  <a:lnTo>
                    <a:pt x="1248803" y="108000"/>
                  </a:lnTo>
                  <a:lnTo>
                    <a:pt x="1240223" y="65960"/>
                  </a:lnTo>
                  <a:lnTo>
                    <a:pt x="1216825" y="31630"/>
                  </a:lnTo>
                  <a:lnTo>
                    <a:pt x="1182120" y="8486"/>
                  </a:lnTo>
                  <a:lnTo>
                    <a:pt x="1139621" y="0"/>
                  </a:lnTo>
                  <a:close/>
                </a:path>
              </a:pathLst>
            </a:custGeom>
            <a:solidFill>
              <a:srgbClr val="DCDDDD">
                <a:alpha val="29998"/>
              </a:srgbClr>
            </a:solidFill>
          </p:spPr>
          <p:txBody>
            <a:bodyPr wrap="square" lIns="0" tIns="0" rIns="0" bIns="0" rtlCol="0"/>
            <a:lstStyle/>
            <a:p>
              <a:endParaRPr/>
            </a:p>
          </p:txBody>
        </p:sp>
        <p:sp>
          <p:nvSpPr>
            <p:cNvPr id="36" name="object 36"/>
            <p:cNvSpPr/>
            <p:nvPr/>
          </p:nvSpPr>
          <p:spPr>
            <a:xfrm>
              <a:off x="561573" y="2792296"/>
              <a:ext cx="1280160" cy="1252855"/>
            </a:xfrm>
            <a:custGeom>
              <a:avLst/>
              <a:gdLst/>
              <a:ahLst/>
              <a:cxnLst/>
              <a:rect l="l" t="t" r="r" b="b"/>
              <a:pathLst>
                <a:path w="1280160" h="1252854">
                  <a:moveTo>
                    <a:pt x="1168044" y="0"/>
                  </a:moveTo>
                  <a:lnTo>
                    <a:pt x="111899" y="0"/>
                  </a:lnTo>
                  <a:lnTo>
                    <a:pt x="68344" y="8604"/>
                  </a:lnTo>
                  <a:lnTo>
                    <a:pt x="32775" y="32072"/>
                  </a:lnTo>
                  <a:lnTo>
                    <a:pt x="8793" y="66881"/>
                  </a:lnTo>
                  <a:lnTo>
                    <a:pt x="0" y="109512"/>
                  </a:lnTo>
                  <a:lnTo>
                    <a:pt x="0" y="1143139"/>
                  </a:lnTo>
                  <a:lnTo>
                    <a:pt x="8793" y="1185772"/>
                  </a:lnTo>
                  <a:lnTo>
                    <a:pt x="32775" y="1220585"/>
                  </a:lnTo>
                  <a:lnTo>
                    <a:pt x="68344" y="1244057"/>
                  </a:lnTo>
                  <a:lnTo>
                    <a:pt x="111899" y="1252664"/>
                  </a:lnTo>
                  <a:lnTo>
                    <a:pt x="1168044" y="1252664"/>
                  </a:lnTo>
                  <a:lnTo>
                    <a:pt x="1211599" y="1244057"/>
                  </a:lnTo>
                  <a:lnTo>
                    <a:pt x="1247168" y="1220585"/>
                  </a:lnTo>
                  <a:lnTo>
                    <a:pt x="1271150" y="1185772"/>
                  </a:lnTo>
                  <a:lnTo>
                    <a:pt x="1279944" y="1143139"/>
                  </a:lnTo>
                  <a:lnTo>
                    <a:pt x="1279944" y="109512"/>
                  </a:lnTo>
                  <a:lnTo>
                    <a:pt x="1271150" y="66881"/>
                  </a:lnTo>
                  <a:lnTo>
                    <a:pt x="1247168" y="32072"/>
                  </a:lnTo>
                  <a:lnTo>
                    <a:pt x="1211599" y="8604"/>
                  </a:lnTo>
                  <a:lnTo>
                    <a:pt x="1168044" y="0"/>
                  </a:lnTo>
                  <a:close/>
                </a:path>
              </a:pathLst>
            </a:custGeom>
            <a:solidFill>
              <a:srgbClr val="E61673">
                <a:alpha val="11997"/>
              </a:srgbClr>
            </a:solidFill>
          </p:spPr>
          <p:txBody>
            <a:bodyPr wrap="square" lIns="0" tIns="0" rIns="0" bIns="0" rtlCol="0"/>
            <a:lstStyle/>
            <a:p>
              <a:endParaRPr/>
            </a:p>
          </p:txBody>
        </p:sp>
        <p:sp>
          <p:nvSpPr>
            <p:cNvPr id="37" name="object 37"/>
            <p:cNvSpPr/>
            <p:nvPr/>
          </p:nvSpPr>
          <p:spPr>
            <a:xfrm>
              <a:off x="4359052" y="1545983"/>
              <a:ext cx="1203960" cy="1235710"/>
            </a:xfrm>
            <a:custGeom>
              <a:avLst/>
              <a:gdLst/>
              <a:ahLst/>
              <a:cxnLst/>
              <a:rect l="l" t="t" r="r" b="b"/>
              <a:pathLst>
                <a:path w="1203960" h="1235710">
                  <a:moveTo>
                    <a:pt x="1098346" y="0"/>
                  </a:moveTo>
                  <a:lnTo>
                    <a:pt x="105232" y="0"/>
                  </a:lnTo>
                  <a:lnTo>
                    <a:pt x="64272" y="8486"/>
                  </a:lnTo>
                  <a:lnTo>
                    <a:pt x="30822" y="31630"/>
                  </a:lnTo>
                  <a:lnTo>
                    <a:pt x="8270" y="65960"/>
                  </a:lnTo>
                  <a:lnTo>
                    <a:pt x="0" y="108000"/>
                  </a:lnTo>
                  <a:lnTo>
                    <a:pt x="0" y="1127315"/>
                  </a:lnTo>
                  <a:lnTo>
                    <a:pt x="8270" y="1169356"/>
                  </a:lnTo>
                  <a:lnTo>
                    <a:pt x="30822" y="1203685"/>
                  </a:lnTo>
                  <a:lnTo>
                    <a:pt x="64272" y="1226829"/>
                  </a:lnTo>
                  <a:lnTo>
                    <a:pt x="105232" y="1235316"/>
                  </a:lnTo>
                  <a:lnTo>
                    <a:pt x="1098346" y="1235316"/>
                  </a:lnTo>
                  <a:lnTo>
                    <a:pt x="1139304" y="1226829"/>
                  </a:lnTo>
                  <a:lnTo>
                    <a:pt x="1172749" y="1203685"/>
                  </a:lnTo>
                  <a:lnTo>
                    <a:pt x="1195298" y="1169356"/>
                  </a:lnTo>
                  <a:lnTo>
                    <a:pt x="1203566" y="1127315"/>
                  </a:lnTo>
                  <a:lnTo>
                    <a:pt x="1203566" y="108000"/>
                  </a:lnTo>
                  <a:lnTo>
                    <a:pt x="1195298" y="65960"/>
                  </a:lnTo>
                  <a:lnTo>
                    <a:pt x="1172749" y="31630"/>
                  </a:lnTo>
                  <a:lnTo>
                    <a:pt x="1139304" y="8486"/>
                  </a:lnTo>
                  <a:lnTo>
                    <a:pt x="1098346" y="0"/>
                  </a:lnTo>
                  <a:close/>
                </a:path>
              </a:pathLst>
            </a:custGeom>
            <a:solidFill>
              <a:srgbClr val="00A0E9">
                <a:alpha val="11997"/>
              </a:srgbClr>
            </a:solidFill>
          </p:spPr>
          <p:txBody>
            <a:bodyPr wrap="square" lIns="0" tIns="0" rIns="0" bIns="0" rtlCol="0"/>
            <a:lstStyle/>
            <a:p>
              <a:endParaRPr/>
            </a:p>
          </p:txBody>
        </p:sp>
        <p:sp>
          <p:nvSpPr>
            <p:cNvPr id="38" name="object 38"/>
            <p:cNvSpPr/>
            <p:nvPr/>
          </p:nvSpPr>
          <p:spPr>
            <a:xfrm>
              <a:off x="5600712" y="2781299"/>
              <a:ext cx="1138555" cy="1263015"/>
            </a:xfrm>
            <a:custGeom>
              <a:avLst/>
              <a:gdLst/>
              <a:ahLst/>
              <a:cxnLst/>
              <a:rect l="l" t="t" r="r" b="b"/>
              <a:pathLst>
                <a:path w="1138554" h="1263014">
                  <a:moveTo>
                    <a:pt x="1038479" y="0"/>
                  </a:moveTo>
                  <a:lnTo>
                    <a:pt x="99491" y="0"/>
                  </a:lnTo>
                  <a:lnTo>
                    <a:pt x="60768" y="8676"/>
                  </a:lnTo>
                  <a:lnTo>
                    <a:pt x="29143" y="32337"/>
                  </a:lnTo>
                  <a:lnTo>
                    <a:pt x="7819" y="67433"/>
                  </a:lnTo>
                  <a:lnTo>
                    <a:pt x="0" y="110413"/>
                  </a:lnTo>
                  <a:lnTo>
                    <a:pt x="0" y="1152461"/>
                  </a:lnTo>
                  <a:lnTo>
                    <a:pt x="7819" y="1195434"/>
                  </a:lnTo>
                  <a:lnTo>
                    <a:pt x="29143" y="1230526"/>
                  </a:lnTo>
                  <a:lnTo>
                    <a:pt x="60768" y="1254186"/>
                  </a:lnTo>
                  <a:lnTo>
                    <a:pt x="99491" y="1262862"/>
                  </a:lnTo>
                  <a:lnTo>
                    <a:pt x="1038479" y="1262862"/>
                  </a:lnTo>
                  <a:lnTo>
                    <a:pt x="1077200" y="1254186"/>
                  </a:lnTo>
                  <a:lnTo>
                    <a:pt x="1108821" y="1230526"/>
                  </a:lnTo>
                  <a:lnTo>
                    <a:pt x="1130140" y="1195434"/>
                  </a:lnTo>
                  <a:lnTo>
                    <a:pt x="1137958" y="1152461"/>
                  </a:lnTo>
                  <a:lnTo>
                    <a:pt x="1137958" y="110413"/>
                  </a:lnTo>
                  <a:lnTo>
                    <a:pt x="1130140" y="67433"/>
                  </a:lnTo>
                  <a:lnTo>
                    <a:pt x="1108821" y="32337"/>
                  </a:lnTo>
                  <a:lnTo>
                    <a:pt x="1077200" y="8676"/>
                  </a:lnTo>
                  <a:lnTo>
                    <a:pt x="1038479" y="0"/>
                  </a:lnTo>
                  <a:close/>
                </a:path>
              </a:pathLst>
            </a:custGeom>
            <a:solidFill>
              <a:srgbClr val="00A0E9">
                <a:alpha val="29998"/>
              </a:srgbClr>
            </a:solidFill>
          </p:spPr>
          <p:txBody>
            <a:bodyPr wrap="square" lIns="0" tIns="0" rIns="0" bIns="0" rtlCol="0"/>
            <a:lstStyle/>
            <a:p>
              <a:endParaRPr/>
            </a:p>
          </p:txBody>
        </p:sp>
        <p:sp>
          <p:nvSpPr>
            <p:cNvPr id="39" name="object 39"/>
            <p:cNvSpPr/>
            <p:nvPr/>
          </p:nvSpPr>
          <p:spPr>
            <a:xfrm>
              <a:off x="0" y="0"/>
              <a:ext cx="15120619" cy="10260330"/>
            </a:xfrm>
            <a:custGeom>
              <a:avLst/>
              <a:gdLst/>
              <a:ahLst/>
              <a:cxnLst/>
              <a:rect l="l" t="t" r="r" b="b"/>
              <a:pathLst>
                <a:path w="15120619" h="10260330">
                  <a:moveTo>
                    <a:pt x="15119997" y="10259949"/>
                  </a:moveTo>
                  <a:lnTo>
                    <a:pt x="0" y="10259949"/>
                  </a:lnTo>
                  <a:lnTo>
                    <a:pt x="0" y="0"/>
                  </a:lnTo>
                  <a:lnTo>
                    <a:pt x="15119997" y="0"/>
                  </a:lnTo>
                  <a:lnTo>
                    <a:pt x="15119997" y="10259949"/>
                  </a:lnTo>
                  <a:close/>
                </a:path>
              </a:pathLst>
            </a:custGeom>
            <a:ln w="12700">
              <a:solidFill>
                <a:srgbClr val="221815"/>
              </a:solidFill>
            </a:ln>
          </p:spPr>
          <p:txBody>
            <a:bodyPr wrap="square" lIns="0" tIns="0" rIns="0" bIns="0" rtlCol="0"/>
            <a:lstStyle/>
            <a:p>
              <a:endParaRPr/>
            </a:p>
          </p:txBody>
        </p:sp>
      </p:grpSp>
      <p:sp>
        <p:nvSpPr>
          <p:cNvPr id="41" name="object 41"/>
          <p:cNvSpPr txBox="1">
            <a:spLocks noGrp="1"/>
          </p:cNvSpPr>
          <p:nvPr>
            <p:ph type="title"/>
          </p:nvPr>
        </p:nvSpPr>
        <p:spPr>
          <a:xfrm>
            <a:off x="736600" y="514350"/>
            <a:ext cx="5834380" cy="782265"/>
          </a:xfrm>
          <a:prstGeom prst="rect">
            <a:avLst/>
          </a:prstGeom>
        </p:spPr>
        <p:txBody>
          <a:bodyPr vert="horz" wrap="square" lIns="0" tIns="12700" rIns="0" bIns="0" rtlCol="0">
            <a:spAutoFit/>
          </a:bodyPr>
          <a:lstStyle/>
          <a:p>
            <a:pPr marL="12700">
              <a:lnSpc>
                <a:spcPct val="100000"/>
              </a:lnSpc>
              <a:spcBef>
                <a:spcPts val="100"/>
              </a:spcBef>
            </a:pPr>
            <a:r>
              <a:rPr sz="4800" b="1" baseline="3472" smtClean="0">
                <a:solidFill>
                  <a:srgbClr val="0093D4"/>
                </a:solidFill>
                <a:latin typeface="+mn-lt"/>
              </a:rPr>
              <a:t> </a:t>
            </a:r>
            <a:r>
              <a:rPr lang="ru-RU" sz="1800" b="1" dirty="0" smtClean="0">
                <a:solidFill>
                  <a:srgbClr val="0093D4"/>
                </a:solidFill>
                <a:latin typeface="+mn-lt"/>
              </a:rPr>
              <a:t>ОЧИСТКА НЕФТЯНЫХ РЕЗЕРВУАРОВ И МИНИМИЗАЦИЯ ТВЕРДЫХ ОТХОДОВ</a:t>
            </a:r>
            <a:endParaRPr sz="1800" b="1">
              <a:latin typeface="+mn-lt"/>
            </a:endParaRPr>
          </a:p>
        </p:txBody>
      </p:sp>
      <p:grpSp>
        <p:nvGrpSpPr>
          <p:cNvPr id="42" name="object 42"/>
          <p:cNvGrpSpPr/>
          <p:nvPr/>
        </p:nvGrpSpPr>
        <p:grpSpPr>
          <a:xfrm>
            <a:off x="564070" y="2751482"/>
            <a:ext cx="7783830" cy="3697604"/>
            <a:chOff x="564070" y="2751482"/>
            <a:chExt cx="7783830" cy="3697604"/>
          </a:xfrm>
        </p:grpSpPr>
        <p:sp>
          <p:nvSpPr>
            <p:cNvPr id="43" name="object 43"/>
            <p:cNvSpPr/>
            <p:nvPr/>
          </p:nvSpPr>
          <p:spPr>
            <a:xfrm>
              <a:off x="8304446" y="6405389"/>
              <a:ext cx="43815" cy="43815"/>
            </a:xfrm>
            <a:custGeom>
              <a:avLst/>
              <a:gdLst/>
              <a:ahLst/>
              <a:cxnLst/>
              <a:rect l="l" t="t" r="r" b="b"/>
              <a:pathLst>
                <a:path w="43815" h="43814">
                  <a:moveTo>
                    <a:pt x="21602" y="0"/>
                  </a:moveTo>
                  <a:lnTo>
                    <a:pt x="13190" y="1698"/>
                  </a:lnTo>
                  <a:lnTo>
                    <a:pt x="6324" y="6329"/>
                  </a:lnTo>
                  <a:lnTo>
                    <a:pt x="1696" y="13196"/>
                  </a:lnTo>
                  <a:lnTo>
                    <a:pt x="0" y="21602"/>
                  </a:lnTo>
                  <a:lnTo>
                    <a:pt x="1696" y="30009"/>
                  </a:lnTo>
                  <a:lnTo>
                    <a:pt x="6324" y="36876"/>
                  </a:lnTo>
                  <a:lnTo>
                    <a:pt x="13190" y="41506"/>
                  </a:lnTo>
                  <a:lnTo>
                    <a:pt x="21602" y="43205"/>
                  </a:lnTo>
                  <a:lnTo>
                    <a:pt x="30009" y="41506"/>
                  </a:lnTo>
                  <a:lnTo>
                    <a:pt x="36876" y="36876"/>
                  </a:lnTo>
                  <a:lnTo>
                    <a:pt x="41506" y="30009"/>
                  </a:lnTo>
                  <a:lnTo>
                    <a:pt x="43205" y="21602"/>
                  </a:lnTo>
                  <a:lnTo>
                    <a:pt x="41506" y="13196"/>
                  </a:lnTo>
                  <a:lnTo>
                    <a:pt x="36876" y="6329"/>
                  </a:lnTo>
                  <a:lnTo>
                    <a:pt x="30009" y="1698"/>
                  </a:lnTo>
                  <a:lnTo>
                    <a:pt x="21602" y="0"/>
                  </a:lnTo>
                  <a:close/>
                </a:path>
              </a:pathLst>
            </a:custGeom>
            <a:solidFill>
              <a:srgbClr val="0093D4"/>
            </a:solidFill>
          </p:spPr>
          <p:txBody>
            <a:bodyPr wrap="square" lIns="0" tIns="0" rIns="0" bIns="0" rtlCol="0"/>
            <a:lstStyle/>
            <a:p>
              <a:endParaRPr/>
            </a:p>
          </p:txBody>
        </p:sp>
        <p:sp>
          <p:nvSpPr>
            <p:cNvPr id="44" name="object 44"/>
            <p:cNvSpPr/>
            <p:nvPr/>
          </p:nvSpPr>
          <p:spPr>
            <a:xfrm>
              <a:off x="564070" y="2757832"/>
              <a:ext cx="6175375" cy="0"/>
            </a:xfrm>
            <a:custGeom>
              <a:avLst/>
              <a:gdLst/>
              <a:ahLst/>
              <a:cxnLst/>
              <a:rect l="l" t="t" r="r" b="b"/>
              <a:pathLst>
                <a:path w="6175375">
                  <a:moveTo>
                    <a:pt x="0" y="0"/>
                  </a:moveTo>
                  <a:lnTo>
                    <a:pt x="6175375" y="0"/>
                  </a:lnTo>
                </a:path>
              </a:pathLst>
            </a:custGeom>
            <a:ln w="12700">
              <a:solidFill>
                <a:srgbClr val="FFFFFF"/>
              </a:solidFill>
            </a:ln>
          </p:spPr>
          <p:txBody>
            <a:bodyPr wrap="square" lIns="0" tIns="0" rIns="0" bIns="0" rtlCol="0"/>
            <a:lstStyle/>
            <a:p>
              <a:endParaRPr/>
            </a:p>
          </p:txBody>
        </p:sp>
      </p:grpSp>
      <p:sp>
        <p:nvSpPr>
          <p:cNvPr id="45" name="object 45"/>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48" name="object 48"/>
          <p:cNvSpPr txBox="1"/>
          <p:nvPr/>
        </p:nvSpPr>
        <p:spPr>
          <a:xfrm>
            <a:off x="14016893" y="9664420"/>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stretch>
            <a:fillRect/>
          </a:stretch>
        </p:blipFill>
        <p:spPr>
          <a:xfrm>
            <a:off x="11938000" y="666750"/>
            <a:ext cx="2478951" cy="1756281"/>
          </a:xfrm>
          <a:prstGeom prst="rect">
            <a:avLst/>
          </a:prstGeom>
        </p:spPr>
      </p:pic>
      <p:grpSp>
        <p:nvGrpSpPr>
          <p:cNvPr id="3" name="object 3"/>
          <p:cNvGrpSpPr/>
          <p:nvPr/>
        </p:nvGrpSpPr>
        <p:grpSpPr>
          <a:xfrm>
            <a:off x="530764" y="1497162"/>
            <a:ext cx="6238240" cy="3858895"/>
            <a:chOff x="530764" y="1497162"/>
            <a:chExt cx="6238240" cy="3858895"/>
          </a:xfrm>
        </p:grpSpPr>
        <p:pic>
          <p:nvPicPr>
            <p:cNvPr id="4" name="object 4"/>
            <p:cNvPicPr/>
            <p:nvPr/>
          </p:nvPicPr>
          <p:blipFill>
            <a:blip r:embed="rId3" cstate="email"/>
            <a:stretch>
              <a:fillRect/>
            </a:stretch>
          </p:blipFill>
          <p:spPr>
            <a:xfrm>
              <a:off x="546646" y="1513039"/>
              <a:ext cx="6206058" cy="3826929"/>
            </a:xfrm>
            <a:prstGeom prst="rect">
              <a:avLst/>
            </a:prstGeom>
          </p:spPr>
        </p:pic>
        <p:sp>
          <p:nvSpPr>
            <p:cNvPr id="5" name="object 5"/>
            <p:cNvSpPr/>
            <p:nvPr/>
          </p:nvSpPr>
          <p:spPr>
            <a:xfrm>
              <a:off x="546639" y="1513037"/>
              <a:ext cx="6206490" cy="3827145"/>
            </a:xfrm>
            <a:custGeom>
              <a:avLst/>
              <a:gdLst/>
              <a:ahLst/>
              <a:cxnLst/>
              <a:rect l="l" t="t" r="r" b="b"/>
              <a:pathLst>
                <a:path w="6206490" h="3827145">
                  <a:moveTo>
                    <a:pt x="6206070" y="3646932"/>
                  </a:moveTo>
                  <a:lnTo>
                    <a:pt x="6192889" y="3714661"/>
                  </a:lnTo>
                  <a:lnTo>
                    <a:pt x="6153353" y="3774198"/>
                  </a:lnTo>
                  <a:lnTo>
                    <a:pt x="6093804" y="3813752"/>
                  </a:lnTo>
                  <a:lnTo>
                    <a:pt x="6026073" y="3826941"/>
                  </a:lnTo>
                  <a:lnTo>
                    <a:pt x="180009" y="3826941"/>
                  </a:lnTo>
                  <a:lnTo>
                    <a:pt x="112269" y="3813752"/>
                  </a:lnTo>
                  <a:lnTo>
                    <a:pt x="52730" y="3774198"/>
                  </a:lnTo>
                  <a:lnTo>
                    <a:pt x="13182" y="3714661"/>
                  </a:lnTo>
                  <a:lnTo>
                    <a:pt x="0" y="3646932"/>
                  </a:lnTo>
                  <a:lnTo>
                    <a:pt x="0" y="180009"/>
                  </a:lnTo>
                  <a:lnTo>
                    <a:pt x="13182" y="112269"/>
                  </a:lnTo>
                  <a:lnTo>
                    <a:pt x="52730" y="52730"/>
                  </a:lnTo>
                  <a:lnTo>
                    <a:pt x="112269" y="13182"/>
                  </a:lnTo>
                  <a:lnTo>
                    <a:pt x="180009" y="0"/>
                  </a:lnTo>
                  <a:lnTo>
                    <a:pt x="6026073" y="0"/>
                  </a:lnTo>
                  <a:lnTo>
                    <a:pt x="6093804" y="13182"/>
                  </a:lnTo>
                  <a:lnTo>
                    <a:pt x="6153353" y="52730"/>
                  </a:lnTo>
                  <a:lnTo>
                    <a:pt x="6192889" y="112269"/>
                  </a:lnTo>
                  <a:lnTo>
                    <a:pt x="6206070" y="180009"/>
                  </a:lnTo>
                  <a:lnTo>
                    <a:pt x="6206070" y="3646932"/>
                  </a:lnTo>
                  <a:close/>
                </a:path>
              </a:pathLst>
            </a:custGeom>
            <a:ln w="31750">
              <a:solidFill>
                <a:srgbClr val="B5B6B6"/>
              </a:solidFill>
            </a:ln>
          </p:spPr>
          <p:txBody>
            <a:bodyPr wrap="square" lIns="0" tIns="0" rIns="0" bIns="0" rtlCol="0"/>
            <a:lstStyle/>
            <a:p>
              <a:endParaRPr/>
            </a:p>
          </p:txBody>
        </p:sp>
      </p:grpSp>
      <p:sp>
        <p:nvSpPr>
          <p:cNvPr id="7" name="object 7"/>
          <p:cNvSpPr/>
          <p:nvPr/>
        </p:nvSpPr>
        <p:spPr>
          <a:xfrm>
            <a:off x="560405" y="2800355"/>
            <a:ext cx="6175375" cy="0"/>
          </a:xfrm>
          <a:custGeom>
            <a:avLst/>
            <a:gdLst/>
            <a:ahLst/>
            <a:cxnLst/>
            <a:rect l="l" t="t" r="r" b="b"/>
            <a:pathLst>
              <a:path w="6175375">
                <a:moveTo>
                  <a:pt x="0" y="0"/>
                </a:moveTo>
                <a:lnTo>
                  <a:pt x="6175375" y="0"/>
                </a:lnTo>
              </a:path>
            </a:pathLst>
          </a:custGeom>
          <a:ln w="12700">
            <a:solidFill>
              <a:srgbClr val="FFFFFF"/>
            </a:solidFill>
          </a:ln>
        </p:spPr>
        <p:txBody>
          <a:bodyPr wrap="square" lIns="0" tIns="0" rIns="0" bIns="0" rtlCol="0"/>
          <a:lstStyle/>
          <a:p>
            <a:endParaRPr/>
          </a:p>
        </p:txBody>
      </p:sp>
      <p:grpSp>
        <p:nvGrpSpPr>
          <p:cNvPr id="8" name="object 8"/>
          <p:cNvGrpSpPr/>
          <p:nvPr/>
        </p:nvGrpSpPr>
        <p:grpSpPr>
          <a:xfrm>
            <a:off x="560405" y="1533287"/>
            <a:ext cx="6175375" cy="3783329"/>
            <a:chOff x="560405" y="1533287"/>
            <a:chExt cx="6175375" cy="3783329"/>
          </a:xfrm>
        </p:grpSpPr>
        <p:sp>
          <p:nvSpPr>
            <p:cNvPr id="9" name="object 9"/>
            <p:cNvSpPr/>
            <p:nvPr/>
          </p:nvSpPr>
          <p:spPr>
            <a:xfrm>
              <a:off x="560405" y="4057655"/>
              <a:ext cx="6175375" cy="0"/>
            </a:xfrm>
            <a:custGeom>
              <a:avLst/>
              <a:gdLst/>
              <a:ahLst/>
              <a:cxnLst/>
              <a:rect l="l" t="t" r="r" b="b"/>
              <a:pathLst>
                <a:path w="6175375">
                  <a:moveTo>
                    <a:pt x="0" y="0"/>
                  </a:moveTo>
                  <a:lnTo>
                    <a:pt x="6175375" y="0"/>
                  </a:lnTo>
                </a:path>
              </a:pathLst>
            </a:custGeom>
            <a:ln w="12700">
              <a:solidFill>
                <a:srgbClr val="FFFFFF"/>
              </a:solidFill>
            </a:ln>
          </p:spPr>
          <p:txBody>
            <a:bodyPr wrap="square" lIns="0" tIns="0" rIns="0" bIns="0" rtlCol="0"/>
            <a:lstStyle/>
            <a:p>
              <a:endParaRPr/>
            </a:p>
          </p:txBody>
        </p:sp>
        <p:sp>
          <p:nvSpPr>
            <p:cNvPr id="10" name="object 10"/>
            <p:cNvSpPr/>
            <p:nvPr/>
          </p:nvSpPr>
          <p:spPr>
            <a:xfrm>
              <a:off x="3098817"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11" name="object 11"/>
            <p:cNvSpPr/>
            <p:nvPr/>
          </p:nvSpPr>
          <p:spPr>
            <a:xfrm>
              <a:off x="1841517"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12" name="object 12"/>
            <p:cNvSpPr/>
            <p:nvPr/>
          </p:nvSpPr>
          <p:spPr>
            <a:xfrm>
              <a:off x="5600718"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13" name="object 13"/>
            <p:cNvSpPr/>
            <p:nvPr/>
          </p:nvSpPr>
          <p:spPr>
            <a:xfrm>
              <a:off x="4343418"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grpSp>
      <p:sp>
        <p:nvSpPr>
          <p:cNvPr id="18" name="object 18"/>
          <p:cNvSpPr txBox="1">
            <a:spLocks noGrp="1"/>
          </p:cNvSpPr>
          <p:nvPr>
            <p:ph type="title"/>
          </p:nvPr>
        </p:nvSpPr>
        <p:spPr>
          <a:xfrm>
            <a:off x="601649" y="577017"/>
            <a:ext cx="5099050" cy="566822"/>
          </a:xfrm>
          <a:prstGeom prst="rect">
            <a:avLst/>
          </a:prstGeom>
        </p:spPr>
        <p:txBody>
          <a:bodyPr vert="horz" wrap="square" lIns="0" tIns="12700" rIns="0" bIns="0" rtlCol="0">
            <a:spAutoFit/>
          </a:bodyPr>
          <a:lstStyle/>
          <a:p>
            <a:pPr marL="12700">
              <a:lnSpc>
                <a:spcPct val="100000"/>
              </a:lnSpc>
              <a:spcBef>
                <a:spcPts val="100"/>
              </a:spcBef>
            </a:pPr>
            <a:r>
              <a:rPr lang="ru-RU" sz="1800" b="1" dirty="0" smtClean="0">
                <a:solidFill>
                  <a:srgbClr val="0093D4"/>
                </a:solidFill>
                <a:latin typeface="+mn-lt"/>
              </a:rPr>
              <a:t>ТЕХНИЧЕСКАЯ ОЧИСТКА НЕФТЕПЕРЕРАБАТЫВАЮЩИХ АППАРАТОВ</a:t>
            </a:r>
            <a:endParaRPr sz="1800" b="1">
              <a:latin typeface="+mn-lt"/>
            </a:endParaRPr>
          </a:p>
        </p:txBody>
      </p:sp>
      <p:sp>
        <p:nvSpPr>
          <p:cNvPr id="32" name="object 32"/>
          <p:cNvSpPr txBox="1"/>
          <p:nvPr/>
        </p:nvSpPr>
        <p:spPr>
          <a:xfrm>
            <a:off x="431800" y="5638162"/>
            <a:ext cx="6629400" cy="4596451"/>
          </a:xfrm>
          <a:prstGeom prst="rect">
            <a:avLst/>
          </a:prstGeom>
        </p:spPr>
        <p:txBody>
          <a:bodyPr vert="horz" wrap="square" lIns="0" tIns="12700" rIns="0" bIns="0" rtlCol="0">
            <a:spAutoFit/>
          </a:bodyPr>
          <a:lstStyle/>
          <a:p>
            <a:pPr marL="12700" marR="5080" algn="just">
              <a:lnSpc>
                <a:spcPct val="145800"/>
              </a:lnSpc>
              <a:spcBef>
                <a:spcPts val="100"/>
              </a:spcBef>
            </a:pPr>
            <a:r>
              <a:rPr lang="ru-RU" sz="1200" spc="-35" dirty="0" smtClean="0">
                <a:solidFill>
                  <a:srgbClr val="221815"/>
                </a:solidFill>
                <a:cs typeface="SimSun"/>
              </a:rPr>
              <a:t>После остановки нефтеперерабатывающего завода в оборудовании и трубопроводах после продувки паром и промывки водой остаются осадок, углеродистые отложения, пыль катализатора, горючий газ (LEL), угарный газ (CO), сероводород (H2S), меркаптаны, сульфид железа (</a:t>
            </a:r>
            <a:r>
              <a:rPr lang="ru-RU" sz="1200" spc="-35" dirty="0" err="1" smtClean="0">
                <a:solidFill>
                  <a:srgbClr val="221815"/>
                </a:solidFill>
                <a:cs typeface="SimSun"/>
              </a:rPr>
              <a:t>FeS</a:t>
            </a:r>
            <a:r>
              <a:rPr lang="ru-RU" sz="1200" spc="-35" dirty="0" smtClean="0">
                <a:solidFill>
                  <a:srgbClr val="221815"/>
                </a:solidFill>
                <a:cs typeface="SimSun"/>
              </a:rPr>
              <a:t>) и т.д.. Непосредственное открытие оборудования и разборка трубопроводов чреваты такими несчастными случаями, как самовозгорание или взрыв, что приводит к ненормальному обслуживанию. Поэтому перед обслуживанием необходимо провести сменную химическую очистку, чтобы удалить внутреннюю грязь и устранить угрозу безопасности. Компания использует очистители жира, дезодорирующие </a:t>
            </a:r>
            <a:r>
              <a:rPr lang="ru-RU" sz="1200" spc="-35" dirty="0" err="1" smtClean="0">
                <a:solidFill>
                  <a:srgbClr val="221815"/>
                </a:solidFill>
                <a:cs typeface="SimSun"/>
              </a:rPr>
              <a:t>пассиваторы</a:t>
            </a:r>
            <a:r>
              <a:rPr lang="ru-RU" sz="1200" spc="-35" dirty="0" smtClean="0">
                <a:solidFill>
                  <a:srgbClr val="221815"/>
                </a:solidFill>
                <a:cs typeface="SimSun"/>
              </a:rPr>
              <a:t>, циркуляцию жидкой фазы, циркуляцию паровой фазы, методы распыления или замачивания для удаления остаточной грязи шлама, углеродистых отложений, пыли катализатора, а также горючего газа (LEL), угарного газа (CO), сероводорода (H2S), меркаптанов, сульфида железа (</a:t>
            </a:r>
            <a:r>
              <a:rPr lang="ru-RU" sz="1200" spc="-35" dirty="0" err="1" smtClean="0">
                <a:solidFill>
                  <a:srgbClr val="221815"/>
                </a:solidFill>
                <a:cs typeface="SimSun"/>
              </a:rPr>
              <a:t>FeS</a:t>
            </a:r>
            <a:r>
              <a:rPr lang="ru-RU" sz="1200" spc="-35" dirty="0" smtClean="0">
                <a:solidFill>
                  <a:srgbClr val="221815"/>
                </a:solidFill>
                <a:cs typeface="SimSun"/>
              </a:rPr>
              <a:t>), которые устраняются и выводятся из системы. После замены химической очистки содержание горючего газа (LEL), угарного газа (CO) и сероводорода (H2S) составляет 0%, что позволяет проводить непосредственный осмотр и ремонт. Сульфид железа (</a:t>
            </a:r>
            <a:r>
              <a:rPr lang="ru-RU" sz="1200" spc="-35" dirty="0" err="1" smtClean="0">
                <a:solidFill>
                  <a:srgbClr val="221815"/>
                </a:solidFill>
                <a:cs typeface="SimSun"/>
              </a:rPr>
              <a:t>FeS</a:t>
            </a:r>
            <a:r>
              <a:rPr lang="ru-RU" sz="1200" spc="-35" dirty="0" smtClean="0">
                <a:solidFill>
                  <a:srgbClr val="221815"/>
                </a:solidFill>
                <a:cs typeface="SimSun"/>
              </a:rPr>
              <a:t>) полностью </a:t>
            </a:r>
            <a:r>
              <a:rPr lang="ru-RU" sz="1200" spc="-35" dirty="0" err="1" smtClean="0">
                <a:solidFill>
                  <a:srgbClr val="221815"/>
                </a:solidFill>
                <a:cs typeface="SimSun"/>
              </a:rPr>
              <a:t>пассивирован</a:t>
            </a:r>
            <a:r>
              <a:rPr lang="ru-RU" sz="1200" spc="-35" dirty="0" smtClean="0">
                <a:solidFill>
                  <a:srgbClr val="221815"/>
                </a:solidFill>
                <a:cs typeface="SimSun"/>
              </a:rPr>
              <a:t>, что исключает риск самовозгорания. Сменная химическая очистка является эффективной, быстрой, безопасной и экологически чистой, значительно сокращая время простоя и обслуживания устройства, а также экономя много трудовых, материальных и финансовых ресурсов. По сравнению с традиционными операциями продувки паром, химическая очистка с заменой является безопасной и </a:t>
            </a:r>
            <a:r>
              <a:rPr lang="ru-RU" sz="1200" spc="-35" dirty="0" err="1" smtClean="0">
                <a:solidFill>
                  <a:srgbClr val="221815"/>
                </a:solidFill>
                <a:cs typeface="SimSun"/>
              </a:rPr>
              <a:t>экологичной</a:t>
            </a:r>
            <a:r>
              <a:rPr lang="ru-RU" sz="1200" spc="-35" dirty="0" smtClean="0">
                <a:solidFill>
                  <a:srgbClr val="221815"/>
                </a:solidFill>
                <a:cs typeface="SimSun"/>
              </a:rPr>
              <a:t> </a:t>
            </a:r>
            <a:r>
              <a:rPr lang="ru-RU" sz="1200" spc="-35" dirty="0" err="1" smtClean="0">
                <a:solidFill>
                  <a:srgbClr val="221815"/>
                </a:solidFill>
                <a:cs typeface="SimSun"/>
              </a:rPr>
              <a:t>и</a:t>
            </a:r>
            <a:r>
              <a:rPr lang="ru-RU" sz="1200" spc="-35" dirty="0" smtClean="0">
                <a:solidFill>
                  <a:srgbClr val="221815"/>
                </a:solidFill>
                <a:cs typeface="SimSun"/>
              </a:rPr>
              <a:t> имеет значительные экономические преимущества.</a:t>
            </a:r>
            <a:endParaRPr sz="1200">
              <a:cs typeface="SimSun"/>
            </a:endParaRPr>
          </a:p>
        </p:txBody>
      </p:sp>
      <p:sp>
        <p:nvSpPr>
          <p:cNvPr id="34" name="object 34"/>
          <p:cNvSpPr txBox="1"/>
          <p:nvPr/>
        </p:nvSpPr>
        <p:spPr>
          <a:xfrm>
            <a:off x="8356600" y="5695950"/>
            <a:ext cx="5404485" cy="1959511"/>
          </a:xfrm>
          <a:prstGeom prst="rect">
            <a:avLst/>
          </a:prstGeom>
        </p:spPr>
        <p:txBody>
          <a:bodyPr vert="horz" wrap="square" lIns="0" tIns="119380" rIns="0" bIns="0" rtlCol="0">
            <a:spAutoFit/>
          </a:bodyPr>
          <a:lstStyle/>
          <a:p>
            <a:pPr marL="12700" algn="just">
              <a:lnSpc>
                <a:spcPct val="100000"/>
              </a:lnSpc>
              <a:spcBef>
                <a:spcPts val="940"/>
              </a:spcBef>
            </a:pPr>
            <a:r>
              <a:rPr lang="ru-RU" sz="1400" b="1" spc="10" dirty="0" smtClean="0">
                <a:solidFill>
                  <a:srgbClr val="221815"/>
                </a:solidFill>
                <a:cs typeface="SimSun"/>
              </a:rPr>
              <a:t>Введение в механическую </a:t>
            </a:r>
            <a:r>
              <a:rPr lang="ru-RU" sz="1400" b="1" spc="10" dirty="0" err="1" smtClean="0">
                <a:solidFill>
                  <a:srgbClr val="221815"/>
                </a:solidFill>
                <a:cs typeface="SimSun"/>
              </a:rPr>
              <a:t>декоксовку</a:t>
            </a:r>
            <a:r>
              <a:rPr lang="ru-RU" sz="1400" b="1" spc="10" dirty="0" smtClean="0">
                <a:solidFill>
                  <a:srgbClr val="221815"/>
                </a:solidFill>
                <a:cs typeface="SimSun"/>
              </a:rPr>
              <a:t> печных трубных блоков</a:t>
            </a:r>
          </a:p>
          <a:p>
            <a:pPr marL="12700" algn="just">
              <a:lnSpc>
                <a:spcPct val="100000"/>
              </a:lnSpc>
              <a:spcBef>
                <a:spcPts val="940"/>
              </a:spcBef>
            </a:pPr>
            <a:r>
              <a:rPr lang="ru-RU" sz="1400" spc="10" dirty="0" smtClean="0">
                <a:solidFill>
                  <a:srgbClr val="221815"/>
                </a:solidFill>
                <a:cs typeface="SimSun"/>
              </a:rPr>
              <a:t>В основном применяется для очистки внутренней поверхности коксовых печей, вакуумных печей, печей гидроочистки, печей для сырой нефти. Область применения: внутренний диаметр трубы менее 300 мм, практический диаметр (с учетом кокса) более 50 мм. Система состоит из: насоса, системы управления, золотников и </a:t>
            </a:r>
            <a:r>
              <a:rPr lang="ru-RU" sz="1400" spc="10" dirty="0" err="1" smtClean="0">
                <a:solidFill>
                  <a:srgbClr val="221815"/>
                </a:solidFill>
                <a:cs typeface="SimSun"/>
              </a:rPr>
              <a:t>декоксовых</a:t>
            </a:r>
            <a:r>
              <a:rPr lang="ru-RU" sz="1400" spc="10" dirty="0" smtClean="0">
                <a:solidFill>
                  <a:srgbClr val="221815"/>
                </a:solidFill>
                <a:cs typeface="SimSun"/>
              </a:rPr>
              <a:t> скребков. Простота в эксплуатации, безопасность и защита окружающей среды.</a:t>
            </a:r>
            <a:endParaRPr lang="ru-RU" sz="1400" spc="10" dirty="0">
              <a:solidFill>
                <a:srgbClr val="221815"/>
              </a:solidFill>
              <a:cs typeface="SimSun"/>
            </a:endParaRPr>
          </a:p>
        </p:txBody>
      </p:sp>
      <p:sp>
        <p:nvSpPr>
          <p:cNvPr id="37" name="object 37"/>
          <p:cNvSpPr/>
          <p:nvPr/>
        </p:nvSpPr>
        <p:spPr>
          <a:xfrm>
            <a:off x="0" y="0"/>
            <a:ext cx="15120619" cy="10260330"/>
          </a:xfrm>
          <a:custGeom>
            <a:avLst/>
            <a:gdLst/>
            <a:ahLst/>
            <a:cxnLst/>
            <a:rect l="l" t="t" r="r" b="b"/>
            <a:pathLst>
              <a:path w="15120619" h="10260330">
                <a:moveTo>
                  <a:pt x="15119997" y="10259949"/>
                </a:moveTo>
                <a:lnTo>
                  <a:pt x="0" y="10259949"/>
                </a:lnTo>
                <a:lnTo>
                  <a:pt x="0" y="0"/>
                </a:lnTo>
                <a:lnTo>
                  <a:pt x="15119997" y="0"/>
                </a:lnTo>
                <a:lnTo>
                  <a:pt x="15119997" y="10259949"/>
                </a:lnTo>
                <a:close/>
              </a:path>
            </a:pathLst>
          </a:custGeom>
          <a:ln w="12700">
            <a:solidFill>
              <a:srgbClr val="221815"/>
            </a:solidFill>
          </a:ln>
        </p:spPr>
        <p:txBody>
          <a:bodyPr wrap="square" lIns="0" tIns="0" rIns="0" bIns="0" rtlCol="0"/>
          <a:lstStyle/>
          <a:p>
            <a:endParaRPr/>
          </a:p>
        </p:txBody>
      </p:sp>
      <p:sp>
        <p:nvSpPr>
          <p:cNvPr id="38" name="object 38"/>
          <p:cNvSpPr txBox="1"/>
          <p:nvPr/>
        </p:nvSpPr>
        <p:spPr>
          <a:xfrm>
            <a:off x="8356600" y="2571750"/>
            <a:ext cx="6196330" cy="2921313"/>
          </a:xfrm>
          <a:prstGeom prst="rect">
            <a:avLst/>
          </a:prstGeom>
        </p:spPr>
        <p:txBody>
          <a:bodyPr vert="horz" wrap="square" lIns="0" tIns="119380" rIns="0" bIns="0" rtlCol="0">
            <a:spAutoFit/>
          </a:bodyPr>
          <a:lstStyle/>
          <a:p>
            <a:pPr algn="just">
              <a:lnSpc>
                <a:spcPct val="100000"/>
              </a:lnSpc>
              <a:spcBef>
                <a:spcPts val="40"/>
              </a:spcBef>
            </a:pPr>
            <a:endParaRPr sz="1400">
              <a:cs typeface="SimSun"/>
            </a:endParaRPr>
          </a:p>
          <a:p>
            <a:pPr marL="12700" algn="just">
              <a:lnSpc>
                <a:spcPct val="100000"/>
              </a:lnSpc>
              <a:spcBef>
                <a:spcPts val="5"/>
              </a:spcBef>
            </a:pPr>
            <a:r>
              <a:rPr lang="ru-RU" sz="1400" b="1" spc="10" dirty="0" err="1" smtClean="0">
                <a:solidFill>
                  <a:srgbClr val="221815"/>
                </a:solidFill>
                <a:cs typeface="SimSun"/>
              </a:rPr>
              <a:t>Дезодорирование</a:t>
            </a:r>
            <a:r>
              <a:rPr lang="ru-RU" sz="1400" b="1" spc="10" dirty="0" smtClean="0">
                <a:solidFill>
                  <a:srgbClr val="221815"/>
                </a:solidFill>
                <a:cs typeface="SimSun"/>
              </a:rPr>
              <a:t> и </a:t>
            </a:r>
            <a:r>
              <a:rPr lang="ru-RU" sz="1400" b="1" spc="10" dirty="0" err="1" smtClean="0">
                <a:solidFill>
                  <a:srgbClr val="221815"/>
                </a:solidFill>
                <a:cs typeface="SimSun"/>
              </a:rPr>
              <a:t>пассивирующая</a:t>
            </a:r>
            <a:r>
              <a:rPr lang="ru-RU" sz="1400" b="1" spc="10" dirty="0" smtClean="0">
                <a:solidFill>
                  <a:srgbClr val="221815"/>
                </a:solidFill>
                <a:cs typeface="SimSun"/>
              </a:rPr>
              <a:t> очистка</a:t>
            </a:r>
          </a:p>
          <a:p>
            <a:pPr marL="12700" algn="just">
              <a:lnSpc>
                <a:spcPct val="100000"/>
              </a:lnSpc>
              <a:spcBef>
                <a:spcPts val="5"/>
              </a:spcBef>
            </a:pPr>
            <a:r>
              <a:rPr lang="ru-RU" sz="1400" spc="10" dirty="0" err="1" smtClean="0">
                <a:solidFill>
                  <a:srgbClr val="221815"/>
                </a:solidFill>
                <a:cs typeface="SimSun"/>
              </a:rPr>
              <a:t>Пассиватор</a:t>
            </a:r>
            <a:r>
              <a:rPr lang="ru-RU" sz="1400" spc="10" dirty="0" smtClean="0">
                <a:solidFill>
                  <a:srgbClr val="221815"/>
                </a:solidFill>
                <a:cs typeface="SimSun"/>
              </a:rPr>
              <a:t> для очистки от сульфида железа, самостоятельно разработанный компанией, соответствует требованиям по защите окружающей среды и не имеет побочных эффектов. Он может эффективно удалять сульфид железа и нефтяные загрязнения, предотвращать выброс сероводородного газа и других токсичных и вредных веществ, играть хорошую защитную роль в оборудовании и трубопроводах, а также эффективно обеспечивать безопасность последующих работ по осмотру и обслуживанию. </a:t>
            </a:r>
            <a:r>
              <a:rPr lang="ru-RU" sz="1400" spc="10" dirty="0" err="1" smtClean="0">
                <a:solidFill>
                  <a:srgbClr val="221815"/>
                </a:solidFill>
                <a:cs typeface="SimSun"/>
              </a:rPr>
              <a:t>Пассиватор</a:t>
            </a:r>
            <a:r>
              <a:rPr lang="ru-RU" sz="1400" spc="10" dirty="0" smtClean="0">
                <a:solidFill>
                  <a:srgbClr val="221815"/>
                </a:solidFill>
                <a:cs typeface="SimSun"/>
              </a:rPr>
              <a:t> изготавливается из органических и неорганических соединений. Химикат может отслаивать масло, разлагать сульфид железа на стабильную соль железа и сульфат и растворять в воде, чтобы эффективно удалять сульфид железа. В процессе реакции не будет клея и блокировки трубопровода, лотка и упаковки.</a:t>
            </a:r>
            <a:endParaRPr sz="900">
              <a:cs typeface="SimSun"/>
            </a:endParaRPr>
          </a:p>
        </p:txBody>
      </p:sp>
      <p:grpSp>
        <p:nvGrpSpPr>
          <p:cNvPr id="39" name="object 39"/>
          <p:cNvGrpSpPr/>
          <p:nvPr/>
        </p:nvGrpSpPr>
        <p:grpSpPr>
          <a:xfrm>
            <a:off x="1841512" y="1533283"/>
            <a:ext cx="9556115" cy="7700009"/>
            <a:chOff x="1841512" y="1533283"/>
            <a:chExt cx="9556115" cy="7700009"/>
          </a:xfrm>
        </p:grpSpPr>
        <p:pic>
          <p:nvPicPr>
            <p:cNvPr id="40" name="object 40"/>
            <p:cNvPicPr/>
            <p:nvPr/>
          </p:nvPicPr>
          <p:blipFill>
            <a:blip r:embed="rId4" cstate="email"/>
            <a:stretch>
              <a:fillRect/>
            </a:stretch>
          </p:blipFill>
          <p:spPr>
            <a:xfrm>
              <a:off x="9874268" y="8074824"/>
              <a:ext cx="1491088" cy="1113497"/>
            </a:xfrm>
            <a:prstGeom prst="rect">
              <a:avLst/>
            </a:prstGeom>
          </p:spPr>
        </p:pic>
        <p:sp>
          <p:nvSpPr>
            <p:cNvPr id="41" name="object 41"/>
            <p:cNvSpPr/>
            <p:nvPr/>
          </p:nvSpPr>
          <p:spPr>
            <a:xfrm>
              <a:off x="9874271" y="8074823"/>
              <a:ext cx="1491615" cy="1126490"/>
            </a:xfrm>
            <a:custGeom>
              <a:avLst/>
              <a:gdLst/>
              <a:ahLst/>
              <a:cxnLst/>
              <a:rect l="l" t="t" r="r" b="b"/>
              <a:pathLst>
                <a:path w="1491615" h="1126490">
                  <a:moveTo>
                    <a:pt x="1491081" y="978661"/>
                  </a:moveTo>
                  <a:lnTo>
                    <a:pt x="1484663" y="1025332"/>
                  </a:lnTo>
                  <a:lnTo>
                    <a:pt x="1466794" y="1065867"/>
                  </a:lnTo>
                  <a:lnTo>
                    <a:pt x="1439547" y="1097833"/>
                  </a:lnTo>
                  <a:lnTo>
                    <a:pt x="1404999" y="1118796"/>
                  </a:lnTo>
                  <a:lnTo>
                    <a:pt x="1365224" y="1126324"/>
                  </a:lnTo>
                  <a:lnTo>
                    <a:pt x="125844" y="1126324"/>
                  </a:lnTo>
                  <a:lnTo>
                    <a:pt x="86070" y="1118796"/>
                  </a:lnTo>
                  <a:lnTo>
                    <a:pt x="51525" y="1097833"/>
                  </a:lnTo>
                  <a:lnTo>
                    <a:pt x="24282" y="1065867"/>
                  </a:lnTo>
                  <a:lnTo>
                    <a:pt x="6416" y="1025332"/>
                  </a:lnTo>
                  <a:lnTo>
                    <a:pt x="0" y="978661"/>
                  </a:lnTo>
                  <a:lnTo>
                    <a:pt x="0" y="147662"/>
                  </a:lnTo>
                  <a:lnTo>
                    <a:pt x="6416" y="100987"/>
                  </a:lnTo>
                  <a:lnTo>
                    <a:pt x="24282" y="60451"/>
                  </a:lnTo>
                  <a:lnTo>
                    <a:pt x="51525" y="28488"/>
                  </a:lnTo>
                  <a:lnTo>
                    <a:pt x="86070" y="7527"/>
                  </a:lnTo>
                  <a:lnTo>
                    <a:pt x="125844" y="0"/>
                  </a:lnTo>
                  <a:lnTo>
                    <a:pt x="1365224" y="0"/>
                  </a:lnTo>
                  <a:lnTo>
                    <a:pt x="1404999" y="7527"/>
                  </a:lnTo>
                  <a:lnTo>
                    <a:pt x="1439547" y="28488"/>
                  </a:lnTo>
                  <a:lnTo>
                    <a:pt x="1466794" y="60451"/>
                  </a:lnTo>
                  <a:lnTo>
                    <a:pt x="1484663" y="100987"/>
                  </a:lnTo>
                  <a:lnTo>
                    <a:pt x="1491081" y="147662"/>
                  </a:lnTo>
                  <a:lnTo>
                    <a:pt x="1491081" y="978661"/>
                  </a:lnTo>
                  <a:close/>
                </a:path>
              </a:pathLst>
            </a:custGeom>
            <a:ln w="63500">
              <a:solidFill>
                <a:srgbClr val="C9CACA"/>
              </a:solidFill>
            </a:ln>
          </p:spPr>
          <p:txBody>
            <a:bodyPr wrap="square" lIns="0" tIns="0" rIns="0" bIns="0" rtlCol="0"/>
            <a:lstStyle/>
            <a:p>
              <a:endParaRPr/>
            </a:p>
          </p:txBody>
        </p:sp>
        <p:sp>
          <p:nvSpPr>
            <p:cNvPr id="42" name="object 42"/>
            <p:cNvSpPr/>
            <p:nvPr/>
          </p:nvSpPr>
          <p:spPr>
            <a:xfrm>
              <a:off x="3073476" y="4059161"/>
              <a:ext cx="1231900" cy="1249680"/>
            </a:xfrm>
            <a:custGeom>
              <a:avLst/>
              <a:gdLst/>
              <a:ahLst/>
              <a:cxnLst/>
              <a:rect l="l" t="t" r="r" b="b"/>
              <a:pathLst>
                <a:path w="1231900" h="1249679">
                  <a:moveTo>
                    <a:pt x="1231900" y="0"/>
                  </a:moveTo>
                  <a:lnTo>
                    <a:pt x="0" y="0"/>
                  </a:lnTo>
                  <a:lnTo>
                    <a:pt x="0" y="1249286"/>
                  </a:lnTo>
                  <a:lnTo>
                    <a:pt x="1231900" y="1249286"/>
                  </a:lnTo>
                  <a:lnTo>
                    <a:pt x="1231900" y="0"/>
                  </a:lnTo>
                  <a:close/>
                </a:path>
              </a:pathLst>
            </a:custGeom>
            <a:solidFill>
              <a:srgbClr val="1D2088">
                <a:alpha val="19999"/>
              </a:srgbClr>
            </a:solidFill>
          </p:spPr>
          <p:txBody>
            <a:bodyPr wrap="square" lIns="0" tIns="0" rIns="0" bIns="0" rtlCol="0"/>
            <a:lstStyle/>
            <a:p>
              <a:endParaRPr/>
            </a:p>
          </p:txBody>
        </p:sp>
        <p:sp>
          <p:nvSpPr>
            <p:cNvPr id="43" name="object 43"/>
            <p:cNvSpPr/>
            <p:nvPr/>
          </p:nvSpPr>
          <p:spPr>
            <a:xfrm>
              <a:off x="1841512" y="2801861"/>
              <a:ext cx="1257300" cy="1249680"/>
            </a:xfrm>
            <a:custGeom>
              <a:avLst/>
              <a:gdLst/>
              <a:ahLst/>
              <a:cxnLst/>
              <a:rect l="l" t="t" r="r" b="b"/>
              <a:pathLst>
                <a:path w="1257300" h="1249679">
                  <a:moveTo>
                    <a:pt x="1257300" y="0"/>
                  </a:moveTo>
                  <a:lnTo>
                    <a:pt x="0" y="0"/>
                  </a:lnTo>
                  <a:lnTo>
                    <a:pt x="0" y="1249286"/>
                  </a:lnTo>
                  <a:lnTo>
                    <a:pt x="1257300" y="1249286"/>
                  </a:lnTo>
                  <a:lnTo>
                    <a:pt x="1257300" y="0"/>
                  </a:lnTo>
                  <a:close/>
                </a:path>
              </a:pathLst>
            </a:custGeom>
            <a:solidFill>
              <a:srgbClr val="EFEFEF">
                <a:alpha val="50000"/>
              </a:srgbClr>
            </a:solidFill>
          </p:spPr>
          <p:txBody>
            <a:bodyPr wrap="square" lIns="0" tIns="0" rIns="0" bIns="0" rtlCol="0"/>
            <a:lstStyle/>
            <a:p>
              <a:endParaRPr/>
            </a:p>
          </p:txBody>
        </p:sp>
        <p:sp>
          <p:nvSpPr>
            <p:cNvPr id="44" name="object 44"/>
            <p:cNvSpPr/>
            <p:nvPr/>
          </p:nvSpPr>
          <p:spPr>
            <a:xfrm>
              <a:off x="4343412" y="1533283"/>
              <a:ext cx="1231900" cy="1249680"/>
            </a:xfrm>
            <a:custGeom>
              <a:avLst/>
              <a:gdLst/>
              <a:ahLst/>
              <a:cxnLst/>
              <a:rect l="l" t="t" r="r" b="b"/>
              <a:pathLst>
                <a:path w="1231900" h="1249680">
                  <a:moveTo>
                    <a:pt x="1231900" y="0"/>
                  </a:moveTo>
                  <a:lnTo>
                    <a:pt x="0" y="0"/>
                  </a:lnTo>
                  <a:lnTo>
                    <a:pt x="0" y="1249286"/>
                  </a:lnTo>
                  <a:lnTo>
                    <a:pt x="1231900" y="1249286"/>
                  </a:lnTo>
                  <a:lnTo>
                    <a:pt x="1231900" y="0"/>
                  </a:lnTo>
                  <a:close/>
                </a:path>
              </a:pathLst>
            </a:custGeom>
            <a:solidFill>
              <a:srgbClr val="1D2088">
                <a:alpha val="29998"/>
              </a:srgbClr>
            </a:solidFill>
          </p:spPr>
          <p:txBody>
            <a:bodyPr wrap="square" lIns="0" tIns="0" rIns="0" bIns="0" rtlCol="0"/>
            <a:lstStyle/>
            <a:p>
              <a:endParaRPr/>
            </a:p>
          </p:txBody>
        </p:sp>
      </p:grpSp>
      <p:sp>
        <p:nvSpPr>
          <p:cNvPr id="45" name="object 45"/>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48" name="object 48"/>
          <p:cNvSpPr txBox="1"/>
          <p:nvPr/>
        </p:nvSpPr>
        <p:spPr>
          <a:xfrm>
            <a:off x="14016893" y="9664420"/>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602995" y="577017"/>
            <a:ext cx="7190105" cy="566822"/>
          </a:xfrm>
          <a:prstGeom prst="rect">
            <a:avLst/>
          </a:prstGeom>
        </p:spPr>
        <p:txBody>
          <a:bodyPr vert="horz" wrap="square" lIns="0" tIns="12700" rIns="0" bIns="0" rtlCol="0">
            <a:spAutoFit/>
          </a:bodyPr>
          <a:lstStyle/>
          <a:p>
            <a:pPr marL="38100">
              <a:lnSpc>
                <a:spcPct val="100000"/>
              </a:lnSpc>
              <a:spcBef>
                <a:spcPts val="100"/>
              </a:spcBef>
            </a:pPr>
            <a:r>
              <a:rPr lang="ru-RU" sz="1800" b="1" dirty="0" smtClean="0">
                <a:solidFill>
                  <a:srgbClr val="0093D4"/>
                </a:solidFill>
                <a:latin typeface="+mn-lt"/>
              </a:rPr>
              <a:t>СПЕЦИАЛЬНЫЙ АНАЛИЗ НЕРАСТВОРИМОГО НАЛЕТА И ИНДИВИДУАЛЬНЫЕ РЕШЕНИЯ ПО ОЧИСТКЕ</a:t>
            </a:r>
            <a:endParaRPr sz="1800" b="1">
              <a:latin typeface="+mn-lt"/>
            </a:endParaRPr>
          </a:p>
        </p:txBody>
      </p:sp>
      <p:sp>
        <p:nvSpPr>
          <p:cNvPr id="15" name="object 15"/>
          <p:cNvSpPr txBox="1"/>
          <p:nvPr/>
        </p:nvSpPr>
        <p:spPr>
          <a:xfrm>
            <a:off x="8051800" y="2190750"/>
            <a:ext cx="6315075" cy="5922134"/>
          </a:xfrm>
          <a:prstGeom prst="rect">
            <a:avLst/>
          </a:prstGeom>
        </p:spPr>
        <p:txBody>
          <a:bodyPr vert="horz" wrap="square" lIns="0" tIns="12700" rIns="0" bIns="0" rtlCol="0">
            <a:spAutoFit/>
          </a:bodyPr>
          <a:lstStyle/>
          <a:p>
            <a:pPr marL="215265" algn="just">
              <a:lnSpc>
                <a:spcPct val="100000"/>
              </a:lnSpc>
              <a:spcBef>
                <a:spcPts val="100"/>
              </a:spcBef>
            </a:pPr>
            <a:r>
              <a:rPr lang="ru-RU" sz="1200" spc="95" dirty="0" smtClean="0">
                <a:solidFill>
                  <a:srgbClr val="221815"/>
                </a:solidFill>
                <a:cs typeface="SimSun"/>
              </a:rPr>
              <a:t>Из-за дефектов материала, температуры, давления или конструкции рабочее оборудование, трубопроводы и компоненты вызывают ненормальную внутреннюю работу и образование нерастворимых отложений на поверхности ненормальных частей, которые невозможно удалить традиционными чистящими средствами и техническими средствами. В процессе промышленной очистки в течение более 30 лет компания обобщила набор зрелых методов анализа накипи и соответствующих методов разработки чистящих средств. Особенно в последние годы компания сотрудничает с такими аналитическими и испытательными учреждениями, как Университет </a:t>
            </a:r>
            <a:r>
              <a:rPr lang="ru-RU" sz="1200" spc="95" dirty="0" err="1" smtClean="0">
                <a:solidFill>
                  <a:srgbClr val="221815"/>
                </a:solidFill>
                <a:cs typeface="SimSun"/>
              </a:rPr>
              <a:t>Цинхуа</a:t>
            </a:r>
            <a:r>
              <a:rPr lang="ru-RU" sz="1200" spc="95" dirty="0" smtClean="0">
                <a:solidFill>
                  <a:srgbClr val="221815"/>
                </a:solidFill>
                <a:cs typeface="SimSun"/>
              </a:rPr>
              <a:t>, Пекинский университет химической технологии и Институт процессов Китайской академии наук с помощью собственного центрального предприятия. Что касается индивидуальных чистящих средств, компания также получила техническую поддержку от ведущих международных производителей, таких как </a:t>
            </a:r>
            <a:r>
              <a:rPr lang="ru-RU" sz="1200" spc="95" dirty="0" err="1" smtClean="0">
                <a:solidFill>
                  <a:srgbClr val="221815"/>
                </a:solidFill>
                <a:cs typeface="SimSun"/>
              </a:rPr>
              <a:t>Nouryon</a:t>
            </a:r>
            <a:r>
              <a:rPr lang="ru-RU" sz="1200" spc="95" dirty="0" smtClean="0">
                <a:solidFill>
                  <a:srgbClr val="221815"/>
                </a:solidFill>
                <a:cs typeface="SimSun"/>
              </a:rPr>
              <a:t>, </a:t>
            </a:r>
            <a:r>
              <a:rPr lang="ru-RU" sz="1200" spc="95" dirty="0" err="1" smtClean="0">
                <a:solidFill>
                  <a:srgbClr val="221815"/>
                </a:solidFill>
                <a:cs typeface="SimSun"/>
              </a:rPr>
              <a:t>Evonik</a:t>
            </a:r>
            <a:r>
              <a:rPr lang="ru-RU" sz="1200" spc="95" dirty="0" smtClean="0">
                <a:solidFill>
                  <a:srgbClr val="221815"/>
                </a:solidFill>
                <a:cs typeface="SimSun"/>
              </a:rPr>
              <a:t>, </a:t>
            </a:r>
            <a:r>
              <a:rPr lang="ru-RU" sz="1200" spc="95" dirty="0" err="1" smtClean="0">
                <a:solidFill>
                  <a:srgbClr val="221815"/>
                </a:solidFill>
                <a:cs typeface="SimSun"/>
              </a:rPr>
              <a:t>Solvay</a:t>
            </a:r>
            <a:r>
              <a:rPr lang="ru-RU" sz="1200" spc="95" dirty="0" smtClean="0">
                <a:solidFill>
                  <a:srgbClr val="221815"/>
                </a:solidFill>
                <a:cs typeface="SimSun"/>
              </a:rPr>
              <a:t> и др. Разработка индивидуальных чистящих средств также достигла значительных результатов. Эта служба на основе конкретных образцов накипи и исходных данных, предоставленных клиентом, классифицирует и дополнительно оценивает типы образцов накипи с помощью стандартных процедур идентификации для уточнения ключевых данных, таких как состав образцов накипи и форма кристаллов. Затем, в соответствии с базой данных основных формул компании, формула чистящего средства подбирается индивидуально. После статического эксперимента по погружению в воду отсеивается формула со скоростью рва, соответствующей стандарту, затем проводится динамический эксперимент до тех пор, пока не будет определена индивидуальная формула. Затем составляются данные, связанные со скоростью коррозии субстрата, и настраивается соответствующий ингибитор коррозии. Наконец, настроенное чистящее средство воспроизводится и поставляется клиенту. Благодаря этой модели индивидуального обслуживания многие отечественные и международные клиенты, такие как </a:t>
            </a:r>
            <a:r>
              <a:rPr lang="ru-RU" sz="1200" spc="95" dirty="0" err="1" smtClean="0">
                <a:solidFill>
                  <a:srgbClr val="221815"/>
                </a:solidFill>
                <a:cs typeface="SimSun"/>
              </a:rPr>
              <a:t>PetroChina</a:t>
            </a:r>
            <a:r>
              <a:rPr lang="ru-RU" sz="1200" spc="95" dirty="0" smtClean="0">
                <a:solidFill>
                  <a:srgbClr val="221815"/>
                </a:solidFill>
                <a:cs typeface="SimSun"/>
              </a:rPr>
              <a:t>, </a:t>
            </a:r>
            <a:r>
              <a:rPr lang="ru-RU" sz="1200" spc="95" dirty="0" err="1" smtClean="0">
                <a:solidFill>
                  <a:srgbClr val="221815"/>
                </a:solidFill>
                <a:cs typeface="SimSun"/>
              </a:rPr>
              <a:t>Sinopec</a:t>
            </a:r>
            <a:r>
              <a:rPr lang="ru-RU" sz="1200" spc="95" dirty="0" smtClean="0">
                <a:solidFill>
                  <a:srgbClr val="221815"/>
                </a:solidFill>
                <a:cs typeface="SimSun"/>
              </a:rPr>
              <a:t> и </a:t>
            </a:r>
            <a:r>
              <a:rPr lang="ru-RU" sz="1200" spc="95" dirty="0" err="1" smtClean="0">
                <a:solidFill>
                  <a:srgbClr val="221815"/>
                </a:solidFill>
                <a:cs typeface="SimSun"/>
              </a:rPr>
              <a:t>Chevron</a:t>
            </a:r>
            <a:r>
              <a:rPr lang="ru-RU" sz="1200" spc="95" dirty="0" smtClean="0">
                <a:solidFill>
                  <a:srgbClr val="221815"/>
                </a:solidFill>
                <a:cs typeface="SimSun"/>
              </a:rPr>
              <a:t>, успешно решили проблемы очистки, которые не могут быть улучшены или решены в соответствии с традиционными технологиями и оборудованием. В настоящее время компания имеет в своей библиотеке образцов сотни решений по общим и специальным процессам очистки.</a:t>
            </a:r>
            <a:endParaRPr sz="1200">
              <a:cs typeface="SimSun"/>
            </a:endParaRPr>
          </a:p>
        </p:txBody>
      </p:sp>
      <p:sp>
        <p:nvSpPr>
          <p:cNvPr id="16" name="object 16"/>
          <p:cNvSpPr txBox="1"/>
          <p:nvPr/>
        </p:nvSpPr>
        <p:spPr>
          <a:xfrm>
            <a:off x="508000" y="4933950"/>
            <a:ext cx="2775585" cy="197490"/>
          </a:xfrm>
          <a:prstGeom prst="rect">
            <a:avLst/>
          </a:prstGeom>
        </p:spPr>
        <p:txBody>
          <a:bodyPr vert="horz" wrap="square" lIns="0" tIns="12700" rIns="0" bIns="0" rtlCol="0">
            <a:spAutoFit/>
          </a:bodyPr>
          <a:lstStyle/>
          <a:p>
            <a:pPr marL="12700">
              <a:lnSpc>
                <a:spcPct val="100000"/>
              </a:lnSpc>
              <a:spcBef>
                <a:spcPts val="100"/>
              </a:spcBef>
            </a:pPr>
            <a:r>
              <a:rPr lang="ru-RU" sz="1200" b="1" spc="-35" dirty="0" smtClean="0">
                <a:solidFill>
                  <a:srgbClr val="221815"/>
                </a:solidFill>
                <a:cs typeface="SimSun"/>
              </a:rPr>
              <a:t>Инструменты анализа</a:t>
            </a:r>
            <a:endParaRPr sz="1200" b="1">
              <a:cs typeface="SimSun"/>
            </a:endParaRPr>
          </a:p>
        </p:txBody>
      </p:sp>
      <p:grpSp>
        <p:nvGrpSpPr>
          <p:cNvPr id="17" name="object 17"/>
          <p:cNvGrpSpPr/>
          <p:nvPr/>
        </p:nvGrpSpPr>
        <p:grpSpPr>
          <a:xfrm>
            <a:off x="431800" y="1123950"/>
            <a:ext cx="6308725" cy="3681095"/>
            <a:chOff x="496338" y="1663256"/>
            <a:chExt cx="6308725" cy="3681095"/>
          </a:xfrm>
        </p:grpSpPr>
        <p:pic>
          <p:nvPicPr>
            <p:cNvPr id="18" name="object 18"/>
            <p:cNvPicPr/>
            <p:nvPr/>
          </p:nvPicPr>
          <p:blipFill>
            <a:blip r:embed="rId2" cstate="email"/>
            <a:stretch>
              <a:fillRect/>
            </a:stretch>
          </p:blipFill>
          <p:spPr>
            <a:xfrm>
              <a:off x="512216" y="1679130"/>
              <a:ext cx="6252525" cy="3648951"/>
            </a:xfrm>
            <a:prstGeom prst="rect">
              <a:avLst/>
            </a:prstGeom>
          </p:spPr>
        </p:pic>
        <p:sp>
          <p:nvSpPr>
            <p:cNvPr id="19" name="object 19"/>
            <p:cNvSpPr/>
            <p:nvPr/>
          </p:nvSpPr>
          <p:spPr>
            <a:xfrm>
              <a:off x="512213" y="1679131"/>
              <a:ext cx="6276975" cy="3649345"/>
            </a:xfrm>
            <a:custGeom>
              <a:avLst/>
              <a:gdLst/>
              <a:ahLst/>
              <a:cxnLst/>
              <a:rect l="l" t="t" r="r" b="b"/>
              <a:pathLst>
                <a:path w="6276975" h="3649345">
                  <a:moveTo>
                    <a:pt x="6276594" y="3496538"/>
                  </a:moveTo>
                  <a:lnTo>
                    <a:pt x="6268824" y="3544706"/>
                  </a:lnTo>
                  <a:lnTo>
                    <a:pt x="6247188" y="3586541"/>
                  </a:lnTo>
                  <a:lnTo>
                    <a:pt x="6214197" y="3619532"/>
                  </a:lnTo>
                  <a:lnTo>
                    <a:pt x="6172362" y="3641168"/>
                  </a:lnTo>
                  <a:lnTo>
                    <a:pt x="6124194" y="3648938"/>
                  </a:lnTo>
                  <a:lnTo>
                    <a:pt x="152400" y="3648938"/>
                  </a:lnTo>
                  <a:lnTo>
                    <a:pt x="104231" y="3641168"/>
                  </a:lnTo>
                  <a:lnTo>
                    <a:pt x="62396" y="3619532"/>
                  </a:lnTo>
                  <a:lnTo>
                    <a:pt x="29405" y="3586541"/>
                  </a:lnTo>
                  <a:lnTo>
                    <a:pt x="7769" y="3544706"/>
                  </a:lnTo>
                  <a:lnTo>
                    <a:pt x="0" y="3496538"/>
                  </a:lnTo>
                  <a:lnTo>
                    <a:pt x="0" y="152400"/>
                  </a:lnTo>
                  <a:lnTo>
                    <a:pt x="7769" y="104226"/>
                  </a:lnTo>
                  <a:lnTo>
                    <a:pt x="29405" y="62391"/>
                  </a:lnTo>
                  <a:lnTo>
                    <a:pt x="62396" y="29402"/>
                  </a:lnTo>
                  <a:lnTo>
                    <a:pt x="104231" y="7768"/>
                  </a:lnTo>
                  <a:lnTo>
                    <a:pt x="152400" y="0"/>
                  </a:lnTo>
                  <a:lnTo>
                    <a:pt x="6124194" y="0"/>
                  </a:lnTo>
                  <a:lnTo>
                    <a:pt x="6172362" y="7768"/>
                  </a:lnTo>
                  <a:lnTo>
                    <a:pt x="6214197" y="29402"/>
                  </a:lnTo>
                  <a:lnTo>
                    <a:pt x="6247188" y="62391"/>
                  </a:lnTo>
                  <a:lnTo>
                    <a:pt x="6268824" y="104226"/>
                  </a:lnTo>
                  <a:lnTo>
                    <a:pt x="6276594" y="152400"/>
                  </a:lnTo>
                  <a:lnTo>
                    <a:pt x="6276594" y="3496538"/>
                  </a:lnTo>
                  <a:close/>
                </a:path>
              </a:pathLst>
            </a:custGeom>
            <a:ln w="31750">
              <a:solidFill>
                <a:srgbClr val="CACACB"/>
              </a:solidFill>
            </a:ln>
          </p:spPr>
          <p:txBody>
            <a:bodyPr wrap="square" lIns="0" tIns="0" rIns="0" bIns="0" rtlCol="0"/>
            <a:lstStyle/>
            <a:p>
              <a:endParaRPr/>
            </a:p>
          </p:txBody>
        </p:sp>
      </p:grpSp>
      <p:graphicFrame>
        <p:nvGraphicFramePr>
          <p:cNvPr id="30" name="object 30"/>
          <p:cNvGraphicFramePr>
            <a:graphicFrameLocks noGrp="1"/>
          </p:cNvGraphicFramePr>
          <p:nvPr/>
        </p:nvGraphicFramePr>
        <p:xfrm>
          <a:off x="355600" y="5162550"/>
          <a:ext cx="7628697" cy="5124179"/>
        </p:xfrm>
        <a:graphic>
          <a:graphicData uri="http://schemas.openxmlformats.org/drawingml/2006/table">
            <a:tbl>
              <a:tblPr firstRow="1" bandRow="1">
                <a:tableStyleId>{2D5ABB26-0587-4C30-8999-92F81FD0307C}</a:tableStyleId>
              </a:tblPr>
              <a:tblGrid>
                <a:gridCol w="1256818"/>
                <a:gridCol w="1825240"/>
                <a:gridCol w="4546639"/>
              </a:tblGrid>
              <a:tr h="315280">
                <a:tc>
                  <a:txBody>
                    <a:bodyPr/>
                    <a:lstStyle/>
                    <a:p>
                      <a:pPr marL="81280">
                        <a:lnSpc>
                          <a:spcPct val="100000"/>
                        </a:lnSpc>
                        <a:spcBef>
                          <a:spcPts val="670"/>
                        </a:spcBef>
                      </a:pPr>
                      <a:r>
                        <a:rPr lang="ru-RU" sz="900" dirty="0" smtClean="0">
                          <a:solidFill>
                            <a:srgbClr val="221815"/>
                          </a:solidFill>
                          <a:latin typeface="+mn-lt"/>
                          <a:cs typeface="SimSun"/>
                        </a:rPr>
                        <a:t>Объект испытаний</a:t>
                      </a:r>
                      <a:endParaRPr sz="900">
                        <a:latin typeface="+mn-lt"/>
                        <a:cs typeface="SimSun"/>
                      </a:endParaRPr>
                    </a:p>
                  </a:txBody>
                  <a:tcPr marL="0" marR="0" marT="8509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670"/>
                        </a:spcBef>
                      </a:pPr>
                      <a:r>
                        <a:rPr lang="ru-RU" sz="900" smtClean="0">
                          <a:solidFill>
                            <a:srgbClr val="221815"/>
                          </a:solidFill>
                          <a:latin typeface="+mn-lt"/>
                          <a:ea typeface="+mn-ea"/>
                          <a:cs typeface="SimSun"/>
                        </a:rPr>
                        <a:t>Инструмент</a:t>
                      </a:r>
                      <a:endParaRPr lang="ru-RU" sz="900">
                        <a:solidFill>
                          <a:srgbClr val="221815"/>
                        </a:solidFill>
                        <a:latin typeface="+mn-lt"/>
                        <a:ea typeface="+mn-ea"/>
                        <a:cs typeface="SimSun"/>
                      </a:endParaRPr>
                    </a:p>
                  </a:txBody>
                  <a:tcPr marL="0" marR="0" marT="8509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36195" algn="ctr">
                        <a:lnSpc>
                          <a:spcPct val="100000"/>
                        </a:lnSpc>
                        <a:spcBef>
                          <a:spcPts val="670"/>
                        </a:spcBef>
                      </a:pPr>
                      <a:r>
                        <a:rPr lang="ru-RU" sz="900" dirty="0" smtClean="0">
                          <a:solidFill>
                            <a:srgbClr val="221815"/>
                          </a:solidFill>
                          <a:latin typeface="+mn-lt"/>
                          <a:ea typeface="+mn-ea"/>
                          <a:cs typeface="SimSun"/>
                        </a:rPr>
                        <a:t>Содержание теста</a:t>
                      </a:r>
                      <a:endParaRPr lang="ru-RU" sz="900" dirty="0">
                        <a:solidFill>
                          <a:srgbClr val="221815"/>
                        </a:solidFill>
                        <a:latin typeface="+mn-lt"/>
                        <a:ea typeface="+mn-ea"/>
                        <a:cs typeface="SimSun"/>
                      </a:endParaRPr>
                    </a:p>
                  </a:txBody>
                  <a:tcPr marL="0" marR="0" marT="8509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229716">
                <a:tc rowSpan="2">
                  <a:txBody>
                    <a:bodyPr/>
                    <a:lstStyle/>
                    <a:p>
                      <a:pPr marL="36195" algn="ctr">
                        <a:lnSpc>
                          <a:spcPct val="100000"/>
                        </a:lnSpc>
                        <a:spcBef>
                          <a:spcPts val="735"/>
                        </a:spcBef>
                      </a:pPr>
                      <a:endParaRPr lang="ru-RU" sz="900" dirty="0" smtClean="0">
                        <a:solidFill>
                          <a:srgbClr val="221815"/>
                        </a:solidFill>
                        <a:latin typeface="+mn-lt"/>
                        <a:ea typeface="+mn-ea"/>
                        <a:cs typeface="SimSun"/>
                      </a:endParaRPr>
                    </a:p>
                    <a:p>
                      <a:pPr marL="36195" algn="ctr">
                        <a:lnSpc>
                          <a:spcPct val="100000"/>
                        </a:lnSpc>
                        <a:spcBef>
                          <a:spcPts val="240"/>
                        </a:spcBef>
                      </a:pPr>
                      <a:r>
                        <a:rPr lang="ru-RU" sz="900" dirty="0" smtClean="0">
                          <a:solidFill>
                            <a:srgbClr val="221815"/>
                          </a:solidFill>
                          <a:latin typeface="+mn-lt"/>
                          <a:ea typeface="+mn-ea"/>
                          <a:cs typeface="SimSun"/>
                        </a:rPr>
                        <a:t>Анализ элементов поверхности</a:t>
                      </a:r>
                      <a:endParaRPr lang="ru-RU" sz="900" dirty="0">
                        <a:solidFill>
                          <a:srgbClr val="221815"/>
                        </a:solidFill>
                        <a:latin typeface="+mn-lt"/>
                        <a:ea typeface="+mn-ea"/>
                        <a:cs typeface="SimSun"/>
                      </a:endParaRPr>
                    </a:p>
                  </a:txBody>
                  <a:tcPr marL="0" marR="0" marT="9334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535"/>
                        </a:spcBef>
                      </a:pPr>
                      <a:r>
                        <a:rPr lang="ru-RU" sz="900" dirty="0" smtClean="0">
                          <a:solidFill>
                            <a:srgbClr val="221815"/>
                          </a:solidFill>
                          <a:latin typeface="+mn-lt"/>
                          <a:cs typeface="SimSun"/>
                        </a:rPr>
                        <a:t>Рентгеновская фотоэлектронная спектроскопия </a:t>
                      </a:r>
                      <a:r>
                        <a:rPr lang="en-US" sz="900" dirty="0" smtClean="0">
                          <a:solidFill>
                            <a:srgbClr val="221815"/>
                          </a:solidFill>
                          <a:latin typeface="+mn-lt"/>
                          <a:cs typeface="SimSun"/>
                        </a:rPr>
                        <a:t>XPS</a:t>
                      </a:r>
                      <a:endParaRPr sz="900">
                        <a:latin typeface="+mn-lt"/>
                        <a:cs typeface="SimSun"/>
                      </a:endParaRPr>
                    </a:p>
                  </a:txBody>
                  <a:tcPr marL="0" marR="0" marT="6794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535"/>
                        </a:spcBef>
                      </a:pPr>
                      <a:r>
                        <a:rPr lang="ru-RU" sz="900" dirty="0" smtClean="0">
                          <a:solidFill>
                            <a:srgbClr val="221815"/>
                          </a:solidFill>
                          <a:latin typeface="+mn-lt"/>
                          <a:cs typeface="SimSun"/>
                        </a:rPr>
                        <a:t>Анализ валентности; качественный и полуколичественный анализ</a:t>
                      </a:r>
                      <a:r>
                        <a:rPr sz="900" smtClean="0">
                          <a:solidFill>
                            <a:srgbClr val="221815"/>
                          </a:solidFill>
                          <a:latin typeface="+mn-lt"/>
                          <a:cs typeface="SimSun"/>
                        </a:rPr>
                        <a:t>。</a:t>
                      </a:r>
                      <a:endParaRPr sz="900">
                        <a:latin typeface="+mn-lt"/>
                        <a:cs typeface="SimSun"/>
                      </a:endParaRPr>
                    </a:p>
                  </a:txBody>
                  <a:tcPr marL="0" marR="0" marT="6794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229703">
                <a:tc vMerge="1">
                  <a:txBody>
                    <a:bodyPr/>
                    <a:lstStyle/>
                    <a:p>
                      <a:endParaRPr/>
                    </a:p>
                  </a:txBody>
                  <a:tcPr marL="0" marR="0" marT="9334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380"/>
                        </a:spcBef>
                      </a:pPr>
                      <a:r>
                        <a:rPr lang="ru-RU" sz="900" dirty="0" err="1" smtClean="0">
                          <a:solidFill>
                            <a:srgbClr val="221815"/>
                          </a:solidFill>
                          <a:latin typeface="+mn-lt"/>
                          <a:ea typeface="+mn-ea"/>
                          <a:cs typeface="SimSun"/>
                        </a:rPr>
                        <a:t>Рентгенофлуоресцентный</a:t>
                      </a:r>
                      <a:r>
                        <a:rPr lang="ru-RU" sz="900" dirty="0" smtClean="0">
                          <a:solidFill>
                            <a:srgbClr val="221815"/>
                          </a:solidFill>
                          <a:latin typeface="+mn-lt"/>
                          <a:ea typeface="+mn-ea"/>
                          <a:cs typeface="SimSun"/>
                        </a:rPr>
                        <a:t> спектрометр </a:t>
                      </a:r>
                      <a:r>
                        <a:rPr lang="en-US" sz="900" dirty="0" smtClean="0">
                          <a:solidFill>
                            <a:srgbClr val="221815"/>
                          </a:solidFill>
                          <a:latin typeface="+mn-lt"/>
                          <a:ea typeface="+mn-ea"/>
                          <a:cs typeface="SimSun"/>
                        </a:rPr>
                        <a:t>XRF</a:t>
                      </a:r>
                      <a:endParaRPr lang="ru-RU" sz="900" dirty="0">
                        <a:solidFill>
                          <a:srgbClr val="221815"/>
                        </a:solidFill>
                        <a:latin typeface="+mn-lt"/>
                        <a:ea typeface="+mn-ea"/>
                        <a:cs typeface="SimSun"/>
                      </a:endParaRPr>
                    </a:p>
                  </a:txBody>
                  <a:tcPr marL="0" marR="0" marT="4826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380"/>
                        </a:spcBef>
                      </a:pPr>
                      <a:r>
                        <a:rPr lang="ru-RU" sz="900" dirty="0" smtClean="0">
                          <a:solidFill>
                            <a:srgbClr val="221815"/>
                          </a:solidFill>
                          <a:latin typeface="+mn-lt"/>
                          <a:ea typeface="+mn-ea"/>
                          <a:cs typeface="SimSun"/>
                        </a:rPr>
                        <a:t>Качественный и количественный анализ; элементы тестируются в диапазоне </a:t>
                      </a:r>
                      <a:r>
                        <a:rPr lang="ru-RU" sz="900" dirty="0" err="1" smtClean="0">
                          <a:solidFill>
                            <a:srgbClr val="221815"/>
                          </a:solidFill>
                          <a:latin typeface="+mn-lt"/>
                          <a:ea typeface="+mn-ea"/>
                          <a:cs typeface="SimSun"/>
                        </a:rPr>
                        <a:t>Na</a:t>
                      </a:r>
                      <a:r>
                        <a:rPr lang="ru-RU" sz="900" dirty="0" smtClean="0">
                          <a:solidFill>
                            <a:srgbClr val="221815"/>
                          </a:solidFill>
                          <a:latin typeface="+mn-lt"/>
                          <a:ea typeface="+mn-ea"/>
                          <a:cs typeface="SimSun"/>
                        </a:rPr>
                        <a:t>(9)-U(92).</a:t>
                      </a:r>
                      <a:endParaRPr lang="ru-RU" sz="900" dirty="0">
                        <a:solidFill>
                          <a:srgbClr val="221815"/>
                        </a:solidFill>
                        <a:latin typeface="+mn-lt"/>
                        <a:ea typeface="+mn-ea"/>
                        <a:cs typeface="SimSun"/>
                      </a:endParaRPr>
                    </a:p>
                  </a:txBody>
                  <a:tcPr marL="0" marR="0" marT="4826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194356">
                <a:tc rowSpan="3">
                  <a:txBody>
                    <a:bodyPr/>
                    <a:lstStyle/>
                    <a:p>
                      <a:pPr>
                        <a:lnSpc>
                          <a:spcPct val="100000"/>
                        </a:lnSpc>
                        <a:spcBef>
                          <a:spcPts val="15"/>
                        </a:spcBef>
                      </a:pPr>
                      <a:endParaRPr lang="ru-RU" sz="900" dirty="0" smtClean="0">
                        <a:solidFill>
                          <a:srgbClr val="221815"/>
                        </a:solidFill>
                        <a:latin typeface="+mn-lt"/>
                        <a:ea typeface="+mn-ea"/>
                        <a:cs typeface="SimSun"/>
                      </a:endParaRPr>
                    </a:p>
                    <a:p>
                      <a:pPr marL="36195" algn="ctr">
                        <a:lnSpc>
                          <a:spcPct val="100000"/>
                        </a:lnSpc>
                      </a:pPr>
                      <a:endParaRPr lang="ru-RU" sz="900" dirty="0" smtClean="0">
                        <a:solidFill>
                          <a:srgbClr val="221815"/>
                        </a:solidFill>
                        <a:latin typeface="+mn-lt"/>
                        <a:ea typeface="+mn-ea"/>
                        <a:cs typeface="SimSun"/>
                      </a:endParaRPr>
                    </a:p>
                    <a:p>
                      <a:pPr marL="36195" algn="ctr">
                        <a:lnSpc>
                          <a:spcPct val="100000"/>
                        </a:lnSpc>
                        <a:spcBef>
                          <a:spcPts val="890"/>
                        </a:spcBef>
                      </a:pPr>
                      <a:r>
                        <a:rPr lang="ru-RU" sz="900" dirty="0" smtClean="0">
                          <a:solidFill>
                            <a:srgbClr val="221815"/>
                          </a:solidFill>
                          <a:latin typeface="+mn-lt"/>
                          <a:ea typeface="+mn-ea"/>
                          <a:cs typeface="SimSun"/>
                        </a:rPr>
                        <a:t>Анализ объемных элементов</a:t>
                      </a:r>
                      <a:endParaRPr lang="ru-RU" sz="900" dirty="0">
                        <a:solidFill>
                          <a:srgbClr val="221815"/>
                        </a:solidFill>
                        <a:latin typeface="+mn-lt"/>
                        <a:ea typeface="+mn-ea"/>
                        <a:cs typeface="SimSun"/>
                      </a:endParaRPr>
                    </a:p>
                  </a:txBody>
                  <a:tcPr marL="0" marR="0" marT="190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220"/>
                        </a:spcBef>
                      </a:pPr>
                      <a:r>
                        <a:rPr lang="ru-RU" sz="900" dirty="0" smtClean="0">
                          <a:solidFill>
                            <a:srgbClr val="221815"/>
                          </a:solidFill>
                          <a:latin typeface="+mn-lt"/>
                          <a:ea typeface="+mn-ea"/>
                          <a:cs typeface="SimSun"/>
                        </a:rPr>
                        <a:t>Анализаторы элементов</a:t>
                      </a:r>
                      <a:endParaRPr lang="ru-RU" sz="900" dirty="0">
                        <a:solidFill>
                          <a:srgbClr val="221815"/>
                        </a:solidFill>
                        <a:latin typeface="+mn-lt"/>
                        <a:ea typeface="+mn-ea"/>
                        <a:cs typeface="SimSun"/>
                      </a:endParaRPr>
                    </a:p>
                  </a:txBody>
                  <a:tcPr marL="0" marR="0" marT="2794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220"/>
                        </a:spcBef>
                      </a:pPr>
                      <a:r>
                        <a:rPr lang="ru-RU" sz="900" dirty="0" smtClean="0">
                          <a:solidFill>
                            <a:srgbClr val="221815"/>
                          </a:solidFill>
                          <a:latin typeface="+mn-lt"/>
                          <a:ea typeface="+mn-ea"/>
                          <a:cs typeface="SimSun"/>
                        </a:rPr>
                        <a:t>Анализ содержания C, H, O, N и S.</a:t>
                      </a:r>
                      <a:endParaRPr lang="ru-RU" sz="900" dirty="0">
                        <a:solidFill>
                          <a:srgbClr val="221815"/>
                        </a:solidFill>
                        <a:latin typeface="+mn-lt"/>
                        <a:ea typeface="+mn-ea"/>
                        <a:cs typeface="SimSun"/>
                      </a:endParaRPr>
                    </a:p>
                  </a:txBody>
                  <a:tcPr marL="0" marR="0" marT="2794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211757">
                <a:tc vMerge="1">
                  <a:txBody>
                    <a:bodyPr/>
                    <a:lstStyle/>
                    <a:p>
                      <a:endParaRPr/>
                    </a:p>
                  </a:txBody>
                  <a:tcPr marL="0" marR="0" marT="190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340"/>
                        </a:spcBef>
                      </a:pPr>
                      <a:r>
                        <a:rPr lang="ru-RU" sz="900" dirty="0" smtClean="0">
                          <a:solidFill>
                            <a:srgbClr val="221815"/>
                          </a:solidFill>
                          <a:latin typeface="+mn-lt"/>
                          <a:ea typeface="+mn-ea"/>
                          <a:cs typeface="SimSun"/>
                        </a:rPr>
                        <a:t>Атомно-эмиссионная спектроскопия с индуктивно связанной плазмой</a:t>
                      </a:r>
                      <a:endParaRPr lang="ru-RU" sz="900" dirty="0">
                        <a:solidFill>
                          <a:srgbClr val="221815"/>
                        </a:solidFill>
                        <a:latin typeface="+mn-lt"/>
                        <a:ea typeface="+mn-ea"/>
                        <a:cs typeface="SimSun"/>
                      </a:endParaRPr>
                    </a:p>
                  </a:txBody>
                  <a:tcPr marL="0" marR="0" marT="43180" marB="0">
                    <a:lnL w="19050">
                      <a:solidFill>
                        <a:srgbClr val="007FC5"/>
                      </a:solidFill>
                      <a:prstDash val="solid"/>
                    </a:lnL>
                    <a:lnR w="19050">
                      <a:solidFill>
                        <a:srgbClr val="007FC5"/>
                      </a:solidFill>
                      <a:prstDash val="solid"/>
                    </a:lnR>
                    <a:lnT w="12700">
                      <a:solidFill>
                        <a:srgbClr val="007FC5"/>
                      </a:solidFill>
                      <a:prstDash val="solid"/>
                    </a:lnT>
                    <a:lnB w="19050">
                      <a:solidFill>
                        <a:srgbClr val="007FC5"/>
                      </a:solidFill>
                      <a:prstDash val="solid"/>
                    </a:lnB>
                  </a:tcPr>
                </a:tc>
                <a:tc>
                  <a:txBody>
                    <a:bodyPr/>
                    <a:lstStyle/>
                    <a:p>
                      <a:pPr marL="43815">
                        <a:lnSpc>
                          <a:spcPct val="100000"/>
                        </a:lnSpc>
                        <a:spcBef>
                          <a:spcPts val="340"/>
                        </a:spcBef>
                      </a:pPr>
                      <a:r>
                        <a:rPr lang="ru-RU" sz="900" dirty="0" smtClean="0">
                          <a:solidFill>
                            <a:srgbClr val="221815"/>
                          </a:solidFill>
                          <a:latin typeface="+mn-lt"/>
                          <a:ea typeface="+mn-ea"/>
                          <a:cs typeface="SimSun"/>
                        </a:rPr>
                        <a:t>Качественный и количественный анализ; определение 73 металлов и некоторых неметаллических элементов.</a:t>
                      </a:r>
                      <a:endParaRPr lang="ru-RU" sz="900" dirty="0">
                        <a:solidFill>
                          <a:srgbClr val="221815"/>
                        </a:solidFill>
                        <a:latin typeface="+mn-lt"/>
                        <a:ea typeface="+mn-ea"/>
                        <a:cs typeface="SimSun"/>
                      </a:endParaRPr>
                    </a:p>
                  </a:txBody>
                  <a:tcPr marL="0" marR="0" marT="43180" marB="0">
                    <a:lnL w="19050">
                      <a:solidFill>
                        <a:srgbClr val="007FC5"/>
                      </a:solidFill>
                      <a:prstDash val="solid"/>
                    </a:lnL>
                    <a:lnR w="19050">
                      <a:solidFill>
                        <a:srgbClr val="007FC5"/>
                      </a:solidFill>
                      <a:prstDash val="solid"/>
                    </a:lnR>
                    <a:lnT w="12700">
                      <a:solidFill>
                        <a:srgbClr val="007FC5"/>
                      </a:solidFill>
                      <a:prstDash val="solid"/>
                    </a:lnT>
                    <a:lnB w="19050">
                      <a:solidFill>
                        <a:srgbClr val="007FC5"/>
                      </a:solidFill>
                      <a:prstDash val="solid"/>
                    </a:lnB>
                  </a:tcPr>
                </a:tc>
              </a:tr>
              <a:tr h="223353">
                <a:tc vMerge="1">
                  <a:txBody>
                    <a:bodyPr/>
                    <a:lstStyle/>
                    <a:p>
                      <a:endParaRPr/>
                    </a:p>
                  </a:txBody>
                  <a:tcPr marL="0" marR="0" marT="190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325"/>
                        </a:spcBef>
                      </a:pPr>
                      <a:r>
                        <a:rPr lang="ru-RU" sz="900" dirty="0" smtClean="0">
                          <a:solidFill>
                            <a:srgbClr val="221815"/>
                          </a:solidFill>
                          <a:latin typeface="+mn-lt"/>
                          <a:ea typeface="+mn-ea"/>
                          <a:cs typeface="SimSun"/>
                        </a:rPr>
                        <a:t>Масс-спектрометрия с индуктивно связанной плазмой</a:t>
                      </a:r>
                      <a:endParaRPr lang="ru-RU" sz="900" dirty="0">
                        <a:solidFill>
                          <a:srgbClr val="221815"/>
                        </a:solidFill>
                        <a:latin typeface="+mn-lt"/>
                        <a:ea typeface="+mn-ea"/>
                        <a:cs typeface="SimSun"/>
                      </a:endParaRPr>
                    </a:p>
                  </a:txBody>
                  <a:tcPr marL="0" marR="0" marT="41275" marB="0">
                    <a:lnL w="19050">
                      <a:solidFill>
                        <a:srgbClr val="007FC5"/>
                      </a:solidFill>
                      <a:prstDash val="solid"/>
                    </a:lnL>
                    <a:lnR w="19050">
                      <a:solidFill>
                        <a:srgbClr val="007FC5"/>
                      </a:solidFill>
                      <a:prstDash val="solid"/>
                    </a:lnR>
                    <a:lnT w="19050">
                      <a:solidFill>
                        <a:srgbClr val="007FC5"/>
                      </a:solidFill>
                      <a:prstDash val="solid"/>
                    </a:lnT>
                    <a:lnB w="12700">
                      <a:solidFill>
                        <a:srgbClr val="007FC5"/>
                      </a:solidFill>
                      <a:prstDash val="solid"/>
                    </a:lnB>
                  </a:tcPr>
                </a:tc>
                <a:tc>
                  <a:txBody>
                    <a:bodyPr/>
                    <a:lstStyle/>
                    <a:p>
                      <a:pPr marL="43815">
                        <a:lnSpc>
                          <a:spcPct val="100000"/>
                        </a:lnSpc>
                        <a:spcBef>
                          <a:spcPts val="325"/>
                        </a:spcBef>
                      </a:pPr>
                      <a:r>
                        <a:rPr lang="ru-RU" sz="900" dirty="0" smtClean="0">
                          <a:solidFill>
                            <a:srgbClr val="221815"/>
                          </a:solidFill>
                          <a:latin typeface="+mn-lt"/>
                          <a:ea typeface="+mn-ea"/>
                          <a:cs typeface="SimSun"/>
                        </a:rPr>
                        <a:t>Качественный и количественный анализ.</a:t>
                      </a:r>
                      <a:endParaRPr lang="ru-RU" sz="900" dirty="0">
                        <a:solidFill>
                          <a:srgbClr val="221815"/>
                        </a:solidFill>
                        <a:latin typeface="+mn-lt"/>
                        <a:ea typeface="+mn-ea"/>
                        <a:cs typeface="SimSun"/>
                      </a:endParaRPr>
                    </a:p>
                  </a:txBody>
                  <a:tcPr marL="0" marR="0" marT="41275" marB="0">
                    <a:lnL w="19050">
                      <a:solidFill>
                        <a:srgbClr val="007FC5"/>
                      </a:solidFill>
                      <a:prstDash val="solid"/>
                    </a:lnL>
                    <a:lnR w="19050">
                      <a:solidFill>
                        <a:srgbClr val="007FC5"/>
                      </a:solidFill>
                      <a:prstDash val="solid"/>
                    </a:lnR>
                    <a:lnT w="19050">
                      <a:solidFill>
                        <a:srgbClr val="007FC5"/>
                      </a:solidFill>
                      <a:prstDash val="solid"/>
                    </a:lnT>
                    <a:lnB w="12700">
                      <a:solidFill>
                        <a:srgbClr val="007FC5"/>
                      </a:solidFill>
                      <a:prstDash val="solid"/>
                    </a:lnB>
                  </a:tcPr>
                </a:tc>
              </a:tr>
              <a:tr h="294866">
                <a:tc>
                  <a:txBody>
                    <a:bodyPr/>
                    <a:lstStyle/>
                    <a:p>
                      <a:pPr marL="36195" algn="ctr">
                        <a:lnSpc>
                          <a:spcPct val="100000"/>
                        </a:lnSpc>
                        <a:spcBef>
                          <a:spcPts val="60"/>
                        </a:spcBef>
                      </a:pPr>
                      <a:endParaRPr lang="ru-RU" sz="900" dirty="0" smtClean="0">
                        <a:solidFill>
                          <a:srgbClr val="221815"/>
                        </a:solidFill>
                        <a:latin typeface="+mn-lt"/>
                        <a:ea typeface="+mn-ea"/>
                        <a:cs typeface="SimSun"/>
                      </a:endParaRPr>
                    </a:p>
                    <a:p>
                      <a:pPr marL="36195" algn="ctr">
                        <a:lnSpc>
                          <a:spcPct val="100000"/>
                        </a:lnSpc>
                        <a:spcBef>
                          <a:spcPts val="240"/>
                        </a:spcBef>
                      </a:pPr>
                      <a:r>
                        <a:rPr lang="ru-RU" sz="900" dirty="0" smtClean="0">
                          <a:solidFill>
                            <a:srgbClr val="221815"/>
                          </a:solidFill>
                          <a:latin typeface="+mn-lt"/>
                          <a:ea typeface="+mn-ea"/>
                          <a:cs typeface="SimSun"/>
                        </a:rPr>
                        <a:t>Анализ фазовой структуры</a:t>
                      </a:r>
                      <a:endParaRPr lang="ru-RU" sz="900" dirty="0">
                        <a:solidFill>
                          <a:srgbClr val="221815"/>
                        </a:solidFill>
                        <a:latin typeface="+mn-lt"/>
                        <a:ea typeface="+mn-ea"/>
                        <a:cs typeface="SimSun"/>
                      </a:endParaRPr>
                    </a:p>
                  </a:txBody>
                  <a:tcPr marL="0" marR="0" marT="762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665"/>
                        </a:spcBef>
                      </a:pPr>
                      <a:r>
                        <a:rPr lang="ru-RU" sz="900" dirty="0" smtClean="0">
                          <a:solidFill>
                            <a:srgbClr val="221815"/>
                          </a:solidFill>
                          <a:latin typeface="+mn-lt"/>
                          <a:ea typeface="+mn-ea"/>
                          <a:cs typeface="SimSun"/>
                        </a:rPr>
                        <a:t>Рентгеновский </a:t>
                      </a:r>
                      <a:r>
                        <a:rPr lang="ru-RU" sz="900" dirty="0" err="1" smtClean="0">
                          <a:solidFill>
                            <a:srgbClr val="221815"/>
                          </a:solidFill>
                          <a:latin typeface="+mn-lt"/>
                          <a:ea typeface="+mn-ea"/>
                          <a:cs typeface="SimSun"/>
                        </a:rPr>
                        <a:t>дифрактометр</a:t>
                      </a:r>
                      <a:r>
                        <a:rPr lang="ru-RU" sz="900" dirty="0" smtClean="0">
                          <a:solidFill>
                            <a:srgbClr val="221815"/>
                          </a:solidFill>
                          <a:latin typeface="+mn-lt"/>
                          <a:ea typeface="+mn-ea"/>
                          <a:cs typeface="SimSun"/>
                        </a:rPr>
                        <a:t> </a:t>
                      </a:r>
                      <a:r>
                        <a:rPr lang="en-US" sz="900" dirty="0" smtClean="0">
                          <a:solidFill>
                            <a:srgbClr val="221815"/>
                          </a:solidFill>
                          <a:latin typeface="+mn-lt"/>
                          <a:ea typeface="+mn-ea"/>
                          <a:cs typeface="SimSun"/>
                        </a:rPr>
                        <a:t>XRD</a:t>
                      </a:r>
                      <a:endParaRPr lang="ru-RU" sz="900" dirty="0">
                        <a:solidFill>
                          <a:srgbClr val="221815"/>
                        </a:solidFill>
                        <a:latin typeface="+mn-lt"/>
                        <a:ea typeface="+mn-ea"/>
                        <a:cs typeface="SimSun"/>
                      </a:endParaRPr>
                    </a:p>
                  </a:txBody>
                  <a:tcPr marL="0" marR="0" marT="8445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665"/>
                        </a:spcBef>
                      </a:pPr>
                      <a:r>
                        <a:rPr lang="ru-RU" sz="900" dirty="0" smtClean="0">
                          <a:solidFill>
                            <a:srgbClr val="221815"/>
                          </a:solidFill>
                          <a:latin typeface="+mn-lt"/>
                          <a:ea typeface="+mn-ea"/>
                          <a:cs typeface="SimSun"/>
                        </a:rPr>
                        <a:t>Качественный и количественный анализ; параметры кристаллической структуры и состав.</a:t>
                      </a:r>
                      <a:endParaRPr lang="ru-RU" sz="900" dirty="0">
                        <a:solidFill>
                          <a:srgbClr val="221815"/>
                        </a:solidFill>
                        <a:latin typeface="+mn-lt"/>
                        <a:ea typeface="+mn-ea"/>
                        <a:cs typeface="SimSun"/>
                      </a:endParaRPr>
                    </a:p>
                  </a:txBody>
                  <a:tcPr marL="0" marR="0" marT="8445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192434">
                <a:tc rowSpan="8">
                  <a:txBody>
                    <a:bodyPr/>
                    <a:lstStyle/>
                    <a:p>
                      <a:pPr>
                        <a:lnSpc>
                          <a:spcPct val="100000"/>
                        </a:lnSpc>
                      </a:pPr>
                      <a:endParaRPr lang="ru-RU" sz="900" dirty="0" smtClean="0">
                        <a:solidFill>
                          <a:srgbClr val="221815"/>
                        </a:solidFill>
                        <a:latin typeface="+mn-lt"/>
                        <a:ea typeface="+mn-ea"/>
                        <a:cs typeface="SimSun"/>
                      </a:endParaRPr>
                    </a:p>
                    <a:p>
                      <a:pPr>
                        <a:lnSpc>
                          <a:spcPct val="100000"/>
                        </a:lnSpc>
                      </a:pPr>
                      <a:endParaRPr lang="ru-RU" sz="900" dirty="0" smtClean="0">
                        <a:solidFill>
                          <a:srgbClr val="221815"/>
                        </a:solidFill>
                        <a:latin typeface="+mn-lt"/>
                        <a:ea typeface="+mn-ea"/>
                        <a:cs typeface="SimSun"/>
                      </a:endParaRPr>
                    </a:p>
                    <a:p>
                      <a:pPr>
                        <a:lnSpc>
                          <a:spcPct val="100000"/>
                        </a:lnSpc>
                      </a:pPr>
                      <a:endParaRPr lang="ru-RU" sz="900" dirty="0" smtClean="0">
                        <a:solidFill>
                          <a:srgbClr val="221815"/>
                        </a:solidFill>
                        <a:latin typeface="+mn-lt"/>
                        <a:ea typeface="+mn-ea"/>
                        <a:cs typeface="SimSun"/>
                      </a:endParaRPr>
                    </a:p>
                    <a:p>
                      <a:pPr>
                        <a:lnSpc>
                          <a:spcPct val="100000"/>
                        </a:lnSpc>
                      </a:pPr>
                      <a:endParaRPr lang="ru-RU" sz="900" dirty="0" smtClean="0">
                        <a:solidFill>
                          <a:srgbClr val="221815"/>
                        </a:solidFill>
                        <a:latin typeface="+mn-lt"/>
                        <a:ea typeface="+mn-ea"/>
                        <a:cs typeface="SimSun"/>
                      </a:endParaRPr>
                    </a:p>
                    <a:p>
                      <a:pPr>
                        <a:lnSpc>
                          <a:spcPct val="100000"/>
                        </a:lnSpc>
                        <a:spcBef>
                          <a:spcPts val="20"/>
                        </a:spcBef>
                      </a:pPr>
                      <a:endParaRPr lang="ru-RU" sz="900" dirty="0" smtClean="0">
                        <a:solidFill>
                          <a:srgbClr val="221815"/>
                        </a:solidFill>
                        <a:latin typeface="+mn-lt"/>
                        <a:ea typeface="+mn-ea"/>
                        <a:cs typeface="SimSun"/>
                      </a:endParaRPr>
                    </a:p>
                    <a:p>
                      <a:pPr marL="36195" algn="ctr">
                        <a:lnSpc>
                          <a:spcPct val="100000"/>
                        </a:lnSpc>
                      </a:pPr>
                      <a:endParaRPr lang="ru-RU" sz="900" dirty="0" smtClean="0">
                        <a:solidFill>
                          <a:srgbClr val="221815"/>
                        </a:solidFill>
                        <a:latin typeface="+mn-lt"/>
                        <a:ea typeface="+mn-ea"/>
                        <a:cs typeface="SimSun"/>
                      </a:endParaRPr>
                    </a:p>
                    <a:p>
                      <a:pPr marL="36195" algn="ctr">
                        <a:lnSpc>
                          <a:spcPct val="100000"/>
                        </a:lnSpc>
                        <a:spcBef>
                          <a:spcPts val="890"/>
                        </a:spcBef>
                      </a:pPr>
                      <a:r>
                        <a:rPr lang="ru-RU" sz="900" dirty="0" smtClean="0">
                          <a:solidFill>
                            <a:srgbClr val="221815"/>
                          </a:solidFill>
                          <a:latin typeface="+mn-lt"/>
                          <a:ea typeface="+mn-ea"/>
                          <a:cs typeface="SimSun"/>
                        </a:rPr>
                        <a:t>Групповой и структурный анализ</a:t>
                      </a:r>
                      <a:endParaRPr lang="ru-RU" sz="900" dirty="0">
                        <a:solidFill>
                          <a:srgbClr val="221815"/>
                        </a:solidFill>
                        <a:latin typeface="+mn-lt"/>
                        <a:ea typeface="+mn-ea"/>
                        <a:cs typeface="SimSun"/>
                      </a:endParaRPr>
                    </a:p>
                  </a:txBody>
                  <a:tcPr marL="0" marR="0" marT="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140"/>
                        </a:spcBef>
                      </a:pPr>
                      <a:r>
                        <a:rPr lang="ru-RU" sz="900" dirty="0" smtClean="0">
                          <a:solidFill>
                            <a:srgbClr val="221815"/>
                          </a:solidFill>
                          <a:latin typeface="+mn-lt"/>
                          <a:ea typeface="+mn-ea"/>
                          <a:cs typeface="SimSun"/>
                        </a:rPr>
                        <a:t>Газовый </a:t>
                      </a:r>
                      <a:r>
                        <a:rPr lang="ru-RU" sz="900" dirty="0" err="1" smtClean="0">
                          <a:solidFill>
                            <a:srgbClr val="221815"/>
                          </a:solidFill>
                          <a:latin typeface="+mn-lt"/>
                          <a:ea typeface="+mn-ea"/>
                          <a:cs typeface="SimSun"/>
                        </a:rPr>
                        <a:t>хромато-масс-спектрометр</a:t>
                      </a:r>
                      <a:r>
                        <a:rPr lang="ru-RU" sz="900" dirty="0" smtClean="0">
                          <a:solidFill>
                            <a:srgbClr val="221815"/>
                          </a:solidFill>
                          <a:latin typeface="+mn-lt"/>
                          <a:ea typeface="+mn-ea"/>
                          <a:cs typeface="SimSun"/>
                        </a:rPr>
                        <a:t> </a:t>
                      </a:r>
                      <a:r>
                        <a:rPr lang="en-US" sz="900" dirty="0" smtClean="0">
                          <a:solidFill>
                            <a:srgbClr val="221815"/>
                          </a:solidFill>
                          <a:latin typeface="+mn-lt"/>
                          <a:ea typeface="+mn-ea"/>
                          <a:cs typeface="SimSun"/>
                        </a:rPr>
                        <a:t>GC-MS</a:t>
                      </a:r>
                      <a:endParaRPr lang="ru-RU" sz="900" dirty="0">
                        <a:solidFill>
                          <a:srgbClr val="221815"/>
                        </a:solidFill>
                        <a:latin typeface="+mn-lt"/>
                        <a:ea typeface="+mn-ea"/>
                        <a:cs typeface="SimSun"/>
                      </a:endParaRPr>
                    </a:p>
                  </a:txBody>
                  <a:tcPr marL="0" marR="0" marT="1778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140"/>
                        </a:spcBef>
                      </a:pPr>
                      <a:r>
                        <a:rPr lang="ru-RU" sz="900" dirty="0" smtClean="0">
                          <a:solidFill>
                            <a:srgbClr val="221815"/>
                          </a:solidFill>
                          <a:latin typeface="+mn-lt"/>
                          <a:ea typeface="+mn-ea"/>
                          <a:cs typeface="SimSun"/>
                        </a:rPr>
                        <a:t>Качественный и количественный анализ; структурный и композиционный анализ.</a:t>
                      </a:r>
                      <a:endParaRPr lang="ru-RU" sz="900" dirty="0">
                        <a:solidFill>
                          <a:srgbClr val="221815"/>
                        </a:solidFill>
                        <a:latin typeface="+mn-lt"/>
                        <a:ea typeface="+mn-ea"/>
                        <a:cs typeface="SimSun"/>
                      </a:endParaRPr>
                    </a:p>
                  </a:txBody>
                  <a:tcPr marL="0" marR="0" marT="1778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203200">
                <a:tc vMerge="1">
                  <a:txBody>
                    <a:bodyPr/>
                    <a:lstStyle/>
                    <a:p>
                      <a:endParaRPr/>
                    </a:p>
                  </a:txBody>
                  <a:tcPr marL="0" marR="0" marT="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275"/>
                        </a:spcBef>
                      </a:pPr>
                      <a:r>
                        <a:rPr lang="ru-RU" sz="900" dirty="0" smtClean="0">
                          <a:solidFill>
                            <a:srgbClr val="221815"/>
                          </a:solidFill>
                          <a:latin typeface="+mn-lt"/>
                          <a:ea typeface="+mn-ea"/>
                          <a:cs typeface="SimSun"/>
                        </a:rPr>
                        <a:t>Газовый хроматограф </a:t>
                      </a:r>
                      <a:r>
                        <a:rPr lang="en-US" sz="900" dirty="0" smtClean="0">
                          <a:solidFill>
                            <a:srgbClr val="221815"/>
                          </a:solidFill>
                          <a:latin typeface="+mn-lt"/>
                          <a:ea typeface="+mn-ea"/>
                          <a:cs typeface="SimSun"/>
                        </a:rPr>
                        <a:t>PY-GCMS</a:t>
                      </a:r>
                      <a:endParaRPr lang="ru-RU" sz="900" dirty="0">
                        <a:solidFill>
                          <a:srgbClr val="221815"/>
                        </a:solidFill>
                        <a:latin typeface="+mn-lt"/>
                        <a:ea typeface="+mn-ea"/>
                        <a:cs typeface="SimSun"/>
                      </a:endParaRPr>
                    </a:p>
                  </a:txBody>
                  <a:tcPr marL="0" marR="0" marT="3492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275"/>
                        </a:spcBef>
                      </a:pPr>
                      <a:r>
                        <a:rPr lang="ru-RU" sz="900" dirty="0" smtClean="0">
                          <a:solidFill>
                            <a:srgbClr val="221815"/>
                          </a:solidFill>
                          <a:latin typeface="+mn-lt"/>
                          <a:ea typeface="+mn-ea"/>
                          <a:cs typeface="SimSun"/>
                        </a:rPr>
                        <a:t>Качественный и количественный анализ; структурный и композиционный анализ; анализ полимерных мономеров и продуктов расщепления.</a:t>
                      </a:r>
                      <a:endParaRPr lang="ru-RU" sz="900" dirty="0">
                        <a:solidFill>
                          <a:srgbClr val="221815"/>
                        </a:solidFill>
                        <a:latin typeface="+mn-lt"/>
                        <a:ea typeface="+mn-ea"/>
                        <a:cs typeface="SimSun"/>
                      </a:endParaRPr>
                    </a:p>
                  </a:txBody>
                  <a:tcPr marL="0" marR="0" marT="3492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215900">
                <a:tc vMerge="1">
                  <a:txBody>
                    <a:bodyPr/>
                    <a:lstStyle/>
                    <a:p>
                      <a:endParaRPr/>
                    </a:p>
                  </a:txBody>
                  <a:tcPr marL="0" marR="0" marT="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330"/>
                        </a:spcBef>
                      </a:pPr>
                      <a:r>
                        <a:rPr lang="ru-RU" sz="900" dirty="0" smtClean="0">
                          <a:solidFill>
                            <a:srgbClr val="221815"/>
                          </a:solidFill>
                          <a:latin typeface="+mn-lt"/>
                          <a:ea typeface="+mn-ea"/>
                          <a:cs typeface="SimSun"/>
                        </a:rPr>
                        <a:t>Жидкостная хроматография-масс-спектрометр </a:t>
                      </a:r>
                      <a:r>
                        <a:rPr lang="en-US" sz="900" dirty="0" smtClean="0">
                          <a:solidFill>
                            <a:srgbClr val="221815"/>
                          </a:solidFill>
                          <a:latin typeface="+mn-lt"/>
                          <a:ea typeface="+mn-ea"/>
                          <a:cs typeface="SimSun"/>
                        </a:rPr>
                        <a:t>LC-MS</a:t>
                      </a:r>
                      <a:endParaRPr lang="ru-RU" sz="900" dirty="0">
                        <a:solidFill>
                          <a:srgbClr val="221815"/>
                        </a:solidFill>
                        <a:latin typeface="+mn-lt"/>
                        <a:ea typeface="+mn-ea"/>
                        <a:cs typeface="SimSun"/>
                      </a:endParaRPr>
                    </a:p>
                  </a:txBody>
                  <a:tcPr marL="0" marR="0" marT="4191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330"/>
                        </a:spcBef>
                      </a:pPr>
                      <a:r>
                        <a:rPr lang="ru-RU" sz="900" dirty="0" smtClean="0">
                          <a:solidFill>
                            <a:srgbClr val="221815"/>
                          </a:solidFill>
                          <a:latin typeface="+mn-lt"/>
                          <a:ea typeface="+mn-ea"/>
                          <a:cs typeface="SimSun"/>
                        </a:rPr>
                        <a:t>Качественный и количественный анализ; молекулярный вес, молекулярные формулы, функциональные группы соединений, но неспособность разрешить структуры.</a:t>
                      </a:r>
                      <a:endParaRPr lang="ru-RU" sz="900" dirty="0">
                        <a:solidFill>
                          <a:srgbClr val="221815"/>
                        </a:solidFill>
                        <a:latin typeface="+mn-lt"/>
                        <a:ea typeface="+mn-ea"/>
                        <a:cs typeface="SimSun"/>
                      </a:endParaRPr>
                    </a:p>
                  </a:txBody>
                  <a:tcPr marL="0" marR="0" marT="4191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215900">
                <a:tc vMerge="1">
                  <a:txBody>
                    <a:bodyPr/>
                    <a:lstStyle/>
                    <a:p>
                      <a:endParaRPr/>
                    </a:p>
                  </a:txBody>
                  <a:tcPr marL="0" marR="0" marT="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280"/>
                        </a:spcBef>
                      </a:pPr>
                      <a:r>
                        <a:rPr lang="ru-RU" sz="900" dirty="0" smtClean="0">
                          <a:solidFill>
                            <a:srgbClr val="221815"/>
                          </a:solidFill>
                          <a:latin typeface="+mn-lt"/>
                          <a:ea typeface="+mn-ea"/>
                          <a:cs typeface="SimSun"/>
                        </a:rPr>
                        <a:t>Инфракрасная спектроскопия с преобразованием Фурье FTIR</a:t>
                      </a:r>
                      <a:endParaRPr lang="ru-RU" sz="900" dirty="0">
                        <a:solidFill>
                          <a:srgbClr val="221815"/>
                        </a:solidFill>
                        <a:latin typeface="+mn-lt"/>
                        <a:ea typeface="+mn-ea"/>
                        <a:cs typeface="SimSun"/>
                      </a:endParaRPr>
                    </a:p>
                  </a:txBody>
                  <a:tcPr marL="0" marR="0" marT="3556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280"/>
                        </a:spcBef>
                      </a:pPr>
                      <a:r>
                        <a:rPr lang="ru-RU" sz="900" dirty="0" smtClean="0">
                          <a:solidFill>
                            <a:srgbClr val="221815"/>
                          </a:solidFill>
                          <a:latin typeface="+mn-lt"/>
                          <a:ea typeface="+mn-ea"/>
                          <a:cs typeface="SimSun"/>
                        </a:rPr>
                        <a:t>Качественный анализ; идентификация молекулярных связей и функциональных групп, определение молекулярного состава, разрешение структур и идентификация изомеров и гомологов.</a:t>
                      </a:r>
                      <a:endParaRPr lang="ru-RU" sz="900" dirty="0">
                        <a:solidFill>
                          <a:srgbClr val="221815"/>
                        </a:solidFill>
                        <a:latin typeface="+mn-lt"/>
                        <a:ea typeface="+mn-ea"/>
                        <a:cs typeface="SimSun"/>
                      </a:endParaRPr>
                    </a:p>
                  </a:txBody>
                  <a:tcPr marL="0" marR="0" marT="3556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203200">
                <a:tc vMerge="1">
                  <a:txBody>
                    <a:bodyPr/>
                    <a:lstStyle/>
                    <a:p>
                      <a:endParaRPr/>
                    </a:p>
                  </a:txBody>
                  <a:tcPr marL="0" marR="0" marT="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229"/>
                        </a:spcBef>
                      </a:pPr>
                      <a:r>
                        <a:rPr lang="ru-RU" sz="900" dirty="0" smtClean="0">
                          <a:solidFill>
                            <a:srgbClr val="221815"/>
                          </a:solidFill>
                          <a:latin typeface="+mn-lt"/>
                          <a:ea typeface="+mn-ea"/>
                          <a:cs typeface="SimSun"/>
                        </a:rPr>
                        <a:t>Спектроскопия комбинационного рассеяния света</a:t>
                      </a:r>
                      <a:endParaRPr lang="ru-RU" sz="900" dirty="0">
                        <a:solidFill>
                          <a:srgbClr val="221815"/>
                        </a:solidFill>
                        <a:latin typeface="+mn-lt"/>
                        <a:ea typeface="+mn-ea"/>
                        <a:cs typeface="SimSun"/>
                      </a:endParaRPr>
                    </a:p>
                  </a:txBody>
                  <a:tcPr marL="0" marR="0" marT="29209"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229"/>
                        </a:spcBef>
                      </a:pPr>
                      <a:r>
                        <a:rPr lang="ru-RU" sz="900" dirty="0" smtClean="0">
                          <a:solidFill>
                            <a:srgbClr val="221815"/>
                          </a:solidFill>
                          <a:latin typeface="+mn-lt"/>
                          <a:ea typeface="+mn-ea"/>
                          <a:cs typeface="SimSun"/>
                        </a:rPr>
                        <a:t>Качественный анализ; идентификация молекулярной основы и определение информации о молекулярной структуре относится к неполярным связям.</a:t>
                      </a:r>
                      <a:endParaRPr lang="ru-RU" sz="900" dirty="0">
                        <a:solidFill>
                          <a:srgbClr val="221815"/>
                        </a:solidFill>
                        <a:latin typeface="+mn-lt"/>
                        <a:ea typeface="+mn-ea"/>
                        <a:cs typeface="SimSun"/>
                      </a:endParaRPr>
                    </a:p>
                  </a:txBody>
                  <a:tcPr marL="0" marR="0" marT="29209"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203200">
                <a:tc vMerge="1">
                  <a:txBody>
                    <a:bodyPr/>
                    <a:lstStyle/>
                    <a:p>
                      <a:endParaRPr/>
                    </a:p>
                  </a:txBody>
                  <a:tcPr marL="0" marR="0" marT="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280"/>
                        </a:spcBef>
                      </a:pPr>
                      <a:r>
                        <a:rPr lang="ru-RU" sz="900" dirty="0" smtClean="0">
                          <a:solidFill>
                            <a:srgbClr val="221815"/>
                          </a:solidFill>
                          <a:latin typeface="+mn-lt"/>
                          <a:ea typeface="+mn-ea"/>
                          <a:cs typeface="SimSun"/>
                        </a:rPr>
                        <a:t>Спектроскопия ядерного магнитного резонанса ЯМР</a:t>
                      </a:r>
                      <a:endParaRPr lang="ru-RU" sz="900" dirty="0">
                        <a:solidFill>
                          <a:srgbClr val="221815"/>
                        </a:solidFill>
                        <a:latin typeface="+mn-lt"/>
                        <a:ea typeface="+mn-ea"/>
                        <a:cs typeface="SimSun"/>
                      </a:endParaRPr>
                    </a:p>
                  </a:txBody>
                  <a:tcPr marL="0" marR="0" marT="3556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280"/>
                        </a:spcBef>
                      </a:pPr>
                      <a:r>
                        <a:rPr lang="ru-RU" sz="900" dirty="0" smtClean="0">
                          <a:solidFill>
                            <a:srgbClr val="221815"/>
                          </a:solidFill>
                          <a:latin typeface="+mn-lt"/>
                          <a:ea typeface="+mn-ea"/>
                          <a:cs typeface="SimSun"/>
                        </a:rPr>
                        <a:t>Качественный и количественный анализ; структурный анализ.</a:t>
                      </a:r>
                      <a:endParaRPr lang="ru-RU" sz="900" dirty="0">
                        <a:solidFill>
                          <a:srgbClr val="221815"/>
                        </a:solidFill>
                        <a:latin typeface="+mn-lt"/>
                        <a:ea typeface="+mn-ea"/>
                        <a:cs typeface="SimSun"/>
                      </a:endParaRPr>
                    </a:p>
                  </a:txBody>
                  <a:tcPr marL="0" marR="0" marT="3556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431800">
                <a:tc vMerge="1">
                  <a:txBody>
                    <a:bodyPr/>
                    <a:lstStyle/>
                    <a:p>
                      <a:endParaRPr/>
                    </a:p>
                  </a:txBody>
                  <a:tcPr marL="0" marR="0" marT="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a:lnSpc>
                          <a:spcPct val="100000"/>
                        </a:lnSpc>
                        <a:spcBef>
                          <a:spcPts val="35"/>
                        </a:spcBef>
                      </a:pPr>
                      <a:endParaRPr lang="ru-RU" sz="900" dirty="0" smtClean="0">
                        <a:solidFill>
                          <a:srgbClr val="221815"/>
                        </a:solidFill>
                        <a:latin typeface="+mn-lt"/>
                        <a:ea typeface="+mn-ea"/>
                        <a:cs typeface="SimSun"/>
                      </a:endParaRPr>
                    </a:p>
                    <a:p>
                      <a:pPr marR="19050" algn="ctr">
                        <a:lnSpc>
                          <a:spcPct val="100000"/>
                        </a:lnSpc>
                      </a:pPr>
                      <a:r>
                        <a:rPr lang="ru-RU" sz="900" dirty="0" smtClean="0">
                          <a:solidFill>
                            <a:srgbClr val="221815"/>
                          </a:solidFill>
                          <a:latin typeface="+mn-lt"/>
                          <a:ea typeface="+mn-ea"/>
                          <a:cs typeface="SimSun"/>
                        </a:rPr>
                        <a:t>Протонный ЯМР 1</a:t>
                      </a:r>
                      <a:r>
                        <a:rPr lang="en-US" sz="900" dirty="0" smtClean="0">
                          <a:solidFill>
                            <a:srgbClr val="221815"/>
                          </a:solidFill>
                          <a:latin typeface="+mn-lt"/>
                          <a:ea typeface="+mn-ea"/>
                          <a:cs typeface="SimSun"/>
                        </a:rPr>
                        <a:t>H NMP</a:t>
                      </a:r>
                      <a:endParaRPr lang="ru-RU" sz="900" dirty="0">
                        <a:solidFill>
                          <a:srgbClr val="221815"/>
                        </a:solidFill>
                        <a:latin typeface="+mn-lt"/>
                        <a:ea typeface="+mn-ea"/>
                        <a:cs typeface="SimSun"/>
                      </a:endParaRPr>
                    </a:p>
                  </a:txBody>
                  <a:tcPr marL="0" marR="0" marT="4445"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330"/>
                        </a:spcBef>
                      </a:pPr>
                      <a:r>
                        <a:rPr lang="ru-RU" sz="900" dirty="0" smtClean="0">
                          <a:solidFill>
                            <a:srgbClr val="221815"/>
                          </a:solidFill>
                          <a:latin typeface="+mn-lt"/>
                          <a:ea typeface="+mn-ea"/>
                          <a:cs typeface="SimSun"/>
                        </a:rPr>
                        <a:t>Определите число атомов водорода в органическом соединении и положение углеродного скелета, в котором они находятся; число и тип водородсодержащих групп в спектре Н и их связь с другими группами, тип соединения.</a:t>
                      </a:r>
                      <a:endParaRPr lang="ru-RU" sz="900" dirty="0">
                        <a:solidFill>
                          <a:srgbClr val="221815"/>
                        </a:solidFill>
                        <a:latin typeface="+mn-lt"/>
                        <a:ea typeface="+mn-ea"/>
                        <a:cs typeface="SimSun"/>
                      </a:endParaRPr>
                    </a:p>
                  </a:txBody>
                  <a:tcPr marL="0" marR="0" marT="4191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r h="218380">
                <a:tc vMerge="1">
                  <a:txBody>
                    <a:bodyPr/>
                    <a:lstStyle/>
                    <a:p>
                      <a:endParaRPr/>
                    </a:p>
                  </a:txBody>
                  <a:tcPr marL="0" marR="0" marT="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R="19050" algn="ctr">
                        <a:lnSpc>
                          <a:spcPct val="100000"/>
                        </a:lnSpc>
                        <a:spcBef>
                          <a:spcPts val="280"/>
                        </a:spcBef>
                      </a:pPr>
                      <a:r>
                        <a:rPr lang="ru-RU" sz="900" dirty="0" smtClean="0">
                          <a:solidFill>
                            <a:srgbClr val="221815"/>
                          </a:solidFill>
                          <a:latin typeface="+mn-lt"/>
                          <a:ea typeface="+mn-ea"/>
                          <a:cs typeface="SimSun"/>
                        </a:rPr>
                        <a:t>Спектроскопия ядерного магнитного резонанса углерода 13C NMP</a:t>
                      </a:r>
                      <a:endParaRPr lang="ru-RU" sz="900" dirty="0">
                        <a:solidFill>
                          <a:srgbClr val="221815"/>
                        </a:solidFill>
                        <a:latin typeface="+mn-lt"/>
                        <a:ea typeface="+mn-ea"/>
                        <a:cs typeface="SimSun"/>
                      </a:endParaRPr>
                    </a:p>
                  </a:txBody>
                  <a:tcPr marL="0" marR="0" marT="35560"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c>
                  <a:txBody>
                    <a:bodyPr/>
                    <a:lstStyle/>
                    <a:p>
                      <a:pPr marL="43815">
                        <a:lnSpc>
                          <a:spcPct val="100000"/>
                        </a:lnSpc>
                        <a:spcBef>
                          <a:spcPts val="229"/>
                        </a:spcBef>
                      </a:pPr>
                      <a:r>
                        <a:rPr lang="ru-RU" sz="900" dirty="0" smtClean="0">
                          <a:solidFill>
                            <a:srgbClr val="221815"/>
                          </a:solidFill>
                          <a:latin typeface="+mn-lt"/>
                          <a:ea typeface="+mn-ea"/>
                          <a:cs typeface="SimSun"/>
                        </a:rPr>
                        <a:t>Определить распределение углерода, тип углеродного ядра и информацию об углеродном скелете; различать первичные, вторичные, третичные и четвертичные микроструктуры углерода в различных структурах.</a:t>
                      </a:r>
                      <a:endParaRPr lang="ru-RU" sz="900" dirty="0">
                        <a:solidFill>
                          <a:srgbClr val="221815"/>
                        </a:solidFill>
                        <a:latin typeface="+mn-lt"/>
                        <a:ea typeface="+mn-ea"/>
                        <a:cs typeface="SimSun"/>
                      </a:endParaRPr>
                    </a:p>
                  </a:txBody>
                  <a:tcPr marL="0" marR="0" marT="29209" marB="0">
                    <a:lnL w="19050">
                      <a:solidFill>
                        <a:srgbClr val="007FC5"/>
                      </a:solidFill>
                      <a:prstDash val="solid"/>
                    </a:lnL>
                    <a:lnR w="19050">
                      <a:solidFill>
                        <a:srgbClr val="007FC5"/>
                      </a:solidFill>
                      <a:prstDash val="solid"/>
                    </a:lnR>
                    <a:lnT w="12700">
                      <a:solidFill>
                        <a:srgbClr val="007FC5"/>
                      </a:solidFill>
                      <a:prstDash val="solid"/>
                    </a:lnT>
                    <a:lnB w="12700">
                      <a:solidFill>
                        <a:srgbClr val="007FC5"/>
                      </a:solidFill>
                      <a:prstDash val="solid"/>
                    </a:lnB>
                  </a:tcPr>
                </a:tc>
              </a:tr>
            </a:tbl>
          </a:graphicData>
        </a:graphic>
      </p:graphicFrame>
      <p:sp>
        <p:nvSpPr>
          <p:cNvPr id="31" name="object 31"/>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32" name="object 32"/>
          <p:cNvSpPr txBox="1"/>
          <p:nvPr/>
        </p:nvSpPr>
        <p:spPr>
          <a:xfrm>
            <a:off x="1424570" y="9669186"/>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15</a:t>
            </a:r>
            <a:endParaRPr sz="1000">
              <a:latin typeface="SimSun"/>
              <a:cs typeface="SimSun"/>
            </a:endParaRPr>
          </a:p>
        </p:txBody>
      </p:sp>
      <p:sp>
        <p:nvSpPr>
          <p:cNvPr id="33" name="object 33"/>
          <p:cNvSpPr txBox="1"/>
          <p:nvPr/>
        </p:nvSpPr>
        <p:spPr>
          <a:xfrm>
            <a:off x="13521301" y="9669186"/>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16</a:t>
            </a:r>
            <a:endParaRPr sz="1000">
              <a:latin typeface="SimSun"/>
              <a:cs typeface="SimSun"/>
            </a:endParaRPr>
          </a:p>
        </p:txBody>
      </p:sp>
      <p:sp>
        <p:nvSpPr>
          <p:cNvPr id="34" name="object 34"/>
          <p:cNvSpPr txBox="1"/>
          <p:nvPr/>
        </p:nvSpPr>
        <p:spPr>
          <a:xfrm>
            <a:off x="14016893" y="9664420"/>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581341" y="564694"/>
            <a:ext cx="6946265" cy="566822"/>
          </a:xfrm>
          <a:prstGeom prst="rect">
            <a:avLst/>
          </a:prstGeom>
        </p:spPr>
        <p:txBody>
          <a:bodyPr vert="horz" wrap="square" lIns="0" tIns="12700" rIns="0" bIns="0" rtlCol="0">
            <a:spAutoFit/>
          </a:bodyPr>
          <a:lstStyle/>
          <a:p>
            <a:pPr marL="12700">
              <a:lnSpc>
                <a:spcPct val="100000"/>
              </a:lnSpc>
              <a:spcBef>
                <a:spcPts val="100"/>
              </a:spcBef>
            </a:pPr>
            <a:r>
              <a:rPr lang="ru-RU" sz="1800" b="1" dirty="0" smtClean="0">
                <a:solidFill>
                  <a:srgbClr val="0093D4"/>
                </a:solidFill>
                <a:latin typeface="+mn-lt"/>
              </a:rPr>
              <a:t>ПРЕДПРОИЗВОДСТВЕННАЯ ОЧИСТКА ПАРОВЫХ, КИСЛОРОДНЫХ, МАТЕРИАЛЬНЫХ ТРУБОПРОВОДОВ</a:t>
            </a:r>
            <a:endParaRPr sz="1800" b="1">
              <a:latin typeface="+mn-lt"/>
            </a:endParaRPr>
          </a:p>
        </p:txBody>
      </p:sp>
      <p:grpSp>
        <p:nvGrpSpPr>
          <p:cNvPr id="8" name="object 8"/>
          <p:cNvGrpSpPr/>
          <p:nvPr/>
        </p:nvGrpSpPr>
        <p:grpSpPr>
          <a:xfrm>
            <a:off x="546639" y="1513037"/>
            <a:ext cx="12485212" cy="7374626"/>
            <a:chOff x="546639" y="1513037"/>
            <a:chExt cx="12485212" cy="7374626"/>
          </a:xfrm>
        </p:grpSpPr>
        <p:pic>
          <p:nvPicPr>
            <p:cNvPr id="13" name="object 13"/>
            <p:cNvPicPr/>
            <p:nvPr/>
          </p:nvPicPr>
          <p:blipFill>
            <a:blip r:embed="rId2" cstate="email"/>
            <a:stretch>
              <a:fillRect/>
            </a:stretch>
          </p:blipFill>
          <p:spPr>
            <a:xfrm>
              <a:off x="560406" y="1513040"/>
              <a:ext cx="6186239" cy="3826927"/>
            </a:xfrm>
            <a:prstGeom prst="rect">
              <a:avLst/>
            </a:prstGeom>
          </p:spPr>
        </p:pic>
        <p:sp>
          <p:nvSpPr>
            <p:cNvPr id="14" name="object 14"/>
            <p:cNvSpPr/>
            <p:nvPr/>
          </p:nvSpPr>
          <p:spPr>
            <a:xfrm>
              <a:off x="546639" y="1513037"/>
              <a:ext cx="6206490" cy="3827145"/>
            </a:xfrm>
            <a:custGeom>
              <a:avLst/>
              <a:gdLst/>
              <a:ahLst/>
              <a:cxnLst/>
              <a:rect l="l" t="t" r="r" b="b"/>
              <a:pathLst>
                <a:path w="6206490" h="3827145">
                  <a:moveTo>
                    <a:pt x="6206070" y="3646932"/>
                  </a:moveTo>
                  <a:lnTo>
                    <a:pt x="6192889" y="3714661"/>
                  </a:lnTo>
                  <a:lnTo>
                    <a:pt x="6153353" y="3774198"/>
                  </a:lnTo>
                  <a:lnTo>
                    <a:pt x="6093804" y="3813752"/>
                  </a:lnTo>
                  <a:lnTo>
                    <a:pt x="6026073" y="3826941"/>
                  </a:lnTo>
                  <a:lnTo>
                    <a:pt x="180009" y="3826941"/>
                  </a:lnTo>
                  <a:lnTo>
                    <a:pt x="112269" y="3813752"/>
                  </a:lnTo>
                  <a:lnTo>
                    <a:pt x="52730" y="3774198"/>
                  </a:lnTo>
                  <a:lnTo>
                    <a:pt x="13182" y="3714661"/>
                  </a:lnTo>
                  <a:lnTo>
                    <a:pt x="0" y="3646932"/>
                  </a:lnTo>
                  <a:lnTo>
                    <a:pt x="0" y="180009"/>
                  </a:lnTo>
                  <a:lnTo>
                    <a:pt x="13182" y="112269"/>
                  </a:lnTo>
                  <a:lnTo>
                    <a:pt x="52730" y="52730"/>
                  </a:lnTo>
                  <a:lnTo>
                    <a:pt x="112269" y="13182"/>
                  </a:lnTo>
                  <a:lnTo>
                    <a:pt x="180009" y="0"/>
                  </a:lnTo>
                  <a:lnTo>
                    <a:pt x="6026073" y="0"/>
                  </a:lnTo>
                  <a:lnTo>
                    <a:pt x="6093804" y="13182"/>
                  </a:lnTo>
                  <a:lnTo>
                    <a:pt x="6153353" y="52730"/>
                  </a:lnTo>
                  <a:lnTo>
                    <a:pt x="6192889" y="112269"/>
                  </a:lnTo>
                  <a:lnTo>
                    <a:pt x="6206070" y="180009"/>
                  </a:lnTo>
                  <a:lnTo>
                    <a:pt x="6206070" y="3646932"/>
                  </a:lnTo>
                  <a:close/>
                </a:path>
              </a:pathLst>
            </a:custGeom>
            <a:ln w="31750">
              <a:solidFill>
                <a:srgbClr val="B5B6B6"/>
              </a:solidFill>
            </a:ln>
          </p:spPr>
          <p:txBody>
            <a:bodyPr wrap="square" lIns="0" tIns="0" rIns="0" bIns="0" rtlCol="0"/>
            <a:lstStyle/>
            <a:p>
              <a:endParaRPr/>
            </a:p>
          </p:txBody>
        </p:sp>
        <p:sp>
          <p:nvSpPr>
            <p:cNvPr id="15" name="object 15"/>
            <p:cNvSpPr/>
            <p:nvPr/>
          </p:nvSpPr>
          <p:spPr>
            <a:xfrm>
              <a:off x="560405" y="2800355"/>
              <a:ext cx="6175375" cy="0"/>
            </a:xfrm>
            <a:custGeom>
              <a:avLst/>
              <a:gdLst/>
              <a:ahLst/>
              <a:cxnLst/>
              <a:rect l="l" t="t" r="r" b="b"/>
              <a:pathLst>
                <a:path w="6175375">
                  <a:moveTo>
                    <a:pt x="0" y="0"/>
                  </a:moveTo>
                  <a:lnTo>
                    <a:pt x="6175375" y="0"/>
                  </a:lnTo>
                </a:path>
              </a:pathLst>
            </a:custGeom>
            <a:ln w="12700">
              <a:solidFill>
                <a:srgbClr val="FFFFFF"/>
              </a:solidFill>
            </a:ln>
          </p:spPr>
          <p:txBody>
            <a:bodyPr wrap="square" lIns="0" tIns="0" rIns="0" bIns="0" rtlCol="0"/>
            <a:lstStyle/>
            <a:p>
              <a:endParaRPr/>
            </a:p>
          </p:txBody>
        </p:sp>
        <p:sp>
          <p:nvSpPr>
            <p:cNvPr id="16" name="object 16"/>
            <p:cNvSpPr/>
            <p:nvPr/>
          </p:nvSpPr>
          <p:spPr>
            <a:xfrm>
              <a:off x="560405" y="4057655"/>
              <a:ext cx="6175375" cy="0"/>
            </a:xfrm>
            <a:custGeom>
              <a:avLst/>
              <a:gdLst/>
              <a:ahLst/>
              <a:cxnLst/>
              <a:rect l="l" t="t" r="r" b="b"/>
              <a:pathLst>
                <a:path w="6175375">
                  <a:moveTo>
                    <a:pt x="0" y="0"/>
                  </a:moveTo>
                  <a:lnTo>
                    <a:pt x="6175375" y="0"/>
                  </a:lnTo>
                </a:path>
              </a:pathLst>
            </a:custGeom>
            <a:ln w="12700">
              <a:solidFill>
                <a:srgbClr val="FFFFFF"/>
              </a:solidFill>
            </a:ln>
          </p:spPr>
          <p:txBody>
            <a:bodyPr wrap="square" lIns="0" tIns="0" rIns="0" bIns="0" rtlCol="0"/>
            <a:lstStyle/>
            <a:p>
              <a:endParaRPr/>
            </a:p>
          </p:txBody>
        </p:sp>
        <p:sp>
          <p:nvSpPr>
            <p:cNvPr id="17" name="object 17"/>
            <p:cNvSpPr/>
            <p:nvPr/>
          </p:nvSpPr>
          <p:spPr>
            <a:xfrm>
              <a:off x="3098817"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18" name="object 18"/>
            <p:cNvSpPr/>
            <p:nvPr/>
          </p:nvSpPr>
          <p:spPr>
            <a:xfrm>
              <a:off x="1841517"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19" name="object 19"/>
            <p:cNvSpPr/>
            <p:nvPr/>
          </p:nvSpPr>
          <p:spPr>
            <a:xfrm>
              <a:off x="5600718"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sp>
          <p:nvSpPr>
            <p:cNvPr id="20" name="object 20"/>
            <p:cNvSpPr/>
            <p:nvPr/>
          </p:nvSpPr>
          <p:spPr>
            <a:xfrm>
              <a:off x="4343418" y="1533287"/>
              <a:ext cx="0" cy="3783329"/>
            </a:xfrm>
            <a:custGeom>
              <a:avLst/>
              <a:gdLst/>
              <a:ahLst/>
              <a:cxnLst/>
              <a:rect l="l" t="t" r="r" b="b"/>
              <a:pathLst>
                <a:path h="3783329">
                  <a:moveTo>
                    <a:pt x="0" y="0"/>
                  </a:moveTo>
                  <a:lnTo>
                    <a:pt x="0" y="3783253"/>
                  </a:lnTo>
                </a:path>
              </a:pathLst>
            </a:custGeom>
            <a:ln w="12700">
              <a:solidFill>
                <a:srgbClr val="FFFFFF"/>
              </a:solidFill>
            </a:ln>
          </p:spPr>
          <p:txBody>
            <a:bodyPr wrap="square" lIns="0" tIns="0" rIns="0" bIns="0" rtlCol="0"/>
            <a:lstStyle/>
            <a:p>
              <a:endParaRPr/>
            </a:p>
          </p:txBody>
        </p:sp>
        <p:pic>
          <p:nvPicPr>
            <p:cNvPr id="21" name="object 21"/>
            <p:cNvPicPr/>
            <p:nvPr/>
          </p:nvPicPr>
          <p:blipFill>
            <a:blip r:embed="rId3" cstate="email"/>
            <a:stretch>
              <a:fillRect/>
            </a:stretch>
          </p:blipFill>
          <p:spPr>
            <a:xfrm>
              <a:off x="8280400" y="7753350"/>
              <a:ext cx="1474863" cy="1134313"/>
            </a:xfrm>
            <a:prstGeom prst="rect">
              <a:avLst/>
            </a:prstGeom>
          </p:spPr>
        </p:pic>
        <p:pic>
          <p:nvPicPr>
            <p:cNvPr id="23" name="object 23"/>
            <p:cNvPicPr/>
            <p:nvPr/>
          </p:nvPicPr>
          <p:blipFill>
            <a:blip r:embed="rId4" cstate="email"/>
            <a:stretch>
              <a:fillRect/>
            </a:stretch>
          </p:blipFill>
          <p:spPr>
            <a:xfrm>
              <a:off x="11557000" y="7753350"/>
              <a:ext cx="1474851" cy="1134313"/>
            </a:xfrm>
            <a:prstGeom prst="rect">
              <a:avLst/>
            </a:prstGeom>
          </p:spPr>
        </p:pic>
        <p:pic>
          <p:nvPicPr>
            <p:cNvPr id="25" name="object 25"/>
            <p:cNvPicPr/>
            <p:nvPr/>
          </p:nvPicPr>
          <p:blipFill>
            <a:blip r:embed="rId5" cstate="email"/>
            <a:stretch>
              <a:fillRect/>
            </a:stretch>
          </p:blipFill>
          <p:spPr>
            <a:xfrm>
              <a:off x="9908164" y="7791724"/>
              <a:ext cx="1376865" cy="1091938"/>
            </a:xfrm>
            <a:prstGeom prst="rect">
              <a:avLst/>
            </a:prstGeom>
          </p:spPr>
        </p:pic>
      </p:grpSp>
      <p:sp>
        <p:nvSpPr>
          <p:cNvPr id="29" name="object 29"/>
          <p:cNvSpPr txBox="1"/>
          <p:nvPr/>
        </p:nvSpPr>
        <p:spPr>
          <a:xfrm>
            <a:off x="612712" y="5793840"/>
            <a:ext cx="6905688" cy="2998257"/>
          </a:xfrm>
          <a:prstGeom prst="rect">
            <a:avLst/>
          </a:prstGeom>
        </p:spPr>
        <p:txBody>
          <a:bodyPr vert="horz" wrap="square" lIns="0" tIns="12700" rIns="0" bIns="0" rtlCol="0">
            <a:spAutoFit/>
          </a:bodyPr>
          <a:lstStyle/>
          <a:p>
            <a:endParaRPr sz="1200">
              <a:cs typeface="SimSun"/>
            </a:endParaRPr>
          </a:p>
          <a:p>
            <a:pPr marL="12700" marR="6350" algn="just"/>
            <a:r>
              <a:rPr lang="ru-RU" sz="1400" spc="-15" dirty="0" smtClean="0">
                <a:solidFill>
                  <a:srgbClr val="221815"/>
                </a:solidFill>
                <a:cs typeface="SimSun"/>
              </a:rPr>
              <a:t>При очистке PIG противодавление используется в качестве движущей силы для продвижения PIG по трубе и удаления накипи и грязи.  Система PIG состоит из PIG, пусковой установки PIG, приемника PIG, системы определения относительных параметров, источника питания и приводного средства. PIG представляет собой </a:t>
            </a:r>
            <a:r>
              <a:rPr lang="ru-RU" sz="1400" spc="-15" dirty="0" err="1" smtClean="0">
                <a:solidFill>
                  <a:srgbClr val="221815"/>
                </a:solidFill>
                <a:cs typeface="SimSun"/>
              </a:rPr>
              <a:t>пулеобразный</a:t>
            </a:r>
            <a:r>
              <a:rPr lang="ru-RU" sz="1400" spc="-15" dirty="0" smtClean="0">
                <a:solidFill>
                  <a:srgbClr val="221815"/>
                </a:solidFill>
                <a:cs typeface="SimSun"/>
              </a:rPr>
              <a:t> чистящий инструмент, изготовленный из специального полиуретана и других материалов, причем разные материалы PIG имеют разную эффективную длину хода. Технология PIG особенно подходит для трубопроводов, транспортирующих жидкости на большие расстояния, и для трубопроводов, где допускается остановка производства для очистки, а также для некоторых трубопроводов, не поддающихся химической очистке. В последние годы компания сочетает технологию очистки скребками с традиционной технологией химической очистки и успешно применяет ее в машиностроении. Это значительно экономит затраты на подготовку производства и время владельца, обеспечивая при этом хорошее качество очистки.</a:t>
            </a:r>
            <a:endParaRPr lang="ru-RU" sz="1400" spc="-15" dirty="0">
              <a:solidFill>
                <a:srgbClr val="221815"/>
              </a:solidFill>
              <a:cs typeface="SimSun"/>
            </a:endParaRPr>
          </a:p>
        </p:txBody>
      </p:sp>
      <p:sp>
        <p:nvSpPr>
          <p:cNvPr id="30" name="object 30"/>
          <p:cNvSpPr txBox="1"/>
          <p:nvPr/>
        </p:nvSpPr>
        <p:spPr>
          <a:xfrm>
            <a:off x="8280400" y="2266950"/>
            <a:ext cx="5812155" cy="2821285"/>
          </a:xfrm>
          <a:prstGeom prst="rect">
            <a:avLst/>
          </a:prstGeom>
        </p:spPr>
        <p:txBody>
          <a:bodyPr vert="horz" wrap="square" lIns="0" tIns="119380" rIns="0" bIns="0" rtlCol="0">
            <a:spAutoFit/>
          </a:bodyPr>
          <a:lstStyle/>
          <a:p>
            <a:pPr marL="12700" algn="just">
              <a:lnSpc>
                <a:spcPct val="100000"/>
              </a:lnSpc>
              <a:spcBef>
                <a:spcPts val="940"/>
              </a:spcBef>
            </a:pPr>
            <a:r>
              <a:rPr lang="ru-RU" sz="1400" b="1" spc="-15" dirty="0" smtClean="0">
                <a:solidFill>
                  <a:srgbClr val="221815"/>
                </a:solidFill>
                <a:cs typeface="SimSun"/>
              </a:rPr>
              <a:t>Особенности</a:t>
            </a:r>
          </a:p>
          <a:p>
            <a:pPr marL="12700" algn="just">
              <a:lnSpc>
                <a:spcPct val="100000"/>
              </a:lnSpc>
              <a:spcBef>
                <a:spcPts val="940"/>
              </a:spcBef>
            </a:pPr>
            <a:r>
              <a:rPr lang="ru-RU" sz="1400" spc="-15" dirty="0" smtClean="0">
                <a:solidFill>
                  <a:srgbClr val="221815"/>
                </a:solidFill>
                <a:cs typeface="SimSun"/>
              </a:rPr>
              <a:t>PIG может проходить через трубопроводы любой формы.  Он прост в эксплуатации. Требуется только один вход и один выход.  Короткий период строительства, нет необходимости в специальной рабочей площадке. Высокая пропускная способность, высокая прочность и </a:t>
            </a:r>
            <a:r>
              <a:rPr lang="ru-RU" sz="1400" spc="-15" dirty="0" err="1" smtClean="0">
                <a:solidFill>
                  <a:srgbClr val="221815"/>
                </a:solidFill>
                <a:cs typeface="SimSun"/>
              </a:rPr>
              <a:t>полноразмерность</a:t>
            </a:r>
            <a:r>
              <a:rPr lang="ru-RU" sz="1400" spc="-15" dirty="0" smtClean="0">
                <a:solidFill>
                  <a:srgbClr val="221815"/>
                </a:solidFill>
                <a:cs typeface="SimSun"/>
              </a:rPr>
              <a:t>. Очиститель PIG может использоваться в следующих областях: промышленные и бытовые водопроводы или канализации, муниципальные газопроводы, различные виды заводских технологических трубопроводов, трубопроводы для транспортировки нефти или газа на нефтяном месторождении и т.д.Значительно сокращает время предварительной очистки трубопровода, что позволяет владельцам сэкономить средства.  Эффект очистки очевиден, и нет ограничений по защите окружающей среды.</a:t>
            </a:r>
            <a:endParaRPr sz="900">
              <a:cs typeface="SimSun"/>
            </a:endParaRPr>
          </a:p>
        </p:txBody>
      </p:sp>
      <p:grpSp>
        <p:nvGrpSpPr>
          <p:cNvPr id="31" name="object 31"/>
          <p:cNvGrpSpPr/>
          <p:nvPr/>
        </p:nvGrpSpPr>
        <p:grpSpPr>
          <a:xfrm>
            <a:off x="-6350" y="0"/>
            <a:ext cx="15133319" cy="10273030"/>
            <a:chOff x="-6350" y="0"/>
            <a:chExt cx="15133319" cy="10273030"/>
          </a:xfrm>
        </p:grpSpPr>
        <p:sp>
          <p:nvSpPr>
            <p:cNvPr id="32" name="object 32"/>
            <p:cNvSpPr/>
            <p:nvPr/>
          </p:nvSpPr>
          <p:spPr>
            <a:xfrm>
              <a:off x="8325993" y="4196435"/>
              <a:ext cx="43815" cy="1052195"/>
            </a:xfrm>
            <a:custGeom>
              <a:avLst/>
              <a:gdLst/>
              <a:ahLst/>
              <a:cxnLst/>
              <a:rect l="l" t="t" r="r" b="b"/>
              <a:pathLst>
                <a:path w="43815" h="1052195">
                  <a:moveTo>
                    <a:pt x="43192" y="1030185"/>
                  </a:moveTo>
                  <a:lnTo>
                    <a:pt x="41503" y="1021778"/>
                  </a:lnTo>
                  <a:lnTo>
                    <a:pt x="36868" y="1014920"/>
                  </a:lnTo>
                  <a:lnTo>
                    <a:pt x="30010" y="1010285"/>
                  </a:lnTo>
                  <a:lnTo>
                    <a:pt x="21602" y="1008583"/>
                  </a:lnTo>
                  <a:lnTo>
                    <a:pt x="13195" y="1010285"/>
                  </a:lnTo>
                  <a:lnTo>
                    <a:pt x="6324" y="1014920"/>
                  </a:lnTo>
                  <a:lnTo>
                    <a:pt x="1701" y="1021778"/>
                  </a:lnTo>
                  <a:lnTo>
                    <a:pt x="0" y="1030185"/>
                  </a:lnTo>
                  <a:lnTo>
                    <a:pt x="1701" y="1038593"/>
                  </a:lnTo>
                  <a:lnTo>
                    <a:pt x="6324" y="1045464"/>
                  </a:lnTo>
                  <a:lnTo>
                    <a:pt x="13195" y="1050099"/>
                  </a:lnTo>
                  <a:lnTo>
                    <a:pt x="21602" y="1051788"/>
                  </a:lnTo>
                  <a:lnTo>
                    <a:pt x="30010" y="1050099"/>
                  </a:lnTo>
                  <a:lnTo>
                    <a:pt x="36868" y="1045464"/>
                  </a:lnTo>
                  <a:lnTo>
                    <a:pt x="41503" y="1038593"/>
                  </a:lnTo>
                  <a:lnTo>
                    <a:pt x="43192" y="1030185"/>
                  </a:lnTo>
                  <a:close/>
                </a:path>
                <a:path w="43815" h="1052195">
                  <a:moveTo>
                    <a:pt x="43192" y="636485"/>
                  </a:moveTo>
                  <a:lnTo>
                    <a:pt x="41503" y="628078"/>
                  </a:lnTo>
                  <a:lnTo>
                    <a:pt x="36868" y="621220"/>
                  </a:lnTo>
                  <a:lnTo>
                    <a:pt x="30010" y="616585"/>
                  </a:lnTo>
                  <a:lnTo>
                    <a:pt x="21602" y="614883"/>
                  </a:lnTo>
                  <a:lnTo>
                    <a:pt x="13195" y="616585"/>
                  </a:lnTo>
                  <a:lnTo>
                    <a:pt x="6324" y="621220"/>
                  </a:lnTo>
                  <a:lnTo>
                    <a:pt x="1701" y="628078"/>
                  </a:lnTo>
                  <a:lnTo>
                    <a:pt x="0" y="636485"/>
                  </a:lnTo>
                  <a:lnTo>
                    <a:pt x="1701" y="644893"/>
                  </a:lnTo>
                  <a:lnTo>
                    <a:pt x="6324" y="651764"/>
                  </a:lnTo>
                  <a:lnTo>
                    <a:pt x="13195" y="656399"/>
                  </a:lnTo>
                  <a:lnTo>
                    <a:pt x="21602" y="658088"/>
                  </a:lnTo>
                  <a:lnTo>
                    <a:pt x="30010" y="656399"/>
                  </a:lnTo>
                  <a:lnTo>
                    <a:pt x="36868" y="651764"/>
                  </a:lnTo>
                  <a:lnTo>
                    <a:pt x="41503" y="644893"/>
                  </a:lnTo>
                  <a:lnTo>
                    <a:pt x="43192" y="636485"/>
                  </a:lnTo>
                  <a:close/>
                </a:path>
                <a:path w="43815" h="1052195">
                  <a:moveTo>
                    <a:pt x="43192" y="429552"/>
                  </a:moveTo>
                  <a:lnTo>
                    <a:pt x="41503" y="421144"/>
                  </a:lnTo>
                  <a:lnTo>
                    <a:pt x="36868" y="414286"/>
                  </a:lnTo>
                  <a:lnTo>
                    <a:pt x="30010" y="409651"/>
                  </a:lnTo>
                  <a:lnTo>
                    <a:pt x="21602" y="407949"/>
                  </a:lnTo>
                  <a:lnTo>
                    <a:pt x="13195" y="409651"/>
                  </a:lnTo>
                  <a:lnTo>
                    <a:pt x="6324" y="414286"/>
                  </a:lnTo>
                  <a:lnTo>
                    <a:pt x="1701" y="421144"/>
                  </a:lnTo>
                  <a:lnTo>
                    <a:pt x="0" y="429552"/>
                  </a:lnTo>
                  <a:lnTo>
                    <a:pt x="1701" y="437959"/>
                  </a:lnTo>
                  <a:lnTo>
                    <a:pt x="6324" y="444830"/>
                  </a:lnTo>
                  <a:lnTo>
                    <a:pt x="13195" y="449465"/>
                  </a:lnTo>
                  <a:lnTo>
                    <a:pt x="21602" y="451154"/>
                  </a:lnTo>
                  <a:lnTo>
                    <a:pt x="30010" y="449465"/>
                  </a:lnTo>
                  <a:lnTo>
                    <a:pt x="36868" y="444830"/>
                  </a:lnTo>
                  <a:lnTo>
                    <a:pt x="41503" y="437959"/>
                  </a:lnTo>
                  <a:lnTo>
                    <a:pt x="43192" y="429552"/>
                  </a:lnTo>
                  <a:close/>
                </a:path>
                <a:path w="43815" h="1052195">
                  <a:moveTo>
                    <a:pt x="43192" y="227698"/>
                  </a:moveTo>
                  <a:lnTo>
                    <a:pt x="41503" y="219290"/>
                  </a:lnTo>
                  <a:lnTo>
                    <a:pt x="36868" y="212420"/>
                  </a:lnTo>
                  <a:lnTo>
                    <a:pt x="30010" y="207797"/>
                  </a:lnTo>
                  <a:lnTo>
                    <a:pt x="21602" y="206095"/>
                  </a:lnTo>
                  <a:lnTo>
                    <a:pt x="13195" y="207797"/>
                  </a:lnTo>
                  <a:lnTo>
                    <a:pt x="6324" y="212420"/>
                  </a:lnTo>
                  <a:lnTo>
                    <a:pt x="1701" y="219290"/>
                  </a:lnTo>
                  <a:lnTo>
                    <a:pt x="0" y="227698"/>
                  </a:lnTo>
                  <a:lnTo>
                    <a:pt x="1701" y="236105"/>
                  </a:lnTo>
                  <a:lnTo>
                    <a:pt x="6324" y="242976"/>
                  </a:lnTo>
                  <a:lnTo>
                    <a:pt x="13195" y="247599"/>
                  </a:lnTo>
                  <a:lnTo>
                    <a:pt x="21602" y="249301"/>
                  </a:lnTo>
                  <a:lnTo>
                    <a:pt x="30010" y="247599"/>
                  </a:lnTo>
                  <a:lnTo>
                    <a:pt x="36868" y="242976"/>
                  </a:lnTo>
                  <a:lnTo>
                    <a:pt x="41503" y="236105"/>
                  </a:lnTo>
                  <a:lnTo>
                    <a:pt x="43192" y="227698"/>
                  </a:lnTo>
                  <a:close/>
                </a:path>
                <a:path w="43815" h="1052195">
                  <a:moveTo>
                    <a:pt x="43192" y="21602"/>
                  </a:moveTo>
                  <a:lnTo>
                    <a:pt x="41503" y="13195"/>
                  </a:lnTo>
                  <a:lnTo>
                    <a:pt x="36868" y="6337"/>
                  </a:lnTo>
                  <a:lnTo>
                    <a:pt x="30010" y="1701"/>
                  </a:lnTo>
                  <a:lnTo>
                    <a:pt x="21602" y="0"/>
                  </a:lnTo>
                  <a:lnTo>
                    <a:pt x="13195" y="1701"/>
                  </a:lnTo>
                  <a:lnTo>
                    <a:pt x="6324" y="6337"/>
                  </a:lnTo>
                  <a:lnTo>
                    <a:pt x="1701" y="13195"/>
                  </a:lnTo>
                  <a:lnTo>
                    <a:pt x="0" y="21602"/>
                  </a:lnTo>
                  <a:lnTo>
                    <a:pt x="1701" y="30010"/>
                  </a:lnTo>
                  <a:lnTo>
                    <a:pt x="6324" y="36880"/>
                  </a:lnTo>
                  <a:lnTo>
                    <a:pt x="13195" y="41516"/>
                  </a:lnTo>
                  <a:lnTo>
                    <a:pt x="21602" y="43205"/>
                  </a:lnTo>
                  <a:lnTo>
                    <a:pt x="30010" y="41516"/>
                  </a:lnTo>
                  <a:lnTo>
                    <a:pt x="36868" y="36880"/>
                  </a:lnTo>
                  <a:lnTo>
                    <a:pt x="41503" y="30010"/>
                  </a:lnTo>
                  <a:lnTo>
                    <a:pt x="43192" y="21602"/>
                  </a:lnTo>
                  <a:close/>
                </a:path>
              </a:pathLst>
            </a:custGeom>
            <a:solidFill>
              <a:srgbClr val="0093D4"/>
            </a:solidFill>
          </p:spPr>
          <p:txBody>
            <a:bodyPr wrap="square" lIns="0" tIns="0" rIns="0" bIns="0" rtlCol="0"/>
            <a:lstStyle/>
            <a:p>
              <a:endParaRPr/>
            </a:p>
          </p:txBody>
        </p:sp>
        <p:sp>
          <p:nvSpPr>
            <p:cNvPr id="33" name="object 33"/>
            <p:cNvSpPr/>
            <p:nvPr/>
          </p:nvSpPr>
          <p:spPr>
            <a:xfrm>
              <a:off x="0" y="0"/>
              <a:ext cx="15120619" cy="10260330"/>
            </a:xfrm>
            <a:custGeom>
              <a:avLst/>
              <a:gdLst/>
              <a:ahLst/>
              <a:cxnLst/>
              <a:rect l="l" t="t" r="r" b="b"/>
              <a:pathLst>
                <a:path w="15120619" h="10260330">
                  <a:moveTo>
                    <a:pt x="15119997" y="10259949"/>
                  </a:moveTo>
                  <a:lnTo>
                    <a:pt x="0" y="10259949"/>
                  </a:lnTo>
                  <a:lnTo>
                    <a:pt x="0" y="0"/>
                  </a:lnTo>
                  <a:lnTo>
                    <a:pt x="15119997" y="0"/>
                  </a:lnTo>
                  <a:lnTo>
                    <a:pt x="15119997" y="10259949"/>
                  </a:lnTo>
                  <a:close/>
                </a:path>
              </a:pathLst>
            </a:custGeom>
            <a:ln w="12700">
              <a:solidFill>
                <a:srgbClr val="221815"/>
              </a:solidFill>
            </a:ln>
          </p:spPr>
          <p:txBody>
            <a:bodyPr wrap="square" lIns="0" tIns="0" rIns="0" bIns="0" rtlCol="0"/>
            <a:lstStyle/>
            <a:p>
              <a:endParaRPr/>
            </a:p>
          </p:txBody>
        </p:sp>
      </p:grpSp>
      <p:grpSp>
        <p:nvGrpSpPr>
          <p:cNvPr id="35" name="object 35"/>
          <p:cNvGrpSpPr/>
          <p:nvPr/>
        </p:nvGrpSpPr>
        <p:grpSpPr>
          <a:xfrm>
            <a:off x="560401" y="1510169"/>
            <a:ext cx="4779748" cy="3806686"/>
            <a:chOff x="560400" y="1510169"/>
            <a:chExt cx="5040693" cy="3806686"/>
          </a:xfrm>
        </p:grpSpPr>
        <p:sp>
          <p:nvSpPr>
            <p:cNvPr id="37" name="object 37"/>
            <p:cNvSpPr/>
            <p:nvPr/>
          </p:nvSpPr>
          <p:spPr>
            <a:xfrm>
              <a:off x="4355223" y="1510169"/>
              <a:ext cx="1245870" cy="1290320"/>
            </a:xfrm>
            <a:custGeom>
              <a:avLst/>
              <a:gdLst/>
              <a:ahLst/>
              <a:cxnLst/>
              <a:rect l="l" t="t" r="r" b="b"/>
              <a:pathLst>
                <a:path w="1245870" h="1290320">
                  <a:moveTo>
                    <a:pt x="1245489" y="0"/>
                  </a:moveTo>
                  <a:lnTo>
                    <a:pt x="0" y="0"/>
                  </a:lnTo>
                  <a:lnTo>
                    <a:pt x="0" y="1290180"/>
                  </a:lnTo>
                  <a:lnTo>
                    <a:pt x="1245489" y="1290180"/>
                  </a:lnTo>
                  <a:lnTo>
                    <a:pt x="1245489" y="0"/>
                  </a:lnTo>
                  <a:close/>
                </a:path>
              </a:pathLst>
            </a:custGeom>
            <a:solidFill>
              <a:srgbClr val="F8B62D">
                <a:alpha val="14999"/>
              </a:srgbClr>
            </a:solidFill>
          </p:spPr>
          <p:txBody>
            <a:bodyPr wrap="square" lIns="0" tIns="0" rIns="0" bIns="0" rtlCol="0"/>
            <a:lstStyle/>
            <a:p>
              <a:endParaRPr/>
            </a:p>
          </p:txBody>
        </p:sp>
        <p:sp>
          <p:nvSpPr>
            <p:cNvPr id="38" name="object 38"/>
            <p:cNvSpPr/>
            <p:nvPr/>
          </p:nvSpPr>
          <p:spPr>
            <a:xfrm>
              <a:off x="560400" y="1546301"/>
              <a:ext cx="1267460" cy="1254125"/>
            </a:xfrm>
            <a:custGeom>
              <a:avLst/>
              <a:gdLst/>
              <a:ahLst/>
              <a:cxnLst/>
              <a:rect l="l" t="t" r="r" b="b"/>
              <a:pathLst>
                <a:path w="1267460" h="1254125">
                  <a:moveTo>
                    <a:pt x="1267066" y="0"/>
                  </a:moveTo>
                  <a:lnTo>
                    <a:pt x="0" y="0"/>
                  </a:lnTo>
                  <a:lnTo>
                    <a:pt x="0" y="1254048"/>
                  </a:lnTo>
                  <a:lnTo>
                    <a:pt x="1267066" y="1254048"/>
                  </a:lnTo>
                  <a:lnTo>
                    <a:pt x="1267066" y="0"/>
                  </a:lnTo>
                  <a:close/>
                </a:path>
              </a:pathLst>
            </a:custGeom>
            <a:solidFill>
              <a:srgbClr val="E4007F">
                <a:alpha val="9999"/>
              </a:srgbClr>
            </a:solidFill>
          </p:spPr>
          <p:txBody>
            <a:bodyPr wrap="square" lIns="0" tIns="0" rIns="0" bIns="0" rtlCol="0"/>
            <a:lstStyle/>
            <a:p>
              <a:endParaRPr/>
            </a:p>
          </p:txBody>
        </p:sp>
        <p:sp>
          <p:nvSpPr>
            <p:cNvPr id="39" name="object 39"/>
            <p:cNvSpPr/>
            <p:nvPr/>
          </p:nvSpPr>
          <p:spPr>
            <a:xfrm>
              <a:off x="1841512" y="4057650"/>
              <a:ext cx="1267460" cy="1259205"/>
            </a:xfrm>
            <a:custGeom>
              <a:avLst/>
              <a:gdLst/>
              <a:ahLst/>
              <a:cxnLst/>
              <a:rect l="l" t="t" r="r" b="b"/>
              <a:pathLst>
                <a:path w="1267460" h="1259204">
                  <a:moveTo>
                    <a:pt x="1267066" y="0"/>
                  </a:moveTo>
                  <a:lnTo>
                    <a:pt x="0" y="0"/>
                  </a:lnTo>
                  <a:lnTo>
                    <a:pt x="0" y="1258887"/>
                  </a:lnTo>
                  <a:lnTo>
                    <a:pt x="1267066" y="1258887"/>
                  </a:lnTo>
                  <a:lnTo>
                    <a:pt x="1267066" y="0"/>
                  </a:lnTo>
                  <a:close/>
                </a:path>
              </a:pathLst>
            </a:custGeom>
            <a:solidFill>
              <a:srgbClr val="F8B62D">
                <a:alpha val="9999"/>
              </a:srgbClr>
            </a:solidFill>
          </p:spPr>
          <p:txBody>
            <a:bodyPr wrap="square" lIns="0" tIns="0" rIns="0" bIns="0" rtlCol="0"/>
            <a:lstStyle/>
            <a:p>
              <a:endParaRPr/>
            </a:p>
          </p:txBody>
        </p:sp>
      </p:grpSp>
      <p:sp>
        <p:nvSpPr>
          <p:cNvPr id="40" name="object 40"/>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20" dirty="0"/>
              <a:t>PAGE</a:t>
            </a:r>
            <a:r>
              <a:rPr spc="-225" dirty="0"/>
              <a:t> </a:t>
            </a:r>
          </a:p>
        </p:txBody>
      </p:sp>
      <p:sp>
        <p:nvSpPr>
          <p:cNvPr id="41" name="object 41"/>
          <p:cNvSpPr txBox="1"/>
          <p:nvPr/>
        </p:nvSpPr>
        <p:spPr>
          <a:xfrm>
            <a:off x="1424570" y="9669186"/>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17</a:t>
            </a:r>
            <a:endParaRPr sz="1000">
              <a:latin typeface="SimSun"/>
              <a:cs typeface="SimSun"/>
            </a:endParaRPr>
          </a:p>
        </p:txBody>
      </p:sp>
      <p:sp>
        <p:nvSpPr>
          <p:cNvPr id="42" name="object 42"/>
          <p:cNvSpPr txBox="1"/>
          <p:nvPr/>
        </p:nvSpPr>
        <p:spPr>
          <a:xfrm>
            <a:off x="13521301" y="9669186"/>
            <a:ext cx="168910" cy="184150"/>
          </a:xfrm>
          <a:prstGeom prst="rect">
            <a:avLst/>
          </a:prstGeom>
        </p:spPr>
        <p:txBody>
          <a:bodyPr vert="horz" wrap="square" lIns="0" tIns="8255" rIns="0" bIns="0" rtlCol="0">
            <a:spAutoFit/>
          </a:bodyPr>
          <a:lstStyle/>
          <a:p>
            <a:pPr marL="12700">
              <a:lnSpc>
                <a:spcPct val="100000"/>
              </a:lnSpc>
              <a:spcBef>
                <a:spcPts val="65"/>
              </a:spcBef>
            </a:pPr>
            <a:r>
              <a:rPr sz="1000" spc="60" dirty="0">
                <a:solidFill>
                  <a:srgbClr val="FFFFFF"/>
                </a:solidFill>
                <a:latin typeface="SimSun"/>
                <a:cs typeface="SimSun"/>
              </a:rPr>
              <a:t>18</a:t>
            </a:r>
            <a:endParaRPr sz="1000">
              <a:latin typeface="SimSun"/>
              <a:cs typeface="SimSun"/>
            </a:endParaRPr>
          </a:p>
        </p:txBody>
      </p:sp>
      <p:sp>
        <p:nvSpPr>
          <p:cNvPr id="43" name="object 43"/>
          <p:cNvSpPr txBox="1"/>
          <p:nvPr/>
        </p:nvSpPr>
        <p:spPr>
          <a:xfrm>
            <a:off x="14016893" y="9664420"/>
            <a:ext cx="479425" cy="186690"/>
          </a:xfrm>
          <a:prstGeom prst="rect">
            <a:avLst/>
          </a:prstGeom>
        </p:spPr>
        <p:txBody>
          <a:bodyPr vert="horz" wrap="square" lIns="0" tIns="10160" rIns="0" bIns="0" rtlCol="0">
            <a:spAutoFit/>
          </a:bodyPr>
          <a:lstStyle/>
          <a:p>
            <a:pPr marL="12700">
              <a:lnSpc>
                <a:spcPct val="100000"/>
              </a:lnSpc>
              <a:spcBef>
                <a:spcPts val="80"/>
              </a:spcBef>
            </a:pPr>
            <a:r>
              <a:rPr sz="1000" spc="320" dirty="0">
                <a:solidFill>
                  <a:srgbClr val="FFFFFF"/>
                </a:solidFill>
                <a:latin typeface="SimSun"/>
                <a:cs typeface="SimSun"/>
              </a:rPr>
              <a:t>PAGE</a:t>
            </a:r>
            <a:r>
              <a:rPr sz="1000" spc="-225" dirty="0">
                <a:solidFill>
                  <a:srgbClr val="FFFFFF"/>
                </a:solidFill>
                <a:latin typeface="SimSun"/>
                <a:cs typeface="SimSun"/>
              </a:rPr>
              <a:t> </a:t>
            </a:r>
            <a:endParaRPr sz="1000">
              <a:latin typeface="SimSun"/>
              <a:cs typeface="SimSu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7011</Words>
  <Application>Microsoft Office PowerPoint</Application>
  <PresentationFormat>Произвольный</PresentationFormat>
  <Paragraphs>523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Слайд 1</vt:lpstr>
      <vt:lpstr>Слайд 2</vt:lpstr>
      <vt:lpstr> СФЕРЫ УСЛУГ</vt:lpstr>
      <vt:lpstr> ХИМИЧЕСКАЯ ОЧИСТКА</vt:lpstr>
      <vt:lpstr>ОЧИСТКА СТРУЕЙ ВОДЫ ПОД ВЫСОКИМ/УЛЬТРАВЫСОКИМ ДАВЛЕНИЕМ</vt:lpstr>
      <vt:lpstr> ОЧИСТКА НЕФТЯНЫХ РЕЗЕРВУАРОВ И МИНИМИЗАЦИЯ ТВЕРДЫХ ОТХОДОВ</vt:lpstr>
      <vt:lpstr>ТЕХНИЧЕСКАЯ ОЧИСТКА НЕФТЕПЕРЕРАБАТЫВАЮЩИХ АППАРАТОВ</vt:lpstr>
      <vt:lpstr>СПЕЦИАЛЬНЫЙ АНАЛИЗ НЕРАСТВОРИМОГО НАЛЕТА И ИНДИВИДУАЛЬНЫЕ РЕШЕНИЯ ПО ОЧИСТКЕ</vt:lpstr>
      <vt:lpstr>ПРЕДПРОИЗВОДСТВЕННАЯ ОЧИСТКА ПАРОВЫХ, КИСЛОРОДНЫХ, МАТЕРИАЛЬНЫХ ТРУБОПРОВОДОВ</vt:lpstr>
      <vt:lpstr> ОЧИСТКА И СУШКА ТРУБОПРОВОДОВ</vt:lpstr>
      <vt:lpstr>Слайд 11</vt:lpstr>
      <vt:lpstr> ИССЛЕДОВАНИЕ ТЕХНОЛОГИЙ И ПОДДЕРЖКА ПРОДУКЦИИ</vt:lpstr>
      <vt:lpstr>Слайд 13</vt:lpstr>
      <vt:lpstr>Слайд 14</vt:lpstr>
      <vt:lpstr> РЕФЕРЕНЦИИ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BEIJING BLUESTAR CLEANING CO.,LTD. </dc:title>
  <cp:lastModifiedBy>7</cp:lastModifiedBy>
  <cp:revision>35</cp:revision>
  <dcterms:created xsi:type="dcterms:W3CDTF">2023-02-23T08:13:38Z</dcterms:created>
  <dcterms:modified xsi:type="dcterms:W3CDTF">2023-02-23T12:18:45Z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2021-06-04T00:00:00Z</vt:filetime>
  </property>
  <property fmtid="{D5CDD505-2E9C-101B-9397-08002B2CF9AE}" pid="3" name="Creator">
    <vt:lpwstr>Adobe Illustrator 24.2 (Windows)</vt:lpwstr>
  </property>
  <property fmtid="{D5CDD505-2E9C-101B-9397-08002B2CF9AE}" pid="4" name="LastSaved">
    <vt:filetime>2023-02-23T00:00:00Z</vt:filetime>
  </property>
</Properties>
</file>